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90" r:id="rId3"/>
    <p:sldId id="295" r:id="rId4"/>
    <p:sldId id="305" r:id="rId5"/>
    <p:sldId id="269" r:id="rId6"/>
    <p:sldId id="284" r:id="rId7"/>
    <p:sldId id="277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9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FE8D1-0C33-4B0E-AC58-AF5765AD6E7B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59DC8-7432-4844-9D0B-747618DE3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8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5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17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78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02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33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89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28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4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44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85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A882-1486-4003-B534-8E395E6DAB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8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6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410547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6447453"/>
            <a:ext cx="12192000" cy="410547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93163" y="1524094"/>
            <a:ext cx="9005668" cy="3364345"/>
            <a:chOff x="1593163" y="1524094"/>
            <a:chExt cx="9005668" cy="3364345"/>
          </a:xfrm>
        </p:grpSpPr>
        <p:sp>
          <p:nvSpPr>
            <p:cNvPr id="20" name="矩形 19"/>
            <p:cNvSpPr/>
            <p:nvPr/>
          </p:nvSpPr>
          <p:spPr>
            <a:xfrm>
              <a:off x="2226538" y="2082191"/>
              <a:ext cx="7738918" cy="2248952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703999" y="1590823"/>
              <a:ext cx="530620" cy="53062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05335" y="1902033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93163" y="1524094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965456" y="4245190"/>
              <a:ext cx="530620" cy="53062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266792" y="4556400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854620" y="4178461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913909" y="1823525"/>
              <a:ext cx="4364182" cy="410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614930" y="2329180"/>
            <a:ext cx="7094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机器学习概念与应用介绍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4056952" y="3177707"/>
            <a:ext cx="4084782" cy="0"/>
          </a:xfrm>
          <a:prstGeom prst="line">
            <a:avLst/>
          </a:prstGeom>
          <a:ln w="19050">
            <a:solidFill>
              <a:srgbClr val="0847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等腰三角形 33"/>
          <p:cNvSpPr/>
          <p:nvPr/>
        </p:nvSpPr>
        <p:spPr>
          <a:xfrm rot="10800000">
            <a:off x="5882451" y="3177707"/>
            <a:ext cx="427095" cy="368186"/>
          </a:xfrm>
          <a:prstGeom prst="triangle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452370" y="3839845"/>
            <a:ext cx="6899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sz="1600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600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260885" y="1912913"/>
            <a:ext cx="367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9" grpId="0" animBg="1"/>
          <p:bldP spid="31" grpId="0"/>
          <p:bldP spid="34" grpId="0" animBg="1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9" grpId="0" animBg="1"/>
          <p:bldP spid="31" grpId="0"/>
          <p:bldP spid="34" grpId="0" animBg="1"/>
          <p:bldP spid="35" grpId="0"/>
          <p:bldP spid="3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247949"/>
            <a:ext cx="12192000" cy="405176"/>
            <a:chOff x="0" y="247949"/>
            <a:chExt cx="12192000" cy="405176"/>
          </a:xfrm>
        </p:grpSpPr>
        <p:sp>
          <p:nvSpPr>
            <p:cNvPr id="35" name="矩形 34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27"/>
            <p:cNvSpPr txBox="1"/>
            <p:nvPr/>
          </p:nvSpPr>
          <p:spPr>
            <a:xfrm>
              <a:off x="779898" y="253015"/>
              <a:ext cx="24593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半监督学习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E00BC09-575D-462C-BE30-2F6D0EC07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6" y="951349"/>
            <a:ext cx="10914286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8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247949"/>
            <a:ext cx="12192000" cy="401559"/>
            <a:chOff x="0" y="247949"/>
            <a:chExt cx="12192000" cy="401559"/>
          </a:xfrm>
        </p:grpSpPr>
        <p:sp>
          <p:nvSpPr>
            <p:cNvPr id="35" name="矩形 34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27"/>
            <p:cNvSpPr txBox="1"/>
            <p:nvPr/>
          </p:nvSpPr>
          <p:spPr>
            <a:xfrm>
              <a:off x="946611" y="249398"/>
              <a:ext cx="2125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强化学习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2EF1514-1228-45D5-8F81-3BE014F52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6" y="1885089"/>
            <a:ext cx="10923809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35" name="矩形 34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27"/>
            <p:cNvSpPr txBox="1"/>
            <p:nvPr/>
          </p:nvSpPr>
          <p:spPr>
            <a:xfrm>
              <a:off x="678909" y="247949"/>
              <a:ext cx="2661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ML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类别总结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25CFE3C-0B58-4266-98B3-54CD0B2B20D4}"/>
              </a:ext>
            </a:extLst>
          </p:cNvPr>
          <p:cNvSpPr/>
          <p:nvPr/>
        </p:nvSpPr>
        <p:spPr>
          <a:xfrm>
            <a:off x="1404882" y="1500326"/>
            <a:ext cx="1491448" cy="5504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837784-583C-4738-8693-B21659FF39ED}"/>
              </a:ext>
            </a:extLst>
          </p:cNvPr>
          <p:cNvSpPr/>
          <p:nvPr/>
        </p:nvSpPr>
        <p:spPr>
          <a:xfrm>
            <a:off x="1404882" y="2601158"/>
            <a:ext cx="1491448" cy="550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385CA-2940-4D4F-9BA0-0ACBF4E2BE5E}"/>
              </a:ext>
            </a:extLst>
          </p:cNvPr>
          <p:cNvSpPr txBox="1"/>
          <p:nvPr/>
        </p:nvSpPr>
        <p:spPr>
          <a:xfrm>
            <a:off x="3852909" y="1590868"/>
            <a:ext cx="96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是什么？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30DE0A-E626-4C87-B159-BB3E25358067}"/>
              </a:ext>
            </a:extLst>
          </p:cNvPr>
          <p:cNvSpPr txBox="1"/>
          <p:nvPr/>
        </p:nvSpPr>
        <p:spPr>
          <a:xfrm>
            <a:off x="3852909" y="2691700"/>
            <a:ext cx="96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是多少？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082D11-1F10-4BFF-B811-8B6623B70B27}"/>
              </a:ext>
            </a:extLst>
          </p:cNvPr>
          <p:cNvSpPr/>
          <p:nvPr/>
        </p:nvSpPr>
        <p:spPr>
          <a:xfrm>
            <a:off x="1404882" y="3733920"/>
            <a:ext cx="1491448" cy="5504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聚类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129519-C75D-4D2E-9D39-FA854E7B2034}"/>
              </a:ext>
            </a:extLst>
          </p:cNvPr>
          <p:cNvSpPr txBox="1"/>
          <p:nvPr/>
        </p:nvSpPr>
        <p:spPr>
          <a:xfrm>
            <a:off x="3852909" y="3824462"/>
            <a:ext cx="96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怎么分？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638FF9-110A-40B8-92CD-885D6049545C}"/>
              </a:ext>
            </a:extLst>
          </p:cNvPr>
          <p:cNvSpPr/>
          <p:nvPr/>
        </p:nvSpPr>
        <p:spPr>
          <a:xfrm>
            <a:off x="1404882" y="4807259"/>
            <a:ext cx="1491448" cy="55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强化学习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14FA25-6D84-4C6A-BBE0-DFCE1611F6CB}"/>
              </a:ext>
            </a:extLst>
          </p:cNvPr>
          <p:cNvSpPr txBox="1"/>
          <p:nvPr/>
        </p:nvSpPr>
        <p:spPr>
          <a:xfrm>
            <a:off x="3852909" y="4897801"/>
            <a:ext cx="96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怎么做？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8C2737-812D-41E7-B13B-F6B6E3394E20}"/>
              </a:ext>
            </a:extLst>
          </p:cNvPr>
          <p:cNvSpPr txBox="1"/>
          <p:nvPr/>
        </p:nvSpPr>
        <p:spPr>
          <a:xfrm>
            <a:off x="5777905" y="1564235"/>
            <a:ext cx="436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根据一个样本预测出它所属的类别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EE4ED8-9F0A-44CB-ADED-617E9D53BB60}"/>
              </a:ext>
            </a:extLst>
          </p:cNvPr>
          <p:cNvSpPr txBox="1"/>
          <p:nvPr/>
        </p:nvSpPr>
        <p:spPr>
          <a:xfrm>
            <a:off x="5777905" y="2686633"/>
            <a:ext cx="436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根据一个样本预测出一个数量值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E29AD7-DBA8-4DCA-BA47-2469916A9704}"/>
              </a:ext>
            </a:extLst>
          </p:cNvPr>
          <p:cNvSpPr txBox="1"/>
          <p:nvPr/>
        </p:nvSpPr>
        <p:spPr>
          <a:xfrm>
            <a:off x="5289632" y="3824462"/>
            <a:ext cx="596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保证同一个类的样本相似，不同类的样本之间尽量不同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9AB4A3-49D3-423D-8302-5BA5F53F9BE2}"/>
              </a:ext>
            </a:extLst>
          </p:cNvPr>
          <p:cNvSpPr txBox="1"/>
          <p:nvPr/>
        </p:nvSpPr>
        <p:spPr>
          <a:xfrm>
            <a:off x="5289632" y="4890015"/>
            <a:ext cx="596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根据当前的状态决定执行什么动作，最后得到最优结果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09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35" name="矩形 34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27"/>
            <p:cNvSpPr txBox="1"/>
            <p:nvPr/>
          </p:nvSpPr>
          <p:spPr>
            <a:xfrm>
              <a:off x="678909" y="247949"/>
              <a:ext cx="2661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 ML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常见算法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25CFE3C-0B58-4266-98B3-54CD0B2B20D4}"/>
              </a:ext>
            </a:extLst>
          </p:cNvPr>
          <p:cNvSpPr/>
          <p:nvPr/>
        </p:nvSpPr>
        <p:spPr>
          <a:xfrm>
            <a:off x="811076" y="3162043"/>
            <a:ext cx="1491448" cy="5504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监督学习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837784-583C-4738-8693-B21659FF39ED}"/>
              </a:ext>
            </a:extLst>
          </p:cNvPr>
          <p:cNvSpPr/>
          <p:nvPr/>
        </p:nvSpPr>
        <p:spPr>
          <a:xfrm>
            <a:off x="6463686" y="3153792"/>
            <a:ext cx="1491448" cy="550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无监督学习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F9E0AB0-6B92-43BF-B850-EAAA0FBBBB57}"/>
              </a:ext>
            </a:extLst>
          </p:cNvPr>
          <p:cNvSpPr/>
          <p:nvPr/>
        </p:nvSpPr>
        <p:spPr>
          <a:xfrm>
            <a:off x="3739718" y="2243207"/>
            <a:ext cx="1242874" cy="3785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AC8C094-DD61-49C2-926B-93B3F8312369}"/>
              </a:ext>
            </a:extLst>
          </p:cNvPr>
          <p:cNvSpPr/>
          <p:nvPr/>
        </p:nvSpPr>
        <p:spPr>
          <a:xfrm>
            <a:off x="3739718" y="2977833"/>
            <a:ext cx="1242874" cy="3785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决策树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D3693F0-B537-4381-92F0-5393B73358E4}"/>
              </a:ext>
            </a:extLst>
          </p:cNvPr>
          <p:cNvSpPr/>
          <p:nvPr/>
        </p:nvSpPr>
        <p:spPr>
          <a:xfrm>
            <a:off x="3540710" y="3712459"/>
            <a:ext cx="1640890" cy="3785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贝叶斯分类器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253DBB-EAA2-46E2-A06E-AAC3D25E2A58}"/>
              </a:ext>
            </a:extLst>
          </p:cNvPr>
          <p:cNvSpPr/>
          <p:nvPr/>
        </p:nvSpPr>
        <p:spPr>
          <a:xfrm>
            <a:off x="3540710" y="5100666"/>
            <a:ext cx="1640890" cy="3785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BP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神经网络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31CBDB4-3A65-49D6-8AA3-402663175B1C}"/>
              </a:ext>
            </a:extLst>
          </p:cNvPr>
          <p:cNvSpPr/>
          <p:nvPr/>
        </p:nvSpPr>
        <p:spPr>
          <a:xfrm>
            <a:off x="3540710" y="4418459"/>
            <a:ext cx="1640890" cy="3785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SVM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758CE6E-E399-4655-AF12-78A752460EC6}"/>
              </a:ext>
            </a:extLst>
          </p:cNvPr>
          <p:cNvSpPr/>
          <p:nvPr/>
        </p:nvSpPr>
        <p:spPr>
          <a:xfrm>
            <a:off x="3540710" y="1497340"/>
            <a:ext cx="1640890" cy="3785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线性算法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E92A850-7966-4800-9BDE-DF21B71B41FB}"/>
              </a:ext>
            </a:extLst>
          </p:cNvPr>
          <p:cNvCxnSpPr>
            <a:stCxn id="8" idx="3"/>
            <a:endCxn id="25" idx="1"/>
          </p:cNvCxnSpPr>
          <p:nvPr/>
        </p:nvCxnSpPr>
        <p:spPr>
          <a:xfrm flipV="1">
            <a:off x="2302524" y="1686617"/>
            <a:ext cx="1238186" cy="175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AE195CA-9A9C-46BE-BE59-CC5ED914548A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2302524" y="2432484"/>
            <a:ext cx="1437194" cy="100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35C26E-4D24-4F98-89D1-5B2184A9E931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2302524" y="3167110"/>
            <a:ext cx="1437194" cy="27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D1246FA-9C97-46E3-8748-5FCDBCB57289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2302524" y="3437251"/>
            <a:ext cx="1238186" cy="4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06246EA-F03C-4531-B0C6-B785CC96572E}"/>
              </a:ext>
            </a:extLst>
          </p:cNvPr>
          <p:cNvCxnSpPr>
            <a:stCxn id="8" idx="3"/>
            <a:endCxn id="24" idx="1"/>
          </p:cNvCxnSpPr>
          <p:nvPr/>
        </p:nvCxnSpPr>
        <p:spPr>
          <a:xfrm>
            <a:off x="2302524" y="3437251"/>
            <a:ext cx="1238186" cy="117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B2F0E70-B1AA-4C6A-A7F7-943FC0113CBB}"/>
              </a:ext>
            </a:extLst>
          </p:cNvPr>
          <p:cNvCxnSpPr>
            <a:stCxn id="8" idx="3"/>
            <a:endCxn id="23" idx="1"/>
          </p:cNvCxnSpPr>
          <p:nvPr/>
        </p:nvCxnSpPr>
        <p:spPr>
          <a:xfrm>
            <a:off x="2302524" y="3437251"/>
            <a:ext cx="1238186" cy="1852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C6833F1-6227-4CE4-B705-C75E1659EA32}"/>
              </a:ext>
            </a:extLst>
          </p:cNvPr>
          <p:cNvSpPr/>
          <p:nvPr/>
        </p:nvSpPr>
        <p:spPr>
          <a:xfrm>
            <a:off x="8651292" y="2556313"/>
            <a:ext cx="1640890" cy="3785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降维：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646051D-6904-4A3F-864C-CF0A98E18A06}"/>
              </a:ext>
            </a:extLst>
          </p:cNvPr>
          <p:cNvSpPr/>
          <p:nvPr/>
        </p:nvSpPr>
        <p:spPr>
          <a:xfrm>
            <a:off x="8651292" y="3827595"/>
            <a:ext cx="1640890" cy="3785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聚类：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kmeans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FEF996-C638-4595-BCF8-E7E77D84DD8B}"/>
              </a:ext>
            </a:extLst>
          </p:cNvPr>
          <p:cNvCxnSpPr>
            <a:stCxn id="9" idx="3"/>
            <a:endCxn id="38" idx="1"/>
          </p:cNvCxnSpPr>
          <p:nvPr/>
        </p:nvCxnSpPr>
        <p:spPr>
          <a:xfrm flipV="1">
            <a:off x="7955134" y="2745590"/>
            <a:ext cx="696158" cy="68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B0623F0-4AD9-4402-AFD9-51A762C05E8F}"/>
              </a:ext>
            </a:extLst>
          </p:cNvPr>
          <p:cNvCxnSpPr>
            <a:stCxn id="9" idx="3"/>
            <a:endCxn id="39" idx="1"/>
          </p:cNvCxnSpPr>
          <p:nvPr/>
        </p:nvCxnSpPr>
        <p:spPr>
          <a:xfrm>
            <a:off x="7955134" y="3429000"/>
            <a:ext cx="696158" cy="58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35" name="矩形 34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27"/>
            <p:cNvSpPr txBox="1"/>
            <p:nvPr/>
          </p:nvSpPr>
          <p:spPr>
            <a:xfrm>
              <a:off x="678908" y="247949"/>
              <a:ext cx="26613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ML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基本流程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ED548E72-0FCE-4EDD-9237-C649816639B6}"/>
              </a:ext>
            </a:extLst>
          </p:cNvPr>
          <p:cNvSpPr/>
          <p:nvPr/>
        </p:nvSpPr>
        <p:spPr>
          <a:xfrm>
            <a:off x="998505" y="3232694"/>
            <a:ext cx="1491448" cy="5504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数据集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72C795B-F959-457D-A5A5-9C5EBA547F87}"/>
              </a:ext>
            </a:extLst>
          </p:cNvPr>
          <p:cNvSpPr/>
          <p:nvPr/>
        </p:nvSpPr>
        <p:spPr>
          <a:xfrm>
            <a:off x="3180297" y="1819921"/>
            <a:ext cx="1640890" cy="668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训练集</a:t>
            </a:r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用于训练模型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84B43E0-A974-44BB-8155-5F767DA15693}"/>
              </a:ext>
            </a:extLst>
          </p:cNvPr>
          <p:cNvSpPr/>
          <p:nvPr/>
        </p:nvSpPr>
        <p:spPr>
          <a:xfrm>
            <a:off x="2885854" y="2965995"/>
            <a:ext cx="2283041" cy="10838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验证集</a:t>
            </a:r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用于在训练过程中检查模型的状态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0E6874F-CAEE-4340-A56B-BBC1BE0280CD}"/>
              </a:ext>
            </a:extLst>
          </p:cNvPr>
          <p:cNvSpPr/>
          <p:nvPr/>
        </p:nvSpPr>
        <p:spPr>
          <a:xfrm>
            <a:off x="2885854" y="4527353"/>
            <a:ext cx="2283041" cy="9945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测试集</a:t>
            </a:r>
            <a:endParaRPr lang="en-US" altLang="zh-C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用于训练结束后评估模型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F0D0D25-AB1C-43E4-B5DC-B960287310A6}"/>
              </a:ext>
            </a:extLst>
          </p:cNvPr>
          <p:cNvCxnSpPr>
            <a:stCxn id="26" idx="3"/>
            <a:endCxn id="43" idx="1"/>
          </p:cNvCxnSpPr>
          <p:nvPr/>
        </p:nvCxnSpPr>
        <p:spPr>
          <a:xfrm flipV="1">
            <a:off x="2489953" y="2154187"/>
            <a:ext cx="690344" cy="135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92DA83A-CCCF-4737-AD4B-52DFEBECA9EA}"/>
              </a:ext>
            </a:extLst>
          </p:cNvPr>
          <p:cNvCxnSpPr>
            <a:stCxn id="26" idx="3"/>
            <a:endCxn id="50" idx="1"/>
          </p:cNvCxnSpPr>
          <p:nvPr/>
        </p:nvCxnSpPr>
        <p:spPr>
          <a:xfrm>
            <a:off x="2489953" y="3507902"/>
            <a:ext cx="39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CEC15C-A8E0-4C8B-A56B-8C5B1F1A2058}"/>
              </a:ext>
            </a:extLst>
          </p:cNvPr>
          <p:cNvCxnSpPr>
            <a:stCxn id="26" idx="3"/>
            <a:endCxn id="51" idx="1"/>
          </p:cNvCxnSpPr>
          <p:nvPr/>
        </p:nvCxnSpPr>
        <p:spPr>
          <a:xfrm>
            <a:off x="2489953" y="3507902"/>
            <a:ext cx="395901" cy="151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7EF4CA0-45EF-4A61-A182-DEBBD6A04C8A}"/>
              </a:ext>
            </a:extLst>
          </p:cNvPr>
          <p:cNvSpPr/>
          <p:nvPr/>
        </p:nvSpPr>
        <p:spPr>
          <a:xfrm>
            <a:off x="6397609" y="2106687"/>
            <a:ext cx="1491448" cy="5504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迭代训练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826385A-4835-43B4-8015-B51E7A333F64}"/>
              </a:ext>
            </a:extLst>
          </p:cNvPr>
          <p:cNvSpPr/>
          <p:nvPr/>
        </p:nvSpPr>
        <p:spPr>
          <a:xfrm>
            <a:off x="6397609" y="3034219"/>
            <a:ext cx="1491448" cy="5504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模型验证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2F7F356-299A-469E-ADF8-DE0B2B819A61}"/>
              </a:ext>
            </a:extLst>
          </p:cNvPr>
          <p:cNvCxnSpPr>
            <a:stCxn id="43" idx="3"/>
            <a:endCxn id="52" idx="1"/>
          </p:cNvCxnSpPr>
          <p:nvPr/>
        </p:nvCxnSpPr>
        <p:spPr>
          <a:xfrm>
            <a:off x="4821187" y="2154187"/>
            <a:ext cx="1576422" cy="22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1EDA99D-8A5D-4C1F-B540-42A86CAC2CB8}"/>
              </a:ext>
            </a:extLst>
          </p:cNvPr>
          <p:cNvCxnSpPr>
            <a:stCxn id="50" idx="3"/>
            <a:endCxn id="53" idx="1"/>
          </p:cNvCxnSpPr>
          <p:nvPr/>
        </p:nvCxnSpPr>
        <p:spPr>
          <a:xfrm flipV="1">
            <a:off x="5168895" y="3309427"/>
            <a:ext cx="1228714" cy="19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088414C6-D493-4D1A-9E43-E556365DEC14}"/>
              </a:ext>
            </a:extLst>
          </p:cNvPr>
          <p:cNvSpPr/>
          <p:nvPr/>
        </p:nvSpPr>
        <p:spPr>
          <a:xfrm>
            <a:off x="8966447" y="2544790"/>
            <a:ext cx="1411549" cy="652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EC7E4DF-17E1-4168-B1D0-84A2A8728B91}"/>
              </a:ext>
            </a:extLst>
          </p:cNvPr>
          <p:cNvSpPr/>
          <p:nvPr/>
        </p:nvSpPr>
        <p:spPr>
          <a:xfrm>
            <a:off x="6246285" y="1951142"/>
            <a:ext cx="1792214" cy="183962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ED538B8-73B1-4C7F-A597-1EA08DF5A4B7}"/>
              </a:ext>
            </a:extLst>
          </p:cNvPr>
          <p:cNvSpPr txBox="1"/>
          <p:nvPr/>
        </p:nvSpPr>
        <p:spPr>
          <a:xfrm>
            <a:off x="6526955" y="3865144"/>
            <a:ext cx="123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模型训练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93DECBB-42F0-469D-9B44-BDD356FDB886}"/>
              </a:ext>
            </a:extLst>
          </p:cNvPr>
          <p:cNvCxnSpPr>
            <a:stCxn id="62" idx="3"/>
            <a:endCxn id="59" idx="2"/>
          </p:cNvCxnSpPr>
          <p:nvPr/>
        </p:nvCxnSpPr>
        <p:spPr>
          <a:xfrm flipV="1">
            <a:off x="8038499" y="2870953"/>
            <a:ext cx="9279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268A226-AAB1-45D5-8EF3-C3DD5326361E}"/>
              </a:ext>
            </a:extLst>
          </p:cNvPr>
          <p:cNvCxnSpPr>
            <a:stCxn id="51" idx="3"/>
            <a:endCxn id="59" idx="4"/>
          </p:cNvCxnSpPr>
          <p:nvPr/>
        </p:nvCxnSpPr>
        <p:spPr>
          <a:xfrm flipV="1">
            <a:off x="5168895" y="3197115"/>
            <a:ext cx="4503327" cy="1827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02C9B3D-F839-479D-ADA5-10AEDD8C404B}"/>
              </a:ext>
            </a:extLst>
          </p:cNvPr>
          <p:cNvSpPr/>
          <p:nvPr/>
        </p:nvSpPr>
        <p:spPr>
          <a:xfrm>
            <a:off x="8851776" y="1245170"/>
            <a:ext cx="1640890" cy="6685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模型评价指标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F29C6F5-8764-46BC-B695-2F39FF0E137E}"/>
              </a:ext>
            </a:extLst>
          </p:cNvPr>
          <p:cNvCxnSpPr>
            <a:stCxn id="59" idx="0"/>
            <a:endCxn id="72" idx="2"/>
          </p:cNvCxnSpPr>
          <p:nvPr/>
        </p:nvCxnSpPr>
        <p:spPr>
          <a:xfrm flipH="1" flipV="1">
            <a:off x="9672221" y="1913701"/>
            <a:ext cx="1" cy="63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8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35" name="矩形 34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27"/>
            <p:cNvSpPr txBox="1"/>
            <p:nvPr/>
          </p:nvSpPr>
          <p:spPr>
            <a:xfrm>
              <a:off x="1012334" y="247949"/>
              <a:ext cx="1994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 ML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EB9AB7E-3745-40A3-AE3E-86BCCAD92D74}"/>
              </a:ext>
            </a:extLst>
          </p:cNvPr>
          <p:cNvSpPr/>
          <p:nvPr/>
        </p:nvSpPr>
        <p:spPr>
          <a:xfrm>
            <a:off x="2312827" y="2341797"/>
            <a:ext cx="7209262" cy="21744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直接看代码吧</a:t>
            </a:r>
          </a:p>
        </p:txBody>
      </p:sp>
    </p:spTree>
    <p:extLst>
      <p:ext uri="{BB962C8B-B14F-4D97-AF65-F5344CB8AC3E}">
        <p14:creationId xmlns:p14="http://schemas.microsoft.com/office/powerpoint/2010/main" val="39380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35" name="矩形 34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27"/>
            <p:cNvSpPr txBox="1"/>
            <p:nvPr/>
          </p:nvSpPr>
          <p:spPr>
            <a:xfrm>
              <a:off x="678908" y="247949"/>
              <a:ext cx="26613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 ML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常见应用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9D6419-E2A1-4997-87D3-43DADD037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3" y="819575"/>
            <a:ext cx="10790476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0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410547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6447453"/>
            <a:ext cx="12192000" cy="410547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593163" y="1524094"/>
            <a:ext cx="9005668" cy="3364345"/>
            <a:chOff x="1593163" y="1524094"/>
            <a:chExt cx="9005668" cy="3364345"/>
          </a:xfrm>
        </p:grpSpPr>
        <p:sp>
          <p:nvSpPr>
            <p:cNvPr id="20" name="矩形 19"/>
            <p:cNvSpPr/>
            <p:nvPr/>
          </p:nvSpPr>
          <p:spPr>
            <a:xfrm>
              <a:off x="2226538" y="2082191"/>
              <a:ext cx="7738918" cy="2248952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703999" y="1590823"/>
              <a:ext cx="530620" cy="53062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05335" y="1902033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93163" y="1524094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965456" y="4245190"/>
              <a:ext cx="530620" cy="530620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266792" y="4556400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854620" y="4178461"/>
              <a:ext cx="332039" cy="332039"/>
            </a:xfrm>
            <a:prstGeom prst="rect">
              <a:avLst/>
            </a:prstGeom>
            <a:solidFill>
              <a:srgbClr val="3D3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913909" y="1823525"/>
              <a:ext cx="4364182" cy="410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4260885" y="2328995"/>
            <a:ext cx="3415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4056952" y="3177707"/>
            <a:ext cx="4084782" cy="0"/>
          </a:xfrm>
          <a:prstGeom prst="line">
            <a:avLst/>
          </a:prstGeom>
          <a:ln w="19050">
            <a:solidFill>
              <a:srgbClr val="0847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等腰三角形 33"/>
          <p:cNvSpPr/>
          <p:nvPr/>
        </p:nvSpPr>
        <p:spPr>
          <a:xfrm rot="10800000">
            <a:off x="5882451" y="3177707"/>
            <a:ext cx="427095" cy="368186"/>
          </a:xfrm>
          <a:prstGeom prst="triangle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9" grpId="0" animBg="1"/>
          <p:bldP spid="31" grpId="0"/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19" grpId="0" animBg="1"/>
          <p:bldP spid="31" grpId="0"/>
          <p:bldP spid="34" grpId="0" animBg="1"/>
          <p:bldP spid="3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410547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6447453"/>
            <a:ext cx="12192000" cy="410547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29642" y="658476"/>
            <a:ext cx="4132716" cy="901599"/>
            <a:chOff x="4029642" y="658476"/>
            <a:chExt cx="4132716" cy="901599"/>
          </a:xfrm>
        </p:grpSpPr>
        <p:sp>
          <p:nvSpPr>
            <p:cNvPr id="21" name="文本框 20"/>
            <p:cNvSpPr txBox="1"/>
            <p:nvPr/>
          </p:nvSpPr>
          <p:spPr>
            <a:xfrm>
              <a:off x="4029642" y="658476"/>
              <a:ext cx="4132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pc="300" dirty="0">
                  <a:solidFill>
                    <a:srgbClr val="084772"/>
                  </a:solidFill>
                  <a:latin typeface="造字工房悦黑体验版纤细体" pitchFamily="50" charset="-122"/>
                  <a:ea typeface="造字工房悦黑体验版纤细体" pitchFamily="50" charset="-122"/>
                </a:rPr>
                <a:t>THE MAIN CONTENTS</a:t>
              </a:r>
              <a:endParaRPr lang="zh-CN" altLang="en-US" sz="2400" spc="300" dirty="0">
                <a:solidFill>
                  <a:srgbClr val="084772"/>
                </a:solidFill>
                <a:latin typeface="造字工房悦黑体验版纤细体" pitchFamily="50" charset="-122"/>
                <a:ea typeface="造字工房悦黑体验版纤细体" pitchFamily="50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4053609" y="1191889"/>
              <a:ext cx="4084782" cy="0"/>
            </a:xfrm>
            <a:prstGeom prst="line">
              <a:avLst/>
            </a:prstGeom>
            <a:ln w="19050">
              <a:solidFill>
                <a:srgbClr val="0847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等腰三角形 22"/>
            <p:cNvSpPr/>
            <p:nvPr/>
          </p:nvSpPr>
          <p:spPr>
            <a:xfrm rot="10800000">
              <a:off x="5882452" y="1191889"/>
              <a:ext cx="427095" cy="368186"/>
            </a:xfrm>
            <a:prstGeom prst="triangle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31326" y="2703441"/>
            <a:ext cx="2217308" cy="602279"/>
            <a:chOff x="2157263" y="2422429"/>
            <a:chExt cx="3642088" cy="651773"/>
          </a:xfrm>
        </p:grpSpPr>
        <p:sp>
          <p:nvSpPr>
            <p:cNvPr id="25" name="矩形 24"/>
            <p:cNvSpPr/>
            <p:nvPr/>
          </p:nvSpPr>
          <p:spPr>
            <a:xfrm>
              <a:off x="2157263" y="2422429"/>
              <a:ext cx="3513863" cy="651773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06934" y="2559305"/>
              <a:ext cx="886449" cy="361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b="1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65159" y="2559305"/>
              <a:ext cx="2834192" cy="361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974109" y="2422429"/>
              <a:ext cx="0" cy="651773"/>
            </a:xfrm>
            <a:prstGeom prst="line">
              <a:avLst/>
            </a:prstGeom>
            <a:ln w="15875">
              <a:solidFill>
                <a:srgbClr val="0847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E445586-EC44-4B91-82CF-3C446BA6A1F1}"/>
              </a:ext>
            </a:extLst>
          </p:cNvPr>
          <p:cNvGrpSpPr/>
          <p:nvPr/>
        </p:nvGrpSpPr>
        <p:grpSpPr>
          <a:xfrm>
            <a:off x="3031326" y="3608831"/>
            <a:ext cx="2217308" cy="602279"/>
            <a:chOff x="2157263" y="2422429"/>
            <a:chExt cx="3642088" cy="65177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F00398B-14E7-40B1-ACEC-BCDD7F5080B2}"/>
                </a:ext>
              </a:extLst>
            </p:cNvPr>
            <p:cNvSpPr/>
            <p:nvPr/>
          </p:nvSpPr>
          <p:spPr>
            <a:xfrm>
              <a:off x="2157263" y="2422429"/>
              <a:ext cx="3513863" cy="651773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CBA1532-A3F9-4F7E-8301-2FD596EE0C6D}"/>
                </a:ext>
              </a:extLst>
            </p:cNvPr>
            <p:cNvSpPr txBox="1"/>
            <p:nvPr/>
          </p:nvSpPr>
          <p:spPr>
            <a:xfrm>
              <a:off x="2206934" y="2559305"/>
              <a:ext cx="886448" cy="366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b="1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46D006C-73CA-43EE-A409-9C732121A080}"/>
                </a:ext>
              </a:extLst>
            </p:cNvPr>
            <p:cNvSpPr txBox="1"/>
            <p:nvPr/>
          </p:nvSpPr>
          <p:spPr>
            <a:xfrm>
              <a:off x="2965159" y="2441371"/>
              <a:ext cx="2834192" cy="632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机器学习发展历史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545601E-5AA3-4356-A4FF-2D3F31F6876E}"/>
                </a:ext>
              </a:extLst>
            </p:cNvPr>
            <p:cNvCxnSpPr/>
            <p:nvPr/>
          </p:nvCxnSpPr>
          <p:spPr>
            <a:xfrm>
              <a:off x="2974109" y="2422429"/>
              <a:ext cx="0" cy="651773"/>
            </a:xfrm>
            <a:prstGeom prst="line">
              <a:avLst/>
            </a:prstGeom>
            <a:ln w="15875">
              <a:solidFill>
                <a:srgbClr val="0847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49831E8-48AC-4569-908A-ABA082157E79}"/>
              </a:ext>
            </a:extLst>
          </p:cNvPr>
          <p:cNvGrpSpPr/>
          <p:nvPr/>
        </p:nvGrpSpPr>
        <p:grpSpPr>
          <a:xfrm>
            <a:off x="3031326" y="4575447"/>
            <a:ext cx="2217308" cy="602279"/>
            <a:chOff x="2157263" y="2422429"/>
            <a:chExt cx="3642088" cy="65177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610D1F7-C3BB-4514-965E-22E29A247687}"/>
                </a:ext>
              </a:extLst>
            </p:cNvPr>
            <p:cNvSpPr/>
            <p:nvPr/>
          </p:nvSpPr>
          <p:spPr>
            <a:xfrm>
              <a:off x="2157263" y="2422429"/>
              <a:ext cx="3513863" cy="651773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5153EA6-F148-4334-B350-C34CC8CBFB0A}"/>
                </a:ext>
              </a:extLst>
            </p:cNvPr>
            <p:cNvSpPr txBox="1"/>
            <p:nvPr/>
          </p:nvSpPr>
          <p:spPr>
            <a:xfrm>
              <a:off x="2206934" y="2559305"/>
              <a:ext cx="886448" cy="366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b="1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A2B649-83FE-42B7-8D66-30D04491898D}"/>
                </a:ext>
              </a:extLst>
            </p:cNvPr>
            <p:cNvSpPr txBox="1"/>
            <p:nvPr/>
          </p:nvSpPr>
          <p:spPr>
            <a:xfrm>
              <a:off x="2965159" y="2559305"/>
              <a:ext cx="2834192" cy="366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机器学习类别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2251EB5-9A4C-402C-BC62-0629BAAA012E}"/>
                </a:ext>
              </a:extLst>
            </p:cNvPr>
            <p:cNvCxnSpPr/>
            <p:nvPr/>
          </p:nvCxnSpPr>
          <p:spPr>
            <a:xfrm>
              <a:off x="2974109" y="2422429"/>
              <a:ext cx="0" cy="651773"/>
            </a:xfrm>
            <a:prstGeom prst="line">
              <a:avLst/>
            </a:prstGeom>
            <a:ln w="15875">
              <a:solidFill>
                <a:srgbClr val="0847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9803B70-F0B6-4367-B123-F3C5DE6C8516}"/>
              </a:ext>
            </a:extLst>
          </p:cNvPr>
          <p:cNvGrpSpPr/>
          <p:nvPr/>
        </p:nvGrpSpPr>
        <p:grpSpPr>
          <a:xfrm>
            <a:off x="7018766" y="1680274"/>
            <a:ext cx="2220043" cy="602279"/>
            <a:chOff x="2157263" y="2422429"/>
            <a:chExt cx="3646580" cy="65177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C2444D1-BE0C-4EA4-B53B-02495BDD7853}"/>
                </a:ext>
              </a:extLst>
            </p:cNvPr>
            <p:cNvSpPr/>
            <p:nvPr/>
          </p:nvSpPr>
          <p:spPr>
            <a:xfrm>
              <a:off x="2157263" y="2422429"/>
              <a:ext cx="3513863" cy="651773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B0A9D4A-069A-490F-ADE2-A85892F6CBA2}"/>
                </a:ext>
              </a:extLst>
            </p:cNvPr>
            <p:cNvSpPr txBox="1"/>
            <p:nvPr/>
          </p:nvSpPr>
          <p:spPr>
            <a:xfrm>
              <a:off x="2206934" y="2559305"/>
              <a:ext cx="886448" cy="366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b="1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829DC13-E0A6-4120-877B-1EAEDAEFE7A4}"/>
                </a:ext>
              </a:extLst>
            </p:cNvPr>
            <p:cNvSpPr txBox="1"/>
            <p:nvPr/>
          </p:nvSpPr>
          <p:spPr>
            <a:xfrm>
              <a:off x="2969651" y="2431899"/>
              <a:ext cx="2834192" cy="63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机器学习常见算法概览</a:t>
              </a: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2D9A14F-8D22-4787-8831-0DD91959BC29}"/>
                </a:ext>
              </a:extLst>
            </p:cNvPr>
            <p:cNvCxnSpPr/>
            <p:nvPr/>
          </p:nvCxnSpPr>
          <p:spPr>
            <a:xfrm>
              <a:off x="2974109" y="2422429"/>
              <a:ext cx="0" cy="651773"/>
            </a:xfrm>
            <a:prstGeom prst="line">
              <a:avLst/>
            </a:prstGeom>
            <a:ln w="15875">
              <a:solidFill>
                <a:srgbClr val="0847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D9A8846-89B4-4742-8B59-016D66B74EE8}"/>
              </a:ext>
            </a:extLst>
          </p:cNvPr>
          <p:cNvGrpSpPr/>
          <p:nvPr/>
        </p:nvGrpSpPr>
        <p:grpSpPr>
          <a:xfrm>
            <a:off x="7018766" y="2654951"/>
            <a:ext cx="2217308" cy="624026"/>
            <a:chOff x="2157263" y="2422429"/>
            <a:chExt cx="3642088" cy="67530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F901FED-8E41-472A-BDA2-DA8304C879CD}"/>
                </a:ext>
              </a:extLst>
            </p:cNvPr>
            <p:cNvSpPr/>
            <p:nvPr/>
          </p:nvSpPr>
          <p:spPr>
            <a:xfrm>
              <a:off x="2157263" y="2422429"/>
              <a:ext cx="3513863" cy="651773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496F610-A7B4-432D-AB0E-9FC84632336F}"/>
                </a:ext>
              </a:extLst>
            </p:cNvPr>
            <p:cNvSpPr txBox="1"/>
            <p:nvPr/>
          </p:nvSpPr>
          <p:spPr>
            <a:xfrm>
              <a:off x="2206934" y="2559305"/>
              <a:ext cx="886448" cy="366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b="1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D148094-6A3D-4B33-8AAF-0E85854E2317}"/>
                </a:ext>
              </a:extLst>
            </p:cNvPr>
            <p:cNvSpPr txBox="1"/>
            <p:nvPr/>
          </p:nvSpPr>
          <p:spPr>
            <a:xfrm>
              <a:off x="2965159" y="2464905"/>
              <a:ext cx="2834192" cy="632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机器学习基本流程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6C2442D-0B08-43CE-B06E-34DE6F4B77B7}"/>
                </a:ext>
              </a:extLst>
            </p:cNvPr>
            <p:cNvCxnSpPr/>
            <p:nvPr/>
          </p:nvCxnSpPr>
          <p:spPr>
            <a:xfrm>
              <a:off x="2974109" y="2422429"/>
              <a:ext cx="0" cy="651773"/>
            </a:xfrm>
            <a:prstGeom prst="line">
              <a:avLst/>
            </a:prstGeom>
            <a:ln w="15875">
              <a:solidFill>
                <a:srgbClr val="0847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554BD29-0864-46CD-81DD-88E7105F57D8}"/>
              </a:ext>
            </a:extLst>
          </p:cNvPr>
          <p:cNvGrpSpPr/>
          <p:nvPr/>
        </p:nvGrpSpPr>
        <p:grpSpPr>
          <a:xfrm>
            <a:off x="7037191" y="3565218"/>
            <a:ext cx="2217308" cy="602279"/>
            <a:chOff x="2157263" y="2422429"/>
            <a:chExt cx="3642088" cy="651773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8F6C073-88A4-4A4A-8F8F-FBDFB612A901}"/>
                </a:ext>
              </a:extLst>
            </p:cNvPr>
            <p:cNvSpPr/>
            <p:nvPr/>
          </p:nvSpPr>
          <p:spPr>
            <a:xfrm>
              <a:off x="2157263" y="2422429"/>
              <a:ext cx="3513863" cy="651773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5F392B1-FB5A-455E-8A1D-41B5FA0CA744}"/>
                </a:ext>
              </a:extLst>
            </p:cNvPr>
            <p:cNvSpPr txBox="1"/>
            <p:nvPr/>
          </p:nvSpPr>
          <p:spPr>
            <a:xfrm>
              <a:off x="2206934" y="2559305"/>
              <a:ext cx="886448" cy="366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600" b="1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4B45210-3194-4C63-B3D3-5CD38CBEA0A2}"/>
                </a:ext>
              </a:extLst>
            </p:cNvPr>
            <p:cNvSpPr txBox="1"/>
            <p:nvPr/>
          </p:nvSpPr>
          <p:spPr>
            <a:xfrm>
              <a:off x="2965159" y="2559305"/>
              <a:ext cx="2834192" cy="366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机器学习示例</a:t>
              </a: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0924583-D799-4B51-B63C-BEEB51F176EE}"/>
                </a:ext>
              </a:extLst>
            </p:cNvPr>
            <p:cNvCxnSpPr/>
            <p:nvPr/>
          </p:nvCxnSpPr>
          <p:spPr>
            <a:xfrm>
              <a:off x="2974109" y="2422429"/>
              <a:ext cx="0" cy="651773"/>
            </a:xfrm>
            <a:prstGeom prst="line">
              <a:avLst/>
            </a:prstGeom>
            <a:ln w="15875">
              <a:solidFill>
                <a:srgbClr val="0847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6FAC788-A9DB-451D-840C-40D6DD299F92}"/>
              </a:ext>
            </a:extLst>
          </p:cNvPr>
          <p:cNvGrpSpPr/>
          <p:nvPr/>
        </p:nvGrpSpPr>
        <p:grpSpPr>
          <a:xfrm>
            <a:off x="7037191" y="4524805"/>
            <a:ext cx="2217308" cy="605576"/>
            <a:chOff x="2157263" y="2422429"/>
            <a:chExt cx="3642088" cy="655341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D524F0C-0B9B-4018-BF50-C74BDEAF3852}"/>
                </a:ext>
              </a:extLst>
            </p:cNvPr>
            <p:cNvSpPr/>
            <p:nvPr/>
          </p:nvSpPr>
          <p:spPr>
            <a:xfrm>
              <a:off x="2157263" y="2422429"/>
              <a:ext cx="3513863" cy="651773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27695D0-C2F8-4853-A0C7-D050A97F6F2D}"/>
                </a:ext>
              </a:extLst>
            </p:cNvPr>
            <p:cNvSpPr txBox="1"/>
            <p:nvPr/>
          </p:nvSpPr>
          <p:spPr>
            <a:xfrm>
              <a:off x="2206934" y="2559305"/>
              <a:ext cx="886448" cy="366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1600" b="1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6D021C9-377E-4CAB-A267-DAED39174B2B}"/>
                </a:ext>
              </a:extLst>
            </p:cNvPr>
            <p:cNvSpPr txBox="1"/>
            <p:nvPr/>
          </p:nvSpPr>
          <p:spPr>
            <a:xfrm>
              <a:off x="2965159" y="2444939"/>
              <a:ext cx="2834192" cy="632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机器学习常见应用</a:t>
              </a: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8FB1E1C-A0B1-4A32-8210-5D5125CFB3FD}"/>
                </a:ext>
              </a:extLst>
            </p:cNvPr>
            <p:cNvCxnSpPr/>
            <p:nvPr/>
          </p:nvCxnSpPr>
          <p:spPr>
            <a:xfrm>
              <a:off x="2974109" y="2422429"/>
              <a:ext cx="0" cy="651773"/>
            </a:xfrm>
            <a:prstGeom prst="line">
              <a:avLst/>
            </a:prstGeom>
            <a:ln w="15875">
              <a:solidFill>
                <a:srgbClr val="0847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FECFD52-376F-46AB-B1FC-7BAF382A075A}"/>
              </a:ext>
            </a:extLst>
          </p:cNvPr>
          <p:cNvGrpSpPr/>
          <p:nvPr/>
        </p:nvGrpSpPr>
        <p:grpSpPr>
          <a:xfrm>
            <a:off x="3033992" y="1702351"/>
            <a:ext cx="2217308" cy="602279"/>
            <a:chOff x="2157263" y="2422429"/>
            <a:chExt cx="3642088" cy="651773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34F981BD-E4F9-49A9-9110-0412C176343C}"/>
                </a:ext>
              </a:extLst>
            </p:cNvPr>
            <p:cNvSpPr/>
            <p:nvPr/>
          </p:nvSpPr>
          <p:spPr>
            <a:xfrm>
              <a:off x="2157263" y="2422429"/>
              <a:ext cx="3513863" cy="651773"/>
            </a:xfrm>
            <a:prstGeom prst="rect">
              <a:avLst/>
            </a:prstGeom>
            <a:noFill/>
            <a:ln w="15875">
              <a:solidFill>
                <a:srgbClr val="084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530FD4B-9263-4FE9-B5CF-11BD93022B72}"/>
                </a:ext>
              </a:extLst>
            </p:cNvPr>
            <p:cNvSpPr txBox="1"/>
            <p:nvPr/>
          </p:nvSpPr>
          <p:spPr>
            <a:xfrm>
              <a:off x="2206934" y="2559305"/>
              <a:ext cx="886448" cy="366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</a:t>
              </a:r>
              <a:endParaRPr lang="zh-CN" altLang="en-US" sz="1600" b="1" spc="300" dirty="0">
                <a:solidFill>
                  <a:srgbClr val="0847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0C6C776-521F-419B-A5A0-958A4276C3E6}"/>
                </a:ext>
              </a:extLst>
            </p:cNvPr>
            <p:cNvSpPr txBox="1"/>
            <p:nvPr/>
          </p:nvSpPr>
          <p:spPr>
            <a:xfrm>
              <a:off x="2965159" y="2559305"/>
              <a:ext cx="2834192" cy="366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3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课程情况介绍</a:t>
              </a: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396540E-CA36-4FCB-A264-D725C0E27DE9}"/>
                </a:ext>
              </a:extLst>
            </p:cNvPr>
            <p:cNvCxnSpPr/>
            <p:nvPr/>
          </p:nvCxnSpPr>
          <p:spPr>
            <a:xfrm>
              <a:off x="2974109" y="2422429"/>
              <a:ext cx="0" cy="651773"/>
            </a:xfrm>
            <a:prstGeom prst="line">
              <a:avLst/>
            </a:prstGeom>
            <a:ln w="15875">
              <a:solidFill>
                <a:srgbClr val="08477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800" decel="100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8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8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8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800" decel="100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80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80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80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8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800" decel="100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800" decel="100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800" decel="100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800" decel="100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7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800" decel="100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800" decel="100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800" decel="100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800" decel="100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6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800" decel="100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800" decel="100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800" decel="100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800" decel="100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5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800" decel="100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800" decel="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800" decel="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800" decel="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4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800" decel="100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800" decel="100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800" decel="100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800" decel="100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3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800" decel="100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800" decel="100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00" decel="100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800" decel="100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800" decel="100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8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8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8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800" decel="100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80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80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800" decel="100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8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800" decel="100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800" decel="100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800" decel="100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800" decel="100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7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800" decel="100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800" decel="100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800" decel="100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800" decel="100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6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800" decel="100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800" decel="100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800" decel="100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800" decel="100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5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800" decel="100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800" decel="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800" decel="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800" decel="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4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800" decel="100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800" decel="100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800" decel="100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800" decel="100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3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800" decel="100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800" decel="100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00" decel="100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800" decel="100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200" accel="1000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矩形 1566"/>
          <p:cNvSpPr/>
          <p:nvPr/>
        </p:nvSpPr>
        <p:spPr>
          <a:xfrm>
            <a:off x="794620" y="1571348"/>
            <a:ext cx="4841417" cy="18964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70" name="矩形 1569"/>
          <p:cNvSpPr/>
          <p:nvPr/>
        </p:nvSpPr>
        <p:spPr>
          <a:xfrm>
            <a:off x="974153" y="1774031"/>
            <a:ext cx="4426734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800" b="1" spc="300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作业咋安排，期末呢？</a:t>
            </a:r>
            <a:endParaRPr lang="en-US" altLang="zh-CN" sz="2800" b="1" spc="300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期末考核形式：考试，占</a:t>
            </a: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</a:p>
          <a:p>
            <a:pPr>
              <a:lnSpc>
                <a:spcPts val="25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平时成绩构成：</a:t>
            </a:r>
            <a:endParaRPr lang="en-US" altLang="zh-CN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-50%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，签到</a:t>
            </a: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-10%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，大作业</a:t>
            </a: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8" name="矩形 7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613201" y="247949"/>
              <a:ext cx="2792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pPr algn="ctr"/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 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课程情况介绍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F0BDEFA-06C4-475B-9764-E4FDA2F5DD09}"/>
              </a:ext>
            </a:extLst>
          </p:cNvPr>
          <p:cNvSpPr/>
          <p:nvPr/>
        </p:nvSpPr>
        <p:spPr>
          <a:xfrm>
            <a:off x="794620" y="3950251"/>
            <a:ext cx="4841417" cy="18964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4EEE27-DD0B-4249-8D48-BDFDEAB8F712}"/>
              </a:ext>
            </a:extLst>
          </p:cNvPr>
          <p:cNvSpPr/>
          <p:nvPr/>
        </p:nvSpPr>
        <p:spPr>
          <a:xfrm>
            <a:off x="981747" y="4176172"/>
            <a:ext cx="4654290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800" b="1" spc="300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代码在哪获取？</a:t>
            </a:r>
            <a:endParaRPr lang="en-US" altLang="zh-CN" sz="2800" b="1" spc="300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所有相关代码和上课课件都可以在下面的</a:t>
            </a:r>
            <a:r>
              <a:rPr lang="en-US" altLang="zh-CN" sz="1400" spc="300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Github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仓库下载</a:t>
            </a:r>
            <a:endParaRPr lang="en-US" altLang="zh-CN" sz="1400" spc="3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https://github.com/B777B2056/jrML</a:t>
            </a:r>
            <a:endParaRPr lang="en-US" altLang="zh-CN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5364FA-6AB6-4F4C-914B-4996D27EC4F3}"/>
              </a:ext>
            </a:extLst>
          </p:cNvPr>
          <p:cNvSpPr/>
          <p:nvPr/>
        </p:nvSpPr>
        <p:spPr>
          <a:xfrm>
            <a:off x="6311024" y="1571347"/>
            <a:ext cx="5013355" cy="18964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AE74A8-EB3D-4CFA-8C59-046365BE579E}"/>
              </a:ext>
            </a:extLst>
          </p:cNvPr>
          <p:cNvSpPr/>
          <p:nvPr/>
        </p:nvSpPr>
        <p:spPr>
          <a:xfrm>
            <a:off x="6490556" y="1753876"/>
            <a:ext cx="4654290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800" b="1" spc="300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这课都讲些啥？</a:t>
            </a:r>
            <a:endParaRPr lang="en-US" altLang="zh-CN" sz="2800" b="1" spc="300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Python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快速上手</a:t>
            </a:r>
            <a:endParaRPr lang="en-US" altLang="zh-CN" sz="1400" spc="3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、机器学习的一般流程</a:t>
            </a:r>
            <a:endParaRPr lang="en-US" altLang="zh-CN" sz="1400" spc="3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、机器学习经典算法原理与代码实现</a:t>
            </a:r>
            <a:endParaRPr lang="en-US" altLang="zh-CN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、深度学习简单入门</a:t>
            </a:r>
            <a:endParaRPr lang="en-US" altLang="zh-CN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CB2CFD-7F57-4897-A87B-46D1370F7565}"/>
              </a:ext>
            </a:extLst>
          </p:cNvPr>
          <p:cNvSpPr/>
          <p:nvPr/>
        </p:nvSpPr>
        <p:spPr>
          <a:xfrm>
            <a:off x="6318618" y="3950252"/>
            <a:ext cx="5013355" cy="1860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A0DFF9-9D52-4CAA-8243-76AA1CCD28E8}"/>
              </a:ext>
            </a:extLst>
          </p:cNvPr>
          <p:cNvSpPr/>
          <p:nvPr/>
        </p:nvSpPr>
        <p:spPr>
          <a:xfrm>
            <a:off x="6498150" y="4096615"/>
            <a:ext cx="4654290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800" b="1" spc="300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学了这课能干啥？</a:t>
            </a:r>
            <a:endParaRPr lang="en-US" altLang="zh-CN" sz="2800" b="1" spc="300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、掌握</a:t>
            </a: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Python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，具有基于对象</a:t>
            </a: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面向对象设计的基础</a:t>
            </a:r>
            <a:endParaRPr lang="en-US" altLang="zh-CN" sz="1400" spc="3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</a:rPr>
              <a:t>、会用机器学习解决一些问题</a:t>
            </a:r>
            <a:endParaRPr lang="en-US" altLang="zh-CN" sz="1400" spc="3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、理解机器学习大多数算法的原理，会调参</a:t>
            </a:r>
            <a:endParaRPr lang="en-US" altLang="zh-CN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5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" grpId="0" bldLvl="0" animBg="1"/>
      <p:bldP spid="1570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矩形 1566"/>
          <p:cNvSpPr/>
          <p:nvPr/>
        </p:nvSpPr>
        <p:spPr>
          <a:xfrm>
            <a:off x="613186" y="798989"/>
            <a:ext cx="7714068" cy="5505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570" name="矩形 1569"/>
          <p:cNvSpPr/>
          <p:nvPr/>
        </p:nvSpPr>
        <p:spPr>
          <a:xfrm>
            <a:off x="820526" y="939529"/>
            <a:ext cx="7355807" cy="5505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800" b="1" spc="300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en-US" altLang="zh-CN" sz="2800" b="1" spc="300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机器学习流程介绍，包括数据集划分，模型训练与测试，使用</a:t>
            </a: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数据集与</a:t>
            </a:r>
            <a:r>
              <a:rPr lang="en-US" altLang="zh-CN" sz="1400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进行演示。</a:t>
            </a:r>
            <a:b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 Python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基础快速入门，包括内置数据结构，语句，函数，类</a:t>
            </a:r>
            <a:b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4 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机器学习模型评价指标与评价方法，包括分类与回归两种任务的评价指标</a:t>
            </a:r>
            <a:b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5 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线性分类与线性回归，包括欠拟合，过拟合与正则化</a:t>
            </a:r>
            <a:b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6 </a:t>
            </a:r>
            <a:r>
              <a:rPr lang="en-US" altLang="zh-CN" sz="1400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b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7 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决策树与随机森林</a:t>
            </a:r>
            <a:b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8 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贝叶斯分类器</a:t>
            </a:r>
            <a:b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 SVM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b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10 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多层感知机</a:t>
            </a: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，包括只能用于线性分类的感知机模型，可用于非线性分类的多层感知机与反向传播算法</a:t>
            </a:r>
            <a:b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11 </a:t>
            </a:r>
            <a:r>
              <a:rPr lang="zh-CN" altLang="en-US" sz="1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无监督算法 </a:t>
            </a:r>
            <a:r>
              <a:rPr lang="en-US" altLang="zh-CN" sz="1400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b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12 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深度学习及常用框架介绍，基于</a:t>
            </a:r>
            <a:r>
              <a:rPr lang="en-US" altLang="zh-CN" sz="1400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b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13 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b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14 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  <a:b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8" name="矩形 7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613201" y="247949"/>
              <a:ext cx="2792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pPr algn="ctr"/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 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课程情况介绍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49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" grpId="0" bldLvl="0" animBg="1"/>
      <p:bldP spid="15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8" name="矩形 7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27"/>
            <p:cNvSpPr txBox="1"/>
            <p:nvPr/>
          </p:nvSpPr>
          <p:spPr>
            <a:xfrm>
              <a:off x="613199" y="247949"/>
              <a:ext cx="2792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pPr algn="ctr"/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机器学习定义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483BA91-C887-4DE9-AE5D-AD67A17CC934}"/>
              </a:ext>
            </a:extLst>
          </p:cNvPr>
          <p:cNvSpPr/>
          <p:nvPr/>
        </p:nvSpPr>
        <p:spPr>
          <a:xfrm>
            <a:off x="2401604" y="958787"/>
            <a:ext cx="7209262" cy="21744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087FEA-C18C-4550-9966-2939996885A7}"/>
              </a:ext>
            </a:extLst>
          </p:cNvPr>
          <p:cNvSpPr/>
          <p:nvPr/>
        </p:nvSpPr>
        <p:spPr>
          <a:xfrm>
            <a:off x="2581135" y="1161471"/>
            <a:ext cx="7029730" cy="1978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800" b="1" spc="300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机器学习到底是啥？</a:t>
            </a:r>
            <a:endParaRPr lang="en-US" altLang="zh-CN" sz="2800" b="1" spc="300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机器学习本质上是利用过去信息来预测未来结果，相当于人类对一类问题做归纳后进行合情推理；</a:t>
            </a:r>
            <a:endParaRPr lang="en-US" altLang="zh-CN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过程是利用已有的信息，在一轮一轮的迭代中，不断地去用自己预测出来的结果来接近实际结果（这个结果可能是物体类别，可能是某个数值，也可能是划分不同的样本类别），直到达到指定的迭代次数。</a:t>
            </a:r>
            <a:endParaRPr lang="en-US" altLang="zh-CN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F2C24F-BFD6-41AD-95DD-119BEA126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08" y="3335877"/>
            <a:ext cx="6284384" cy="2885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18" name="矩形 17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27"/>
            <p:cNvSpPr txBox="1"/>
            <p:nvPr/>
          </p:nvSpPr>
          <p:spPr>
            <a:xfrm>
              <a:off x="678909" y="247949"/>
              <a:ext cx="2661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ML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发展历史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E5BE276-312D-40F5-BB7A-309AD86FE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57" y="943285"/>
            <a:ext cx="10714286" cy="49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35" name="矩形 34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27"/>
            <p:cNvSpPr txBox="1"/>
            <p:nvPr/>
          </p:nvSpPr>
          <p:spPr>
            <a:xfrm>
              <a:off x="613186" y="247949"/>
              <a:ext cx="2792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机器学习类别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8EDA617-7B56-4737-9782-6782752D9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6" y="1781788"/>
            <a:ext cx="3104762" cy="3152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247949"/>
            <a:ext cx="12192000" cy="400110"/>
            <a:chOff x="0" y="247949"/>
            <a:chExt cx="12192000" cy="400110"/>
          </a:xfrm>
        </p:grpSpPr>
        <p:sp>
          <p:nvSpPr>
            <p:cNvPr id="35" name="矩形 34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27"/>
            <p:cNvSpPr txBox="1"/>
            <p:nvPr/>
          </p:nvSpPr>
          <p:spPr>
            <a:xfrm>
              <a:off x="946611" y="247949"/>
              <a:ext cx="2125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监督学习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2D08937-3899-4304-BE07-90A8644C2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6" y="1309952"/>
            <a:ext cx="10866667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3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247949"/>
            <a:ext cx="12192000" cy="405176"/>
            <a:chOff x="0" y="247949"/>
            <a:chExt cx="12192000" cy="405176"/>
          </a:xfrm>
        </p:grpSpPr>
        <p:sp>
          <p:nvSpPr>
            <p:cNvPr id="35" name="矩形 34"/>
            <p:cNvSpPr/>
            <p:nvPr/>
          </p:nvSpPr>
          <p:spPr>
            <a:xfrm>
              <a:off x="3405938" y="247949"/>
              <a:ext cx="8786062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27"/>
            <p:cNvSpPr txBox="1"/>
            <p:nvPr/>
          </p:nvSpPr>
          <p:spPr>
            <a:xfrm>
              <a:off x="779898" y="253015"/>
              <a:ext cx="24593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en-US" altLang="zh-CN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</a:t>
              </a:r>
              <a:r>
                <a:rPr lang="zh-CN" altLang="en-US" sz="2000" spc="600" dirty="0">
                  <a:solidFill>
                    <a:srgbClr val="0847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无监督学习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47949"/>
              <a:ext cx="613186" cy="378554"/>
            </a:xfrm>
            <a:prstGeom prst="rect">
              <a:avLst/>
            </a:prstGeom>
            <a:solidFill>
              <a:srgbClr val="084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26D03F7-21AE-461B-B9D0-EE0D4112A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6" y="1576619"/>
            <a:ext cx="10819048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608</Words>
  <Application>Microsoft Office PowerPoint</Application>
  <PresentationFormat>宽屏</PresentationFormat>
  <Paragraphs>108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等线</vt:lpstr>
      <vt:lpstr>微软雅黑</vt:lpstr>
      <vt:lpstr>造字工房悦黑体验版纤细体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19373</dc:creator>
  <cp:lastModifiedBy>1937343022@qq.com</cp:lastModifiedBy>
  <cp:revision>26</cp:revision>
  <dcterms:created xsi:type="dcterms:W3CDTF">2022-02-20T08:00:00Z</dcterms:created>
  <dcterms:modified xsi:type="dcterms:W3CDTF">2022-02-20T12:09:34Z</dcterms:modified>
</cp:coreProperties>
</file>