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792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\Documents\NM%20Projec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[NM Project.xlsx]Sheet2!PivotTable1</c:name>
    <c:fmtId val="3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Sheet2!$B$3</c:f>
              <c:strCache>
                <c:ptCount val="1"/>
                <c:pt idx="0">
                  <c:v>Sum of satisfaction_level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multiLvlStrRef>
              <c:f>Sheet2!$A$4:$A$7</c:f>
              <c:multiLvlStrCache>
                <c:ptCount val="2"/>
                <c:lvl>
                  <c:pt idx="0">
                    <c:v>low</c:v>
                  </c:pt>
                  <c:pt idx="1">
                    <c:v>medium</c:v>
                  </c:pt>
                </c:lvl>
                <c:lvl>
                  <c:pt idx="0">
                    <c:v>sales</c:v>
                  </c:pt>
                </c:lvl>
              </c:multiLvlStrCache>
            </c:multiLvlStrRef>
          </c:cat>
          <c:val>
            <c:numRef>
              <c:f>Sheet2!$B$4:$B$7</c:f>
              <c:numCache>
                <c:formatCode>General</c:formatCode>
                <c:ptCount val="2"/>
                <c:pt idx="0">
                  <c:v>3.7900000000000005</c:v>
                </c:pt>
                <c:pt idx="1">
                  <c:v>0.91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673-4B36-870E-9ACA879721A9}"/>
            </c:ext>
          </c:extLst>
        </c:ser>
        <c:ser>
          <c:idx val="1"/>
          <c:order val="1"/>
          <c:tx>
            <c:strRef>
              <c:f>Sheet2!$C$3</c:f>
              <c:strCache>
                <c:ptCount val="1"/>
                <c:pt idx="0">
                  <c:v>Sum of last_evaluation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cat>
            <c:multiLvlStrRef>
              <c:f>Sheet2!$A$4:$A$7</c:f>
              <c:multiLvlStrCache>
                <c:ptCount val="2"/>
                <c:lvl>
                  <c:pt idx="0">
                    <c:v>low</c:v>
                  </c:pt>
                  <c:pt idx="1">
                    <c:v>medium</c:v>
                  </c:pt>
                </c:lvl>
                <c:lvl>
                  <c:pt idx="0">
                    <c:v>sales</c:v>
                  </c:pt>
                </c:lvl>
              </c:multiLvlStrCache>
            </c:multiLvlStrRef>
          </c:cat>
          <c:val>
            <c:numRef>
              <c:f>Sheet2!$C$4:$C$7</c:f>
              <c:numCache>
                <c:formatCode>General</c:formatCode>
                <c:ptCount val="2"/>
                <c:pt idx="0">
                  <c:v>5.04</c:v>
                </c:pt>
                <c:pt idx="1">
                  <c:v>1.74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673-4B36-870E-9ACA879721A9}"/>
            </c:ext>
          </c:extLst>
        </c:ser>
        <c:ser>
          <c:idx val="2"/>
          <c:order val="2"/>
          <c:tx>
            <c:strRef>
              <c:f>Sheet2!$D$3</c:f>
              <c:strCache>
                <c:ptCount val="1"/>
                <c:pt idx="0">
                  <c:v>Sum of number_project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p3d/>
          </c:spPr>
          <c:invertIfNegative val="0"/>
          <c:cat>
            <c:multiLvlStrRef>
              <c:f>Sheet2!$A$4:$A$7</c:f>
              <c:multiLvlStrCache>
                <c:ptCount val="2"/>
                <c:lvl>
                  <c:pt idx="0">
                    <c:v>low</c:v>
                  </c:pt>
                  <c:pt idx="1">
                    <c:v>medium</c:v>
                  </c:pt>
                </c:lvl>
                <c:lvl>
                  <c:pt idx="0">
                    <c:v>sales</c:v>
                  </c:pt>
                </c:lvl>
              </c:multiLvlStrCache>
            </c:multiLvlStrRef>
          </c:cat>
          <c:val>
            <c:numRef>
              <c:f>Sheet2!$D$4:$D$7</c:f>
              <c:numCache>
                <c:formatCode>General</c:formatCode>
                <c:ptCount val="2"/>
                <c:pt idx="0">
                  <c:v>27</c:v>
                </c:pt>
                <c:pt idx="1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673-4B36-870E-9ACA879721A9}"/>
            </c:ext>
          </c:extLst>
        </c:ser>
        <c:ser>
          <c:idx val="3"/>
          <c:order val="3"/>
          <c:tx>
            <c:strRef>
              <c:f>Sheet2!$E$3</c:f>
              <c:strCache>
                <c:ptCount val="1"/>
                <c:pt idx="0">
                  <c:v>Sum of average_montly_hours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  <a:sp3d/>
          </c:spPr>
          <c:invertIfNegative val="0"/>
          <c:cat>
            <c:multiLvlStrRef>
              <c:f>Sheet2!$A$4:$A$7</c:f>
              <c:multiLvlStrCache>
                <c:ptCount val="2"/>
                <c:lvl>
                  <c:pt idx="0">
                    <c:v>low</c:v>
                  </c:pt>
                  <c:pt idx="1">
                    <c:v>medium</c:v>
                  </c:pt>
                </c:lvl>
                <c:lvl>
                  <c:pt idx="0">
                    <c:v>sales</c:v>
                  </c:pt>
                </c:lvl>
              </c:multiLvlStrCache>
            </c:multiLvlStrRef>
          </c:cat>
          <c:val>
            <c:numRef>
              <c:f>Sheet2!$E$4:$E$7</c:f>
              <c:numCache>
                <c:formatCode>General</c:formatCode>
                <c:ptCount val="2"/>
                <c:pt idx="0">
                  <c:v>1422</c:v>
                </c:pt>
                <c:pt idx="1">
                  <c:v>534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0673-4B36-870E-9ACA879721A9}"/>
            </c:ext>
          </c:extLst>
        </c:ser>
        <c:ser>
          <c:idx val="4"/>
          <c:order val="4"/>
          <c:tx>
            <c:strRef>
              <c:f>Sheet2!$F$3</c:f>
              <c:strCache>
                <c:ptCount val="1"/>
                <c:pt idx="0">
                  <c:v>Sum of time_spend_company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  <a:sp3d/>
          </c:spPr>
          <c:invertIfNegative val="0"/>
          <c:cat>
            <c:multiLvlStrRef>
              <c:f>Sheet2!$A$4:$A$7</c:f>
              <c:multiLvlStrCache>
                <c:ptCount val="2"/>
                <c:lvl>
                  <c:pt idx="0">
                    <c:v>low</c:v>
                  </c:pt>
                  <c:pt idx="1">
                    <c:v>medium</c:v>
                  </c:pt>
                </c:lvl>
                <c:lvl>
                  <c:pt idx="0">
                    <c:v>sales</c:v>
                  </c:pt>
                </c:lvl>
              </c:multiLvlStrCache>
            </c:multiLvlStrRef>
          </c:cat>
          <c:val>
            <c:numRef>
              <c:f>Sheet2!$F$4:$F$7</c:f>
              <c:numCache>
                <c:formatCode>General</c:formatCode>
                <c:ptCount val="2"/>
                <c:pt idx="0">
                  <c:v>28</c:v>
                </c:pt>
                <c:pt idx="1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673-4B36-870E-9ACA879721A9}"/>
            </c:ext>
          </c:extLst>
        </c:ser>
        <c:ser>
          <c:idx val="5"/>
          <c:order val="5"/>
          <c:tx>
            <c:strRef>
              <c:f>Sheet2!$G$3</c:f>
              <c:strCache>
                <c:ptCount val="1"/>
                <c:pt idx="0">
                  <c:v>Sum of left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  <a:sp3d/>
          </c:spPr>
          <c:invertIfNegative val="0"/>
          <c:cat>
            <c:multiLvlStrRef>
              <c:f>Sheet2!$A$4:$A$7</c:f>
              <c:multiLvlStrCache>
                <c:ptCount val="2"/>
                <c:lvl>
                  <c:pt idx="0">
                    <c:v>low</c:v>
                  </c:pt>
                  <c:pt idx="1">
                    <c:v>medium</c:v>
                  </c:pt>
                </c:lvl>
                <c:lvl>
                  <c:pt idx="0">
                    <c:v>sales</c:v>
                  </c:pt>
                </c:lvl>
              </c:multiLvlStrCache>
            </c:multiLvlStrRef>
          </c:cat>
          <c:val>
            <c:numRef>
              <c:f>Sheet2!$G$4:$G$7</c:f>
              <c:numCache>
                <c:formatCode>General</c:formatCode>
                <c:ptCount val="2"/>
                <c:pt idx="0">
                  <c:v>7</c:v>
                </c:pt>
                <c:pt idx="1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0673-4B36-870E-9ACA879721A9}"/>
            </c:ext>
          </c:extLst>
        </c:ser>
        <c:ser>
          <c:idx val="6"/>
          <c:order val="6"/>
          <c:tx>
            <c:strRef>
              <c:f>Sheet2!$H$3</c:f>
              <c:strCache>
                <c:ptCount val="1"/>
                <c:pt idx="0">
                  <c:v>Sum of promotion_last_5years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  <a:sp3d/>
          </c:spPr>
          <c:invertIfNegative val="0"/>
          <c:cat>
            <c:multiLvlStrRef>
              <c:f>Sheet2!$A$4:$A$7</c:f>
              <c:multiLvlStrCache>
                <c:ptCount val="2"/>
                <c:lvl>
                  <c:pt idx="0">
                    <c:v>low</c:v>
                  </c:pt>
                  <c:pt idx="1">
                    <c:v>medium</c:v>
                  </c:pt>
                </c:lvl>
                <c:lvl>
                  <c:pt idx="0">
                    <c:v>sales</c:v>
                  </c:pt>
                </c:lvl>
              </c:multiLvlStrCache>
            </c:multiLvlStrRef>
          </c:cat>
          <c:val>
            <c:numRef>
              <c:f>Sheet2!$H$4:$H$7</c:f>
              <c:numCache>
                <c:formatCode>General</c:formatCode>
                <c:ptCount val="2"/>
                <c:pt idx="0">
                  <c:v>0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0673-4B36-870E-9ACA879721A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933946704"/>
        <c:axId val="1933949616"/>
        <c:axId val="0"/>
      </c:bar3DChart>
      <c:catAx>
        <c:axId val="19339467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33949616"/>
        <c:crosses val="autoZero"/>
        <c:auto val="1"/>
        <c:lblAlgn val="ctr"/>
        <c:lblOffset val="100"/>
        <c:noMultiLvlLbl val="0"/>
      </c:catAx>
      <c:valAx>
        <c:axId val="19339496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339467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28-08-2024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8/28/2024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8/28/2024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8/28/2024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1524000" y="3314150"/>
            <a:ext cx="7162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 S.PREETHI</a:t>
            </a:r>
          </a:p>
          <a:p>
            <a:r>
              <a:rPr lang="en-US" sz="2400" dirty="0"/>
              <a:t>REGISTER NO:  B8BE689CFD2008894F94AFE198AE6AC7</a:t>
            </a:r>
          </a:p>
          <a:p>
            <a:r>
              <a:rPr lang="en-US" sz="2400" dirty="0"/>
              <a:t>DEPARTMENT: BACHELOR OF COMMERCE            </a:t>
            </a:r>
          </a:p>
          <a:p>
            <a:r>
              <a:rPr lang="en-US" sz="2400" dirty="0"/>
              <a:t>                           (CORPORATE SECRETARYSHIP)</a:t>
            </a:r>
          </a:p>
          <a:p>
            <a:r>
              <a:rPr lang="en-US" sz="2400" dirty="0"/>
              <a:t>COLLEGE:  QUEEN MARY’S COLLEGE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FB6E5CC-B976-4799-B5D4-72E3F7850A80}"/>
              </a:ext>
            </a:extLst>
          </p:cNvPr>
          <p:cNvSpPr txBox="1"/>
          <p:nvPr/>
        </p:nvSpPr>
        <p:spPr>
          <a:xfrm>
            <a:off x="1219200" y="2008390"/>
            <a:ext cx="7391401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looks like the image shows a Pivot Table in Microsoft Excel. Pivot Tables are a powerful tool for summarizing and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analyzing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data.Here's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what you can see in the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image:The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PivotTable is located in the top-left corner of the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spreadsheet.The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PivotTable Fields pane is open on the right side of the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screen.The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PivotTable is currently displaying data based on the "Row Labels" (sales, low, medium) and several "Values" (Sum of satisfaction level, Sum of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last_evaluation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etc.)A Pivot Chart is displayed in the bottom-right corner of the screen, visualizing the data from the PivotTable.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69C299F-0050-4B8C-B6FC-86DED1A90F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720462"/>
              </p:ext>
            </p:extLst>
          </p:nvPr>
        </p:nvGraphicFramePr>
        <p:xfrm>
          <a:off x="228601" y="1295400"/>
          <a:ext cx="5105400" cy="228599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81248">
                  <a:extLst>
                    <a:ext uri="{9D8B030D-6E8A-4147-A177-3AD203B41FA5}">
                      <a16:colId xmlns:a16="http://schemas.microsoft.com/office/drawing/2014/main" val="1664127631"/>
                    </a:ext>
                  </a:extLst>
                </a:gridCol>
                <a:gridCol w="685140">
                  <a:extLst>
                    <a:ext uri="{9D8B030D-6E8A-4147-A177-3AD203B41FA5}">
                      <a16:colId xmlns:a16="http://schemas.microsoft.com/office/drawing/2014/main" val="1563700978"/>
                    </a:ext>
                  </a:extLst>
                </a:gridCol>
                <a:gridCol w="625742">
                  <a:extLst>
                    <a:ext uri="{9D8B030D-6E8A-4147-A177-3AD203B41FA5}">
                      <a16:colId xmlns:a16="http://schemas.microsoft.com/office/drawing/2014/main" val="3062762534"/>
                    </a:ext>
                  </a:extLst>
                </a:gridCol>
                <a:gridCol w="646463">
                  <a:extLst>
                    <a:ext uri="{9D8B030D-6E8A-4147-A177-3AD203B41FA5}">
                      <a16:colId xmlns:a16="http://schemas.microsoft.com/office/drawing/2014/main" val="2207776175"/>
                    </a:ext>
                  </a:extLst>
                </a:gridCol>
                <a:gridCol w="824655">
                  <a:extLst>
                    <a:ext uri="{9D8B030D-6E8A-4147-A177-3AD203B41FA5}">
                      <a16:colId xmlns:a16="http://schemas.microsoft.com/office/drawing/2014/main" val="2800829061"/>
                    </a:ext>
                  </a:extLst>
                </a:gridCol>
                <a:gridCol w="806697">
                  <a:extLst>
                    <a:ext uri="{9D8B030D-6E8A-4147-A177-3AD203B41FA5}">
                      <a16:colId xmlns:a16="http://schemas.microsoft.com/office/drawing/2014/main" val="1904115355"/>
                    </a:ext>
                  </a:extLst>
                </a:gridCol>
                <a:gridCol w="310800">
                  <a:extLst>
                    <a:ext uri="{9D8B030D-6E8A-4147-A177-3AD203B41FA5}">
                      <a16:colId xmlns:a16="http://schemas.microsoft.com/office/drawing/2014/main" val="241423458"/>
                    </a:ext>
                  </a:extLst>
                </a:gridCol>
                <a:gridCol w="824655">
                  <a:extLst>
                    <a:ext uri="{9D8B030D-6E8A-4147-A177-3AD203B41FA5}">
                      <a16:colId xmlns:a16="http://schemas.microsoft.com/office/drawing/2014/main" val="662457668"/>
                    </a:ext>
                  </a:extLst>
                </a:gridCol>
              </a:tblGrid>
              <a:tr h="775269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Row Labels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6" marR="8916" marT="89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Sum of satisfaction_level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6" marR="8916" marT="89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Sum of last_evaluation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6" marR="8916" marT="89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Sum of number_project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6" marR="8916" marT="89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Sum of average_montly_hours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6" marR="8916" marT="89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Sum of time_spend_company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6" marR="8916" marT="89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Sum of left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6" marR="8916" marT="89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Sum of promotion_last_5years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6" marR="8916" marT="8916" marB="0" anchor="b"/>
                </a:tc>
                <a:extLst>
                  <a:ext uri="{0D108BD9-81ED-4DB2-BD59-A6C34878D82A}">
                    <a16:rowId xmlns:a16="http://schemas.microsoft.com/office/drawing/2014/main" val="3431456592"/>
                  </a:ext>
                </a:extLst>
              </a:tr>
              <a:tr h="296596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sales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6" marR="8916" marT="89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4.7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6" marR="8916" marT="89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6.78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6" marR="8916" marT="89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39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6" marR="8916" marT="89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1956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6" marR="8916" marT="89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38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6" marR="8916" marT="89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9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6" marR="8916" marT="89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0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6" marR="8916" marT="8916" marB="0" anchor="b"/>
                </a:tc>
                <a:extLst>
                  <a:ext uri="{0D108BD9-81ED-4DB2-BD59-A6C34878D82A}">
                    <a16:rowId xmlns:a16="http://schemas.microsoft.com/office/drawing/2014/main" val="3973169726"/>
                  </a:ext>
                </a:extLst>
              </a:tr>
              <a:tr h="296596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low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245" marR="8916" marT="89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3.79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6" marR="8916" marT="89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5.04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6" marR="8916" marT="89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27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6" marR="8916" marT="89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1422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6" marR="8916" marT="89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28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6" marR="8916" marT="89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7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6" marR="8916" marT="89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6" marR="8916" marT="8916" marB="0" anchor="b"/>
                </a:tc>
                <a:extLst>
                  <a:ext uri="{0D108BD9-81ED-4DB2-BD59-A6C34878D82A}">
                    <a16:rowId xmlns:a16="http://schemas.microsoft.com/office/drawing/2014/main" val="1603257322"/>
                  </a:ext>
                </a:extLst>
              </a:tr>
              <a:tr h="395748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medium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245" marR="8916" marT="89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0.91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6" marR="8916" marT="89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effectLst/>
                        </a:rPr>
                        <a:t>1.74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6" marR="8916" marT="89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12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6" marR="8916" marT="89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534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6" marR="8916" marT="89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10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6" marR="8916" marT="89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2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6" marR="8916" marT="89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6" marR="8916" marT="8916" marB="0" anchor="b"/>
                </a:tc>
                <a:extLst>
                  <a:ext uri="{0D108BD9-81ED-4DB2-BD59-A6C34878D82A}">
                    <a16:rowId xmlns:a16="http://schemas.microsoft.com/office/drawing/2014/main" val="1376541248"/>
                  </a:ext>
                </a:extLst>
              </a:tr>
              <a:tr h="521789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Grand Total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6" marR="8916" marT="89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4.7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6" marR="8916" marT="89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6.78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6" marR="8916" marT="89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39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6" marR="8916" marT="89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1956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6" marR="8916" marT="89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38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6" marR="8916" marT="89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9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6" marR="8916" marT="89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effectLst/>
                        </a:rPr>
                        <a:t>0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6" marR="8916" marT="8916" marB="0" anchor="b"/>
                </a:tc>
                <a:extLst>
                  <a:ext uri="{0D108BD9-81ED-4DB2-BD59-A6C34878D82A}">
                    <a16:rowId xmlns:a16="http://schemas.microsoft.com/office/drawing/2014/main" val="2871884923"/>
                  </a:ext>
                </a:extLst>
              </a:tr>
            </a:tbl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67518A26-23CD-4338-8563-D09B74BAF7F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64331872"/>
              </p:ext>
            </p:extLst>
          </p:nvPr>
        </p:nvGraphicFramePr>
        <p:xfrm>
          <a:off x="317550" y="3955853"/>
          <a:ext cx="5029200" cy="25116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804A87-B76A-4488-A3CC-ECD2C2C01DDC}"/>
              </a:ext>
            </a:extLst>
          </p:cNvPr>
          <p:cNvSpPr txBox="1"/>
          <p:nvPr/>
        </p:nvSpPr>
        <p:spPr>
          <a:xfrm>
            <a:off x="755333" y="1731391"/>
            <a:ext cx="7017068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 seems to be related to employee satisfaction, evaluation, project involvement, and other factors. The pivot table summarizes the data by a category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labeled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"sales" with subcategories "low" and "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medium."Possible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Conclusions:The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"medium" category has higher satisfaction levels compared to the "low"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category.The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"medium" category also has higher values for last evaluation, number of projects, average monthly hours, and time spent in the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company.Both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categories have no promotions in the last 5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years.To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draw more specific conclusions, you would need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to:Understand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context of the data and what each column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represents.Determine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goals of the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analysis.Consider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additional calculations or visualizations.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HR DATA FOR ANALYTICS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66E046D-2C69-402A-B3B3-06056DB4278E}"/>
              </a:ext>
            </a:extLst>
          </p:cNvPr>
          <p:cNvSpPr txBox="1"/>
          <p:nvPr/>
        </p:nvSpPr>
        <p:spPr>
          <a:xfrm>
            <a:off x="834072" y="2232754"/>
            <a:ext cx="6176328" cy="36009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image shows an Excel spreadsheet with a pivot table and a pivot chart. It seems to be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analyzing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employee data, possibly rela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 to job satisfaction and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performance.Potential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problem statement based on the data:</a:t>
            </a:r>
          </a:p>
          <a:p>
            <a:pPr algn="just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*Investigate the factors contributing    to employee attrition.</a:t>
            </a:r>
          </a:p>
          <a:p>
            <a:pPr algn="just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relationship Between employee satisfaction and performance metrics.</a:t>
            </a:r>
          </a:p>
          <a:p>
            <a:pPr algn="just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*Identify areas for improvement in employee engagement and retention.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676275" y="1905000"/>
            <a:ext cx="770572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image displays a Microsoft Excel spreadsheet featuring a pivot table and a corresponding pivot chart.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Pivot </a:t>
            </a:r>
            <a:r>
              <a:rPr lang="en-US" sz="2000" b="0" i="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Table:The</a:t>
            </a:r>
            <a:r>
              <a:rPr lang="en-US" sz="20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pivot table presents a summary of data, likely related to employees, based on the "sales" category. It aggregates various metrics </a:t>
            </a:r>
            <a:r>
              <a:rPr lang="en-US" sz="2000" b="0" i="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including:Sum</a:t>
            </a:r>
            <a:r>
              <a:rPr lang="en-US" sz="20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of satisfaction </a:t>
            </a:r>
            <a:r>
              <a:rPr lang="en-US" sz="2000" b="0" i="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levelSum</a:t>
            </a:r>
            <a:r>
              <a:rPr lang="en-US" sz="20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of last </a:t>
            </a:r>
            <a:r>
              <a:rPr lang="en-US" sz="2000" b="0" i="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evaluationSum</a:t>
            </a:r>
            <a:r>
              <a:rPr lang="en-US" sz="20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of the number of </a:t>
            </a:r>
            <a:r>
              <a:rPr lang="en-US" sz="2000" b="0" i="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projectsSum</a:t>
            </a:r>
            <a:r>
              <a:rPr lang="en-US" sz="20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of average monthly </a:t>
            </a:r>
            <a:r>
              <a:rPr lang="en-US" sz="2000" b="0" i="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hoursSum</a:t>
            </a:r>
            <a:r>
              <a:rPr lang="en-US" sz="20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of time spent at the </a:t>
            </a:r>
            <a:r>
              <a:rPr lang="en-US" sz="2000" b="0" i="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companySum</a:t>
            </a:r>
            <a:r>
              <a:rPr lang="en-US" sz="20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of employees who </a:t>
            </a:r>
            <a:r>
              <a:rPr lang="en-US" sz="2000" b="0" i="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leftSum</a:t>
            </a:r>
            <a:r>
              <a:rPr lang="en-US" sz="20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of promotions in the last 5 years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Pivot </a:t>
            </a:r>
            <a:r>
              <a:rPr lang="en-US" sz="2000" b="0" i="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Chart:The</a:t>
            </a:r>
            <a:r>
              <a:rPr lang="en-US" sz="20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chart visualizes the data from the pivot table, specifically focusing on the "Sum of average monthly hours" across different sales categories ("low," "medium," and "sales").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46BB666-6FE5-4337-ABE7-F320BE5174B6}"/>
              </a:ext>
            </a:extLst>
          </p:cNvPr>
          <p:cNvSpPr txBox="1"/>
          <p:nvPr/>
        </p:nvSpPr>
        <p:spPr>
          <a:xfrm>
            <a:off x="914400" y="2001710"/>
            <a:ext cx="6305551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It's impossible to determine the specific end users from just a screenshot of an Excel spreadsheet. However, based on the data in the spreadsheet, it appears to be related to employee satisfaction and performance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metrics.Therefore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potential end users could include:</a:t>
            </a:r>
          </a:p>
          <a:p>
            <a:pPr algn="just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*HR professionals: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Analyzing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employee satisfaction, turnover, and promotion rates.</a:t>
            </a:r>
          </a:p>
          <a:p>
            <a:pPr algn="just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*Managers: Reviewing team performance and identifying areas for improvement.</a:t>
            </a:r>
          </a:p>
          <a:p>
            <a:pPr algn="just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*Executives: Making strategic decisions based on workforce data.</a:t>
            </a:r>
          </a:p>
          <a:p>
            <a:pPr algn="just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*Data analysts: Conducting deeper  analysis and generating insights from the data.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0C19AC0-94C5-4FA4-BC3A-B9E0D977C2AB}"/>
              </a:ext>
            </a:extLst>
          </p:cNvPr>
          <p:cNvSpPr txBox="1"/>
          <p:nvPr/>
        </p:nvSpPr>
        <p:spPr>
          <a:xfrm>
            <a:off x="3052689" y="2423889"/>
            <a:ext cx="5405511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It's not possible to determine the solution and its value proposition based on the image. The image shows an Excel sheet with a pivot table. It seems to be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analyzing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related to employee satisfaction, evaluation, projects, working hours, time spent in the company, and other metrics.</a:t>
            </a:r>
          </a:p>
          <a:p>
            <a:pPr algn="just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understand the solution and its value proposition, we would need more context about the data and the purpose of the analysis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C4D8D9-062F-4145-9173-A75BF17D989A}"/>
              </a:ext>
            </a:extLst>
          </p:cNvPr>
          <p:cNvSpPr txBox="1"/>
          <p:nvPr/>
        </p:nvSpPr>
        <p:spPr>
          <a:xfrm>
            <a:off x="1295400" y="1443841"/>
            <a:ext cx="8077199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dataset displayed in the Excel sheet appears to be related to employee data, possibly for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analyzing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employee satisfaction and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turnover.Here's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description of the dataset based on the visible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columns:Row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Labels: Categories or departments within the company (sales, accounting, technical, support, management, IT,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product_mng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marketing,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RandD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hr).Sum of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satisfaction_level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 total satisfaction level of employees within each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category.Sum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last_evaluation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 total evaluation score of employees within each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category.Sum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number_project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 total number of projects completed by employees within each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category.Sum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average_monthly_hours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 total average monthly hours worked by employees within each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category.Sum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time_spend_company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 total time (likely in years) employees have spent with the company within each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category.Sum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left: The total number of employees who have left the company within each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category.Sum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promotion_last_5years: The total number of employees who have received promotions in the last 5 years within each category.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91B90A1-2F61-40DA-A958-FD4FC9E21ACE}"/>
              </a:ext>
            </a:extLst>
          </p:cNvPr>
          <p:cNvSpPr txBox="1"/>
          <p:nvPr/>
        </p:nvSpPr>
        <p:spPr>
          <a:xfrm>
            <a:off x="2381250" y="1695450"/>
            <a:ext cx="5634111" cy="5324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achieve a "wow" effect in an Excel solution, you can use several techniques to make your data stand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out:Conditional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Formatting: Use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scales, data bars, or icon sets to visually highlight important data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points.Charts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Graphs: Create dynamic charts and graphs to represent data visually. Pivot charts and interactive dashboards can be particularly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impactful.Data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Validation: Implement drop-down lists, sliders, or other data validation tools to make your spreadsheets more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interactive.Advanced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Formulas: Use complex formulas like INDEX MATCH, SUMIFS, or ARRAYFORMULA to perform sophisticated calculations and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analyses.Dynamic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Named Ranges: Create dynamic named ranges that automatically adjust as your data grows, making your formulas and charts more flexible.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230</TotalTime>
  <Words>1139</Words>
  <Application>Microsoft Office PowerPoint</Application>
  <PresentationFormat>Widescreen</PresentationFormat>
  <Paragraphs>99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Roboto</vt:lpstr>
      <vt:lpstr>Times New Roman</vt:lpstr>
      <vt:lpstr>Trebuchet MS</vt:lpstr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Admin</cp:lastModifiedBy>
  <cp:revision>26</cp:revision>
  <dcterms:created xsi:type="dcterms:W3CDTF">2024-03-29T15:07:22Z</dcterms:created>
  <dcterms:modified xsi:type="dcterms:W3CDTF">2024-08-29T05:35:48Z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