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70" r:id="rId2"/>
    <p:sldId id="274" r:id="rId3"/>
    <p:sldId id="278" r:id="rId4"/>
    <p:sldId id="269" r:id="rId5"/>
    <p:sldId id="276" r:id="rId6"/>
    <p:sldId id="271" r:id="rId7"/>
    <p:sldId id="272" r:id="rId8"/>
    <p:sldId id="275" r:id="rId9"/>
    <p:sldId id="273" r:id="rId10"/>
    <p:sldId id="277" r:id="rId11"/>
    <p:sldId id="260" r:id="rId12"/>
    <p:sldId id="27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EC7EC-FB08-78AB-15E7-802B573FCD9D}" v="487" dt="2024-10-29T17:05:08.033"/>
    <p1510:client id="{42E6F69A-18B2-9973-6AB2-3108C29D049D}" v="557" dt="2024-10-29T15:52:49.859"/>
    <p1510:client id="{58FF0777-F1EA-E8C0-24AB-053ECF1461A6}" v="18" dt="2024-10-30T17:57:31.822"/>
    <p1510:client id="{AB758A76-D954-0D49-87E8-9832ED60B402}" v="532" dt="2024-10-30T15:47:24.874"/>
    <p1510:client id="{D849FA19-ABA5-1408-2FFF-773D279260FF}" v="392" dt="2024-10-30T11:09:41.949"/>
    <p1510:client id="{E62ABC6C-B054-1896-EFB4-350FF61E1AD1}" v="316" dt="2024-10-29T18:03:33.891"/>
    <p1510:client id="{F182CEE5-92CD-21C3-BA5D-B8E62D91C297}" v="1393" dt="2024-10-30T15:36:19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92FDA-E57A-8740-BA5A-EC604BCEA125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82AED-6E68-3240-B6F5-4D8B87B412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8172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7653A-8B51-FC40-25A2-C664BDA7C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5D15E8-867F-717B-DF4F-3A984801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D425C4-AD9F-5D39-19B5-9881CB84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C05933-3346-F140-D232-A7A01E708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9CCC3-DDF2-03B4-51CA-04CA544F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0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830A7-B8C2-4071-3219-7935B4AE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D75D2B-D6EA-BAE1-32DA-A2F877C1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54F5A-89AE-F855-4245-64D032B3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D3DB5-2DB6-65AF-FD56-B362FE2C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4B13A8-48B2-CBD4-C053-5F5C3364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9929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D366DFA-CC41-BF19-EA79-0FC609C65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21C4D1-BD9F-791D-5A73-5562F8808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BB6B85-C9DE-84BF-6FF6-AC5441426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CA513-0845-9D1E-2F5F-BD73CA2C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2476F-0471-F356-3B4B-74EA65D6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871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4A078-AE47-413E-00C3-FE45678B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459FB0-75ED-12D4-3868-3108762D8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30A8D-38C2-D8FE-1C0F-3C985EFC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DE3FE7-881F-E0FA-1B3E-77EEC1F05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25E983-08CF-533F-7D77-C345047DA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77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D46C11-8A8A-A486-8C0F-24524CA9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738538-32AE-81BE-5C75-6C2F8799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201EDF-FBEE-3B75-4F04-EF366266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FBEC1-55EA-EB74-29CD-CEC87850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031B7-86E8-BAD8-8127-A2632D75B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69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07AF-97EC-7449-589D-5789686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D768F-90C4-DC15-9EB9-232752484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04BF8-7BBC-1C2A-14D5-8F9A167E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D6E50-DBF8-BB71-825E-9E4FADB3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3D82D-D53D-C2CE-EBF9-62200B5CE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92CB89-CB3C-FA24-E8BE-BE1FC076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71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1860D-908F-2F83-0B77-9EEC5462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7E76D2-D1FE-A363-9A30-3E17CFAC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41927-56B2-A284-646B-B134422F3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2420DE-C7ED-CE30-4D90-91EE52FC2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BC82CE-A560-4F0F-466A-0BA861766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912824-3176-A33C-1B62-53360000F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05BC42-8C6E-D58B-8E1A-6A5DA1F4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B374B2-0129-7B8E-77E2-486FC81E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938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5BE8D-8CAF-1A10-5358-B93D4BE0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A93EDC-3CFB-AD4F-BE58-6550B11A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AF4EA0-1068-47BC-8AEC-DD8F6B3D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2A5404-5AE2-5AE0-BD44-3CCC939C4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1398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73F9FC-4AC2-572E-EA04-B58E11EE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FCB7CC-3C2A-85DC-D4C6-AF3B5201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643F2-44AB-F468-2F75-4D7C7374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034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92A60-BBD4-4FC6-D6BB-C237DAE0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4D9A75-4F67-0FB5-BD8C-7FEA4909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B6F218-2741-851D-5CFF-951CB2E22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7B397-9AEB-A53D-3B34-0F87C1A5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391B98-E5E2-A859-7FCC-49E7D7C5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7A6138-0B76-D8EA-B3AE-A4E51839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2855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26D74-EC05-517B-66AF-0F26BEAA8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C8F2F6-81F2-5063-E4C1-4D2E2A112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0C9634-D8B8-8682-2BE9-5698B9A36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F325F0-8C18-84D7-5B41-8C3CE7A8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E023B6-687C-300C-B3D1-FBE6305F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F26A2B-F65A-5EE9-870A-646873A7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93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F71D77-3DCE-A10D-D3AF-B3284D88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99BF67-E832-1A8C-F608-FFA13FCF5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F653A0-FEEB-7931-A856-34B0EC03B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32ED-3D98-5A4F-861A-8AB1F0476D59}" type="datetimeFigureOut">
              <a:rPr kumimoji="1" lang="zh-CN" altLang="en-US" smtClean="0"/>
              <a:t>2024/10/30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14CEE-BD23-21D5-C259-F634380B8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DE95FE-EC02-D67C-33B7-2B665A0D2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D258-33C7-B24A-BE1B-DFAB608726F5}" type="slidenum">
              <a:rPr kumimoji="1" lang="zh-CN" altLang="en-US" smtClean="0"/>
              <a:t>‹N›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63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62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" name="Freeform: Shape 64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Freeform: Shape 66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5379BC5-A365-C2E7-37CB-83036A756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zh-CN" sz="5400"/>
              <a:t>RFID for Breath Monitoring</a:t>
            </a:r>
            <a:endParaRPr kumimoji="1" lang="zh-CN" altLang="en-US" sz="54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28DE7F-47FE-95CE-5379-670DE5F80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2800"/>
              <a:t>Jiaqi Wu, Ranxuan Zhang, Birtukan Fozzati</a:t>
            </a:r>
            <a:endParaRPr kumimoji="1" lang="zh-CN" altLang="en-US" sz="2800"/>
          </a:p>
        </p:txBody>
      </p:sp>
      <p:sp>
        <p:nvSpPr>
          <p:cNvPr id="83" name="Rectangle 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6" name="Immagine 5" descr="Immagine che contiene Carattere, testo, logo, bianco&#10;&#10;Descrizione generata automaticamente">
            <a:extLst>
              <a:ext uri="{FF2B5EF4-FFF2-40B4-BE49-F238E27FC236}">
                <a16:creationId xmlns:a16="http://schemas.microsoft.com/office/drawing/2014/main" id="{42A5F890-9E6D-619D-155C-465C2AF38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486" y="625683"/>
            <a:ext cx="4572000" cy="2743200"/>
          </a:xfrm>
          <a:prstGeom prst="rect">
            <a:avLst/>
          </a:prstGeom>
        </p:spPr>
      </p:pic>
      <p:sp>
        <p:nvSpPr>
          <p:cNvPr id="84" name="Rectangle 7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 descr="Immagine che contiene testo, logo, Carattere, simbolo&#10;&#10;Descrizione generata automaticamente">
            <a:extLst>
              <a:ext uri="{FF2B5EF4-FFF2-40B4-BE49-F238E27FC236}">
                <a16:creationId xmlns:a16="http://schemas.microsoft.com/office/drawing/2014/main" id="{81B00833-0260-F9DC-9C63-2CF2D9AC6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071" y="4303874"/>
            <a:ext cx="4708833" cy="123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1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490FE-0E28-E742-E376-B8E1FBD5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3865"/>
            <a:ext cx="10515600" cy="1325563"/>
          </a:xfrm>
        </p:spPr>
        <p:txBody>
          <a:bodyPr/>
          <a:lstStyle/>
          <a:p>
            <a:r>
              <a:rPr kumimoji="1" lang="en-US" altLang="zh-CN"/>
              <a:t>Future work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82141E-4EA0-6718-F39A-FF2A3BC7B397}"/>
              </a:ext>
            </a:extLst>
          </p:cNvPr>
          <p:cNvSpPr txBox="1"/>
          <p:nvPr/>
        </p:nvSpPr>
        <p:spPr>
          <a:xfrm>
            <a:off x="246099" y="783726"/>
            <a:ext cx="8244565" cy="1892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/>
              <a:t>Hardware: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sz="2000"/>
              <a:t>Develop </a:t>
            </a:r>
            <a:r>
              <a:rPr kumimoji="1" lang="en-US" altLang="zh-CN" sz="2000"/>
              <a:t>a better way to attach the tag to the body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sz="2000"/>
              <a:t>Optimize the placement and setup of the device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sz="2000"/>
              <a:t>Use a dummy model to obtain more accurate ground truth values</a:t>
            </a:r>
            <a:endParaRPr kumimoji="1" lang="zh-CN" alt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9BC5D3-EE24-5B2B-202C-9A0287816FCA}"/>
              </a:ext>
            </a:extLst>
          </p:cNvPr>
          <p:cNvSpPr txBox="1"/>
          <p:nvPr/>
        </p:nvSpPr>
        <p:spPr>
          <a:xfrm>
            <a:off x="246099" y="2675782"/>
            <a:ext cx="8924238" cy="1892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/>
              <a:t>Software: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sz="2000"/>
              <a:t>Validate and refine the phase processing algorithm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sz="2000"/>
              <a:t>Implement real-time signal display for RFID data.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zh-CN" sz="2000"/>
              <a:t>Package and integrate the existing system</a:t>
            </a:r>
            <a:r>
              <a:rPr lang="zh-CN" altLang="en-US" sz="2000"/>
              <a:t> </a:t>
            </a:r>
            <a:r>
              <a:rPr lang="en-US" altLang="zh-CN" sz="2000"/>
              <a:t>to meet clinical requirements.</a:t>
            </a:r>
            <a:endParaRPr kumimoji="1" lang="zh-CN" altLang="en-US" sz="2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A90C3F-D9C8-5FD2-1B37-6722FE8B95DF}"/>
              </a:ext>
            </a:extLst>
          </p:cNvPr>
          <p:cNvSpPr txBox="1"/>
          <p:nvPr/>
        </p:nvSpPr>
        <p:spPr>
          <a:xfrm>
            <a:off x="246099" y="4567838"/>
            <a:ext cx="5925020" cy="14303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>
                <a:ea typeface="等线"/>
              </a:rPr>
              <a:t>Data: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sz="2000">
                <a:ea typeface="等线"/>
              </a:rPr>
              <a:t>Test on more people.</a:t>
            </a:r>
          </a:p>
          <a:p>
            <a:pPr marL="800100" lvl="1" indent="-342900">
              <a:lnSpc>
                <a:spcPct val="150000"/>
              </a:lnSpc>
              <a:buAutoNum type="arabicPeriod"/>
            </a:pPr>
            <a:r>
              <a:rPr lang="en-US" altLang="zh-CN" sz="2000">
                <a:ea typeface="等线"/>
              </a:rPr>
              <a:t>Different distance between antenna and tags</a:t>
            </a:r>
          </a:p>
        </p:txBody>
      </p:sp>
    </p:spTree>
    <p:extLst>
      <p:ext uri="{BB962C8B-B14F-4D97-AF65-F5344CB8AC3E}">
        <p14:creationId xmlns:p14="http://schemas.microsoft.com/office/powerpoint/2010/main" val="30380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974FF819-235F-A88B-257F-1CC2ACEAF7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4860" y="465545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A46E88-C076-8FEA-9457-29644ABC60B7}"/>
              </a:ext>
            </a:extLst>
          </p:cNvPr>
          <p:cNvSpPr txBox="1"/>
          <p:nvPr/>
        </p:nvSpPr>
        <p:spPr>
          <a:xfrm>
            <a:off x="272000" y="3916830"/>
            <a:ext cx="2124299" cy="135421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zh-CN" sz="3200">
                <a:ea typeface="等线"/>
              </a:rPr>
              <a:t>Conclusion</a:t>
            </a:r>
            <a:endParaRPr kumimoji="1" lang="en-US" altLang="zh-CN" sz="3200" err="1"/>
          </a:p>
          <a:p>
            <a:endParaRPr kumimoji="1" lang="en-US" altLang="zh-CN" sz="3200"/>
          </a:p>
          <a:p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03A52D1-4C8C-3849-52C8-45087042936C}"/>
              </a:ext>
            </a:extLst>
          </p:cNvPr>
          <p:cNvSpPr txBox="1"/>
          <p:nvPr/>
        </p:nvSpPr>
        <p:spPr>
          <a:xfrm>
            <a:off x="271999" y="4595408"/>
            <a:ext cx="11728532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kumimoji="1" lang="en-US">
                <a:latin typeface="Arial"/>
                <a:cs typeface="Arial"/>
              </a:rPr>
              <a:t>Successfully measured basic respiratory rate for different body part, capturing phase and distance.</a:t>
            </a: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endParaRPr kumimoji="1" lang="en-US">
              <a:latin typeface="Arial"/>
              <a:cs typeface="Arial"/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kumimoji="1" lang="en-US">
                <a:latin typeface="Arial"/>
                <a:cs typeface="Arial"/>
              </a:rPr>
              <a:t>The data quality from different part, especially the chest part, seems to highly depend on the breathing method </a:t>
            </a:r>
            <a:endParaRPr lang="en-US">
              <a:latin typeface="Arial"/>
              <a:cs typeface="Arial"/>
            </a:endParaRPr>
          </a:p>
          <a:p>
            <a:r>
              <a:rPr kumimoji="1" lang="en-US">
                <a:ea typeface="+mn-lt"/>
                <a:cs typeface="+mn-lt"/>
              </a:rPr>
              <a:t>(stomach/chest).</a:t>
            </a:r>
            <a:endParaRPr lang="en-US">
              <a:ea typeface="等线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2D38BB-9934-CD0E-22FA-80F003CD0E01}"/>
              </a:ext>
            </a:extLst>
          </p:cNvPr>
          <p:cNvSpPr txBox="1"/>
          <p:nvPr/>
        </p:nvSpPr>
        <p:spPr>
          <a:xfrm>
            <a:off x="272528" y="227300"/>
            <a:ext cx="2105063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zh-CN" sz="3200">
                <a:ea typeface="等线"/>
              </a:rPr>
              <a:t>Challenges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10C372-A9CF-E1A6-505A-8F9862DF88AB}"/>
              </a:ext>
            </a:extLst>
          </p:cNvPr>
          <p:cNvSpPr txBox="1"/>
          <p:nvPr/>
        </p:nvSpPr>
        <p:spPr>
          <a:xfrm>
            <a:off x="272528" y="695042"/>
            <a:ext cx="1103194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zh-CN">
              <a:ea typeface="等线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ea typeface="等线"/>
                <a:cs typeface="Arial"/>
              </a:rPr>
              <a:t>Chest Tags: Limited performance; improved with varied breathing techniques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ea typeface="等线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ea typeface="等线"/>
                <a:cs typeface="Arial"/>
              </a:rPr>
              <a:t>Clothing Fit: Loose clothing affected readings ;lying down helped improve accuracy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ea typeface="等线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ea typeface="等线"/>
                <a:cs typeface="Arial"/>
              </a:rPr>
              <a:t>Data Stability: Results were inconsistent; may need more preprocessing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ea typeface="等线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Arial"/>
                <a:ea typeface="等线"/>
                <a:cs typeface="Arial"/>
              </a:rPr>
              <a:t>Tag and Antenna Position: Requires optimization for improved reliability</a:t>
            </a: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ea typeface="等线"/>
              <a:cs typeface="Arial"/>
            </a:endParaRPr>
          </a:p>
          <a:p>
            <a:endParaRPr lang="en-US" altLang="zh-CN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2755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DA5DCD-82EC-6886-F5EE-D3366D00D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3925" y="2744200"/>
            <a:ext cx="9377820" cy="1178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6000">
                <a:ea typeface="等线"/>
              </a:rPr>
              <a:t>Thank </a:t>
            </a:r>
            <a:r>
              <a:rPr lang="it-IT" sz="6000" err="1">
                <a:ea typeface="等线"/>
              </a:rPr>
              <a:t>you</a:t>
            </a:r>
            <a:r>
              <a:rPr lang="it-IT" sz="6000">
                <a:ea typeface="等线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462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AF8BC22-D290-BED9-A7DD-83B40655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2" y="390770"/>
            <a:ext cx="5334197" cy="1708242"/>
          </a:xfrm>
        </p:spPr>
        <p:txBody>
          <a:bodyPr anchor="ctr">
            <a:normAutofit/>
          </a:bodyPr>
          <a:lstStyle/>
          <a:p>
            <a:r>
              <a:rPr lang="it-IT" sz="4000">
                <a:ea typeface="等线 Light"/>
              </a:rPr>
              <a:t>INTRODUCTION: BACKGROUND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66B6B3-86FE-35D0-076A-C262161C1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954" y="1473784"/>
            <a:ext cx="5637043" cy="42094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1900" err="1">
                <a:ea typeface="等线"/>
              </a:rPr>
              <a:t>Respiration</a:t>
            </a:r>
            <a:r>
              <a:rPr lang="it-IT" sz="1900">
                <a:ea typeface="等线"/>
              </a:rPr>
              <a:t> and </a:t>
            </a:r>
            <a:r>
              <a:rPr lang="it-IT" sz="1900" err="1">
                <a:ea typeface="等线"/>
              </a:rPr>
              <a:t>heart</a:t>
            </a:r>
            <a:r>
              <a:rPr lang="it-IT" sz="1900">
                <a:ea typeface="等线"/>
              </a:rPr>
              <a:t> rates are </a:t>
            </a:r>
            <a:r>
              <a:rPr lang="it-IT" sz="1900" err="1">
                <a:ea typeface="等线"/>
              </a:rPr>
              <a:t>vital</a:t>
            </a:r>
            <a:r>
              <a:rPr lang="it-IT" sz="1900">
                <a:ea typeface="等线"/>
              </a:rPr>
              <a:t> health </a:t>
            </a:r>
            <a:r>
              <a:rPr lang="it-IT" sz="1900" err="1">
                <a:ea typeface="等线"/>
              </a:rPr>
              <a:t>indicators</a:t>
            </a:r>
            <a:r>
              <a:rPr lang="it-IT" sz="1900">
                <a:ea typeface="等线"/>
              </a:rPr>
              <a:t> in </a:t>
            </a:r>
            <a:r>
              <a:rPr lang="it-IT" sz="1900" err="1">
                <a:ea typeface="等线"/>
              </a:rPr>
              <a:t>healthcare</a:t>
            </a:r>
            <a:endParaRPr lang="it-IT" sz="1900">
              <a:ea typeface="等线"/>
            </a:endParaRPr>
          </a:p>
          <a:p>
            <a:r>
              <a:rPr lang="it-IT" sz="1900" err="1">
                <a:ea typeface="等线"/>
              </a:rPr>
              <a:t>Traditional</a:t>
            </a:r>
            <a:r>
              <a:rPr lang="it-IT" sz="1900">
                <a:ea typeface="等线"/>
              </a:rPr>
              <a:t> </a:t>
            </a:r>
            <a:r>
              <a:rPr lang="it-IT" sz="1900" err="1">
                <a:ea typeface="等线"/>
              </a:rPr>
              <a:t>methods</a:t>
            </a:r>
            <a:r>
              <a:rPr lang="it-IT" sz="1900">
                <a:ea typeface="等线"/>
              </a:rPr>
              <a:t> :intrusive, </a:t>
            </a:r>
            <a:r>
              <a:rPr lang="it-IT" sz="1900" err="1">
                <a:ea typeface="等线"/>
              </a:rPr>
              <a:t>less</a:t>
            </a:r>
            <a:r>
              <a:rPr lang="it-IT" sz="1900">
                <a:ea typeface="等线"/>
              </a:rPr>
              <a:t> </a:t>
            </a:r>
            <a:r>
              <a:rPr lang="it-IT" sz="1900" err="1">
                <a:ea typeface="等线"/>
              </a:rPr>
              <a:t>practical</a:t>
            </a:r>
            <a:r>
              <a:rPr lang="it-IT" sz="1900">
                <a:ea typeface="等线"/>
              </a:rPr>
              <a:t>, </a:t>
            </a:r>
            <a:r>
              <a:rPr lang="it-IT" sz="1900" err="1">
                <a:ea typeface="等线"/>
              </a:rPr>
              <a:t>expensive</a:t>
            </a:r>
            <a:endParaRPr lang="it-IT" sz="1900">
              <a:ea typeface="等线"/>
            </a:endParaRPr>
          </a:p>
          <a:p>
            <a:endParaRPr lang="it-IT" sz="1900">
              <a:ea typeface="等线"/>
            </a:endParaRPr>
          </a:p>
          <a:p>
            <a:r>
              <a:rPr lang="it-IT" sz="1900" err="1">
                <a:ea typeface="等线"/>
              </a:rPr>
              <a:t>Example</a:t>
            </a:r>
            <a:r>
              <a:rPr lang="it-IT" sz="1900">
                <a:ea typeface="等线"/>
              </a:rPr>
              <a:t>: RMMI </a:t>
            </a:r>
          </a:p>
          <a:p>
            <a:endParaRPr lang="it-IT" sz="1900">
              <a:ea typeface="等线"/>
            </a:endParaRPr>
          </a:p>
        </p:txBody>
      </p:sp>
      <p:pic>
        <p:nvPicPr>
          <p:cNvPr id="4" name="Immagine 3" descr="Immagine che contiene interno, muro, cuscino, Lenzuolo&#10;&#10;Descrizione generata automaticamente">
            <a:extLst>
              <a:ext uri="{FF2B5EF4-FFF2-40B4-BE49-F238E27FC236}">
                <a16:creationId xmlns:a16="http://schemas.microsoft.com/office/drawing/2014/main" id="{2217C1B9-E218-FF4B-2250-8A6B87983E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54" r="2" b="2069"/>
          <a:stretch/>
        </p:blipFill>
        <p:spPr>
          <a:xfrm>
            <a:off x="6857797" y="389652"/>
            <a:ext cx="4581974" cy="5940810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6D4EB9-5B0E-3DC8-0E84-3B2652F52D52}"/>
              </a:ext>
            </a:extLst>
          </p:cNvPr>
          <p:cNvSpPr txBox="1"/>
          <p:nvPr/>
        </p:nvSpPr>
        <p:spPr>
          <a:xfrm>
            <a:off x="6933374" y="6445108"/>
            <a:ext cx="457749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等线"/>
              </a:rPr>
              <a:t>Figure1.RMMI </a:t>
            </a:r>
            <a:r>
              <a:rPr lang="it-IT" err="1">
                <a:ea typeface="等线"/>
              </a:rPr>
              <a:t>at</a:t>
            </a:r>
            <a:r>
              <a:rPr lang="it-IT">
                <a:ea typeface="等线"/>
              </a:rPr>
              <a:t> </a:t>
            </a:r>
            <a:r>
              <a:rPr lang="it-IT" err="1">
                <a:ea typeface="等线"/>
              </a:rPr>
              <a:t>Sahlgrenska</a:t>
            </a:r>
            <a:endParaRPr lang="it-IT" err="1"/>
          </a:p>
        </p:txBody>
      </p:sp>
      <p:pic>
        <p:nvPicPr>
          <p:cNvPr id="6" name="Elemento grafico 5" descr="Freccia a destra contorno">
            <a:extLst>
              <a:ext uri="{FF2B5EF4-FFF2-40B4-BE49-F238E27FC236}">
                <a16:creationId xmlns:a16="http://schemas.microsoft.com/office/drawing/2014/main" id="{77E6EF08-DA9C-9713-DD47-B4A8CE5E2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3108" y="3763107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BC7228DA-9CD8-B611-9AF8-330CD1C7383B}"/>
              </a:ext>
            </a:extLst>
          </p:cNvPr>
          <p:cNvSpPr txBox="1"/>
          <p:nvPr/>
        </p:nvSpPr>
        <p:spPr>
          <a:xfrm>
            <a:off x="3588734" y="3984261"/>
            <a:ext cx="2221609" cy="2695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it-IT" sz="1500" err="1">
                <a:latin typeface="等线"/>
                <a:ea typeface="等线"/>
                <a:cs typeface="Arial"/>
              </a:rPr>
              <a:t>Bulky</a:t>
            </a:r>
            <a:endParaRPr lang="it-IT" sz="1500">
              <a:latin typeface="等线"/>
              <a:ea typeface="等线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it-IT" sz="1500" err="1">
                <a:latin typeface="等线"/>
                <a:ea typeface="等线"/>
                <a:cs typeface="Arial"/>
              </a:rPr>
              <a:t>Expensive</a:t>
            </a:r>
            <a:endParaRPr lang="it-IT" sz="1500">
              <a:latin typeface="等线"/>
              <a:ea typeface="等线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it-IT" sz="1500" err="1">
                <a:latin typeface="等线"/>
                <a:ea typeface="等线"/>
                <a:cs typeface="Arial"/>
              </a:rPr>
              <a:t>Patient</a:t>
            </a:r>
            <a:r>
              <a:rPr lang="it-IT" sz="1500">
                <a:latin typeface="等线"/>
                <a:ea typeface="等线"/>
                <a:cs typeface="Arial"/>
              </a:rPr>
              <a:t> </a:t>
            </a:r>
            <a:r>
              <a:rPr lang="it-IT" sz="1500" err="1">
                <a:latin typeface="等线"/>
                <a:ea typeface="等线"/>
                <a:cs typeface="Arial"/>
              </a:rPr>
              <a:t>Discomfort</a:t>
            </a:r>
            <a:endParaRPr lang="it-IT" sz="1500">
              <a:latin typeface="等线"/>
              <a:ea typeface="等线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it-IT" sz="1500" err="1">
                <a:latin typeface="等线"/>
                <a:ea typeface="等线"/>
                <a:cs typeface="Arial"/>
              </a:rPr>
              <a:t>Requires</a:t>
            </a:r>
            <a:r>
              <a:rPr lang="it-IT" sz="1500">
                <a:latin typeface="等线"/>
                <a:ea typeface="等线"/>
                <a:cs typeface="Arial"/>
              </a:rPr>
              <a:t> Regular </a:t>
            </a:r>
            <a:r>
              <a:rPr lang="it-IT" sz="1500" err="1">
                <a:latin typeface="等线"/>
                <a:ea typeface="等线"/>
                <a:cs typeface="Arial"/>
              </a:rPr>
              <a:t>Maintenance</a:t>
            </a:r>
            <a:endParaRPr lang="it-IT" sz="1500">
              <a:latin typeface="等线"/>
              <a:ea typeface="等线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it-IT" sz="1500">
                <a:latin typeface="等线"/>
                <a:ea typeface="等线"/>
                <a:cs typeface="Arial"/>
              </a:rPr>
              <a:t>Limited </a:t>
            </a:r>
            <a:r>
              <a:rPr lang="it-IT" sz="1500" err="1">
                <a:latin typeface="等线"/>
                <a:ea typeface="等线"/>
                <a:cs typeface="Arial"/>
              </a:rPr>
              <a:t>portability</a:t>
            </a:r>
            <a:endParaRPr lang="it-IT" sz="1500">
              <a:latin typeface="等线"/>
              <a:ea typeface="等线"/>
              <a:cs typeface="Arial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it-IT" sz="1500">
                <a:latin typeface="等线"/>
                <a:ea typeface="等线"/>
                <a:cs typeface="Arial"/>
              </a:rPr>
              <a:t>Sensitive to </a:t>
            </a:r>
            <a:r>
              <a:rPr lang="it-IT" sz="1500" err="1">
                <a:latin typeface="等线"/>
                <a:ea typeface="等线"/>
                <a:cs typeface="Arial"/>
              </a:rPr>
              <a:t>external</a:t>
            </a:r>
            <a:r>
              <a:rPr lang="it-IT" sz="1500">
                <a:latin typeface="等线"/>
                <a:ea typeface="等线"/>
                <a:cs typeface="Arial"/>
              </a:rPr>
              <a:t> </a:t>
            </a:r>
            <a:r>
              <a:rPr lang="it-IT" sz="1500" err="1">
                <a:latin typeface="等线"/>
                <a:ea typeface="等线"/>
                <a:cs typeface="Arial"/>
              </a:rPr>
              <a:t>interference</a:t>
            </a:r>
            <a:endParaRPr lang="it-IT" sz="1500">
              <a:latin typeface="等线"/>
              <a:ea typeface="等线"/>
              <a:cs typeface="Arial"/>
            </a:endParaRPr>
          </a:p>
          <a:p>
            <a:endParaRPr lang="it-IT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00885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ED6797-1558-BF1A-C310-CDB4D720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>
                <a:ea typeface="等线 Light"/>
              </a:rPr>
              <a:t>INTRODUCTION: BACKGROUND</a:t>
            </a:r>
            <a:endParaRPr lang="it-IT" sz="40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D23F7C-9B02-0072-9A80-970458DB6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1900">
                <a:latin typeface="等线"/>
                <a:ea typeface="等线"/>
                <a:cs typeface="Arial"/>
              </a:rPr>
              <a:t>Wireless Methods </a:t>
            </a:r>
            <a:endParaRPr lang="it-IT">
              <a:latin typeface="等线"/>
              <a:ea typeface="等线"/>
            </a:endParaRPr>
          </a:p>
          <a:p>
            <a:r>
              <a:rPr lang="it-IT" sz="1900" err="1">
                <a:latin typeface="等线"/>
                <a:ea typeface="等线"/>
                <a:cs typeface="Arial"/>
              </a:rPr>
              <a:t>Pros</a:t>
            </a:r>
            <a:r>
              <a:rPr lang="it-IT" sz="1900">
                <a:latin typeface="等线"/>
                <a:ea typeface="等线"/>
                <a:cs typeface="Arial"/>
              </a:rPr>
              <a:t>: Non-intrusive, user-friendly </a:t>
            </a:r>
            <a:endParaRPr lang="it-IT">
              <a:latin typeface="等线"/>
              <a:ea typeface="等线"/>
            </a:endParaRPr>
          </a:p>
          <a:p>
            <a:r>
              <a:rPr lang="it-IT" sz="1900">
                <a:latin typeface="等线"/>
                <a:ea typeface="等线"/>
                <a:cs typeface="Arial"/>
              </a:rPr>
              <a:t>Challenges: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500">
                <a:latin typeface="等线"/>
                <a:ea typeface="等线"/>
                <a:cs typeface="Arial"/>
              </a:rPr>
              <a:t>Limited range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500" err="1">
                <a:latin typeface="等线"/>
                <a:ea typeface="等线"/>
                <a:cs typeface="Arial"/>
              </a:rPr>
              <a:t>Signal</a:t>
            </a:r>
            <a:r>
              <a:rPr lang="it-IT" sz="1500">
                <a:latin typeface="等线"/>
                <a:ea typeface="等线"/>
                <a:cs typeface="Arial"/>
              </a:rPr>
              <a:t> </a:t>
            </a:r>
            <a:r>
              <a:rPr lang="it-IT" sz="1500" err="1">
                <a:latin typeface="等线"/>
                <a:ea typeface="等线"/>
                <a:cs typeface="Arial"/>
              </a:rPr>
              <a:t>interference</a:t>
            </a:r>
            <a:endParaRPr lang="it-IT" sz="1500">
              <a:latin typeface="等线"/>
              <a:ea typeface="等线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500" err="1">
                <a:latin typeface="等线"/>
                <a:ea typeface="等线"/>
                <a:cs typeface="Arial"/>
              </a:rPr>
              <a:t>Difficulty</a:t>
            </a:r>
            <a:r>
              <a:rPr lang="it-IT" sz="1500">
                <a:latin typeface="等线"/>
                <a:ea typeface="等线"/>
                <a:cs typeface="Arial"/>
              </a:rPr>
              <a:t> </a:t>
            </a:r>
            <a:r>
              <a:rPr lang="it-IT" sz="1500" err="1">
                <a:latin typeface="等线"/>
                <a:ea typeface="等线"/>
                <a:cs typeface="Arial"/>
              </a:rPr>
              <a:t>recognizing</a:t>
            </a:r>
            <a:r>
              <a:rPr lang="it-IT" sz="1500">
                <a:latin typeface="等线"/>
                <a:ea typeface="等线"/>
                <a:cs typeface="Arial"/>
              </a:rPr>
              <a:t> multiple users </a:t>
            </a:r>
            <a:r>
              <a:rPr lang="it-IT" sz="1500" err="1">
                <a:latin typeface="等线"/>
                <a:ea typeface="等线"/>
                <a:cs typeface="Arial"/>
              </a:rPr>
              <a:t>at</a:t>
            </a:r>
            <a:r>
              <a:rPr lang="it-IT" sz="1500">
                <a:latin typeface="等线"/>
                <a:ea typeface="等线"/>
                <a:cs typeface="Arial"/>
              </a:rPr>
              <a:t> once </a:t>
            </a:r>
          </a:p>
          <a:p>
            <a:endParaRPr lang="it-IT" sz="1900">
              <a:latin typeface="等线"/>
              <a:ea typeface="等线"/>
              <a:cs typeface="Arial"/>
            </a:endParaRPr>
          </a:p>
          <a:p>
            <a:endParaRPr lang="it-IT" sz="1900">
              <a:latin typeface="等线"/>
              <a:ea typeface="等线"/>
              <a:cs typeface="Arial"/>
            </a:endParaRPr>
          </a:p>
          <a:p>
            <a:r>
              <a:rPr lang="it-IT" sz="1900">
                <a:latin typeface="等线"/>
                <a:ea typeface="等线"/>
                <a:cs typeface="Arial"/>
              </a:rPr>
              <a:t>RFID Technology</a:t>
            </a:r>
          </a:p>
          <a:p>
            <a:r>
              <a:rPr lang="it-IT" sz="1900" err="1">
                <a:latin typeface="等线"/>
                <a:ea typeface="等线"/>
                <a:cs typeface="Arial"/>
              </a:rPr>
              <a:t>Pros</a:t>
            </a:r>
            <a:r>
              <a:rPr lang="it-IT" sz="1900">
                <a:latin typeface="等线"/>
                <a:ea typeface="等线"/>
                <a:cs typeface="Arial"/>
              </a:rPr>
              <a:t>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500" err="1">
                <a:latin typeface="等线"/>
                <a:ea typeface="等线"/>
                <a:cs typeface="Arial"/>
              </a:rPr>
              <a:t>Unique</a:t>
            </a:r>
            <a:r>
              <a:rPr lang="it-IT" sz="1500">
                <a:latin typeface="等线"/>
                <a:ea typeface="等线"/>
                <a:cs typeface="Arial"/>
              </a:rPr>
              <a:t> user </a:t>
            </a:r>
            <a:r>
              <a:rPr lang="it-IT" sz="1500" err="1">
                <a:latin typeface="等线"/>
                <a:ea typeface="等线"/>
                <a:cs typeface="Arial"/>
              </a:rPr>
              <a:t>identification</a:t>
            </a:r>
            <a:r>
              <a:rPr lang="it-IT" sz="1500">
                <a:latin typeface="等线"/>
                <a:ea typeface="等线"/>
                <a:cs typeface="Arial"/>
              </a:rPr>
              <a:t> and </a:t>
            </a:r>
            <a:r>
              <a:rPr lang="it-IT" sz="1500" err="1">
                <a:latin typeface="等线"/>
                <a:ea typeface="等线"/>
                <a:cs typeface="Arial"/>
              </a:rPr>
              <a:t>differentiation</a:t>
            </a:r>
            <a:endParaRPr lang="it-IT" sz="1900">
              <a:latin typeface="等线"/>
              <a:ea typeface="等线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it-IT" sz="1500">
                <a:latin typeface="等线"/>
                <a:ea typeface="等线"/>
                <a:cs typeface="Arial"/>
              </a:rPr>
              <a:t>Cost-</a:t>
            </a:r>
            <a:r>
              <a:rPr lang="it-IT" sz="1500" err="1">
                <a:latin typeface="等线"/>
                <a:ea typeface="等线"/>
                <a:cs typeface="Arial"/>
              </a:rPr>
              <a:t>effective</a:t>
            </a:r>
            <a:endParaRPr lang="it-IT" sz="1500">
              <a:latin typeface="等线"/>
              <a:ea typeface="等线"/>
              <a:cs typeface="Arial"/>
            </a:endParaRPr>
          </a:p>
          <a:p>
            <a:endParaRPr lang="it-IT" sz="1900">
              <a:latin typeface="Arial"/>
              <a:ea typeface="等线"/>
              <a:cs typeface="Arial"/>
            </a:endParaRPr>
          </a:p>
          <a:p>
            <a:pPr marL="0" indent="0">
              <a:buNone/>
            </a:pPr>
            <a:endParaRPr lang="it-IT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406430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AF4ACC-8DCF-B759-6E0E-AAD16EC2D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r>
              <a:rPr lang="it-IT" sz="3200">
                <a:ea typeface="等线 Light"/>
              </a:rPr>
              <a:t>INTRODUCTION: PURPOSE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836294-FDF7-2E5A-A6DF-4384B503C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55253"/>
            <a:ext cx="6406660" cy="40718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 sz="2000" err="1">
                <a:ea typeface="等线"/>
              </a:rPr>
              <a:t>Objective</a:t>
            </a:r>
            <a:r>
              <a:rPr lang="it-IT" sz="2000">
                <a:ea typeface="等线"/>
              </a:rPr>
              <a:t>:</a:t>
            </a:r>
            <a:endParaRPr lang="it-IT">
              <a:ea typeface="等线" panose="020F0502020204030204"/>
            </a:endParaRPr>
          </a:p>
          <a:p>
            <a:r>
              <a:rPr lang="it-IT" sz="2000" err="1">
                <a:ea typeface="等线"/>
              </a:rPr>
              <a:t>Implement</a:t>
            </a:r>
            <a:r>
              <a:rPr lang="it-IT" sz="2000">
                <a:ea typeface="等线"/>
              </a:rPr>
              <a:t> an RFID-</a:t>
            </a:r>
            <a:r>
              <a:rPr lang="it-IT" sz="2000" err="1">
                <a:ea typeface="等线"/>
              </a:rPr>
              <a:t>based</a:t>
            </a:r>
            <a:r>
              <a:rPr lang="it-IT" sz="2000">
                <a:ea typeface="等线"/>
              </a:rPr>
              <a:t> </a:t>
            </a:r>
            <a:r>
              <a:rPr lang="it-IT" sz="2000" err="1">
                <a:ea typeface="等线"/>
              </a:rPr>
              <a:t>approach</a:t>
            </a:r>
            <a:r>
              <a:rPr lang="it-IT" sz="2000">
                <a:ea typeface="等线"/>
              </a:rPr>
              <a:t> for </a:t>
            </a:r>
            <a:r>
              <a:rPr lang="it-IT" sz="2000" err="1">
                <a:ea typeface="等线"/>
              </a:rPr>
              <a:t>traking</a:t>
            </a:r>
            <a:r>
              <a:rPr lang="it-IT" sz="2000">
                <a:ea typeface="等线"/>
              </a:rPr>
              <a:t> </a:t>
            </a:r>
            <a:r>
              <a:rPr lang="it-IT" sz="2000" err="1">
                <a:ea typeface="等线"/>
              </a:rPr>
              <a:t>respiratory</a:t>
            </a:r>
            <a:r>
              <a:rPr lang="it-IT" sz="2000">
                <a:ea typeface="等线"/>
              </a:rPr>
              <a:t> </a:t>
            </a:r>
            <a:r>
              <a:rPr lang="it-IT" sz="2000" err="1">
                <a:ea typeface="等线"/>
              </a:rPr>
              <a:t>motion</a:t>
            </a:r>
            <a:r>
              <a:rPr lang="it-IT" sz="2000">
                <a:ea typeface="等线"/>
              </a:rPr>
              <a:t> </a:t>
            </a:r>
            <a:r>
              <a:rPr lang="it-IT" sz="2000" err="1">
                <a:ea typeface="等线"/>
              </a:rPr>
              <a:t>using</a:t>
            </a:r>
            <a:r>
              <a:rPr lang="it-IT" sz="2000">
                <a:ea typeface="等线"/>
              </a:rPr>
              <a:t> passive RFID tags </a:t>
            </a:r>
            <a:endParaRPr lang="it-IT">
              <a:ea typeface="等线"/>
            </a:endParaRPr>
          </a:p>
          <a:p>
            <a:endParaRPr lang="it-IT" sz="2000">
              <a:ea typeface="等线"/>
            </a:endParaRPr>
          </a:p>
          <a:p>
            <a:pPr marL="0" indent="0">
              <a:buNone/>
            </a:pPr>
            <a:r>
              <a:rPr lang="it-IT" sz="2000" err="1">
                <a:ea typeface="等线"/>
              </a:rPr>
              <a:t>Technlogy</a:t>
            </a:r>
            <a:r>
              <a:rPr lang="it-IT" sz="2000">
                <a:ea typeface="等线"/>
              </a:rPr>
              <a:t>: wireless tags and reader</a:t>
            </a:r>
            <a:endParaRPr lang="it-IT">
              <a:ea typeface="等线"/>
            </a:endParaRPr>
          </a:p>
          <a:p>
            <a:pPr marL="0" indent="0">
              <a:buNone/>
            </a:pPr>
            <a:r>
              <a:rPr lang="it-IT" sz="2000">
                <a:ea typeface="等线"/>
              </a:rPr>
              <a:t>Components: </a:t>
            </a:r>
          </a:p>
          <a:p>
            <a:r>
              <a:rPr lang="it-IT" sz="2000">
                <a:ea typeface="等线"/>
              </a:rPr>
              <a:t>RFID Reader : </a:t>
            </a:r>
            <a:r>
              <a:rPr lang="it-IT" sz="2000" err="1">
                <a:ea typeface="等线"/>
              </a:rPr>
              <a:t>Sends</a:t>
            </a:r>
            <a:r>
              <a:rPr lang="it-IT" sz="2000">
                <a:ea typeface="等线"/>
              </a:rPr>
              <a:t> </a:t>
            </a:r>
            <a:r>
              <a:rPr lang="it-IT" sz="2000" err="1">
                <a:ea typeface="等线"/>
              </a:rPr>
              <a:t>signals,receives</a:t>
            </a:r>
            <a:r>
              <a:rPr lang="it-IT" sz="2000">
                <a:ea typeface="等线"/>
              </a:rPr>
              <a:t> </a:t>
            </a:r>
            <a:r>
              <a:rPr lang="it-IT" sz="2000" err="1">
                <a:ea typeface="等线"/>
              </a:rPr>
              <a:t>data,detects</a:t>
            </a:r>
            <a:r>
              <a:rPr lang="it-IT" sz="2000">
                <a:ea typeface="等线"/>
              </a:rPr>
              <a:t> position</a:t>
            </a:r>
            <a:endParaRPr lang="it-IT"/>
          </a:p>
          <a:p>
            <a:r>
              <a:rPr lang="it-IT" sz="2000">
                <a:ea typeface="等线"/>
              </a:rPr>
              <a:t>RFID Tag: Small device( </a:t>
            </a:r>
            <a:r>
              <a:rPr lang="it-IT" sz="2000" err="1">
                <a:ea typeface="等线"/>
              </a:rPr>
              <a:t>active</a:t>
            </a:r>
            <a:r>
              <a:rPr lang="it-IT" sz="2000">
                <a:ea typeface="等线"/>
              </a:rPr>
              <a:t>/passive) </a:t>
            </a:r>
            <a:r>
              <a:rPr lang="it-IT" sz="2000" err="1">
                <a:ea typeface="等线"/>
              </a:rPr>
              <a:t>that</a:t>
            </a:r>
            <a:r>
              <a:rPr lang="it-IT" sz="2000">
                <a:ea typeface="等线"/>
              </a:rPr>
              <a:t> stores and shares data with reader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interno, testo, computer, arredo&#10;&#10;Descrizione generata automaticamente">
            <a:extLst>
              <a:ext uri="{FF2B5EF4-FFF2-40B4-BE49-F238E27FC236}">
                <a16:creationId xmlns:a16="http://schemas.microsoft.com/office/drawing/2014/main" id="{D34B023B-D900-BAAC-8170-7CBFD4459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788" y="842824"/>
            <a:ext cx="3448997" cy="51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7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6812" y="100055"/>
            <a:ext cx="5143500" cy="6429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it-IT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41"/>
              </a:lnSpc>
              <a:buNone/>
            </a:pPr>
            <a:r>
              <a:rPr lang="en-US" sz="4042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Methods</a:t>
            </a:r>
            <a:endParaRPr lang="en-US" sz="4042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10A6E7-2D1F-4CE2-7F3F-EDFF3D6DEA3F}"/>
              </a:ext>
            </a:extLst>
          </p:cNvPr>
          <p:cNvSpPr txBox="1"/>
          <p:nvPr/>
        </p:nvSpPr>
        <p:spPr>
          <a:xfrm>
            <a:off x="661528" y="724063"/>
            <a:ext cx="2155842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t-IT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33"/>
              <a:t>System Setup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1B50CB-0A3E-0796-81EC-537906D5D8B5}"/>
              </a:ext>
            </a:extLst>
          </p:cNvPr>
          <p:cNvSpPr txBox="1"/>
          <p:nvPr/>
        </p:nvSpPr>
        <p:spPr>
          <a:xfrm>
            <a:off x="751947" y="1117770"/>
            <a:ext cx="6133170" cy="227421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it-IT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67"/>
              <a:t>• Fix antenna</a:t>
            </a:r>
            <a:endParaRPr lang="en-US" altLang="zh-CN" sz="1667"/>
          </a:p>
          <a:p>
            <a:pPr>
              <a:lnSpc>
                <a:spcPct val="150000"/>
              </a:lnSpc>
            </a:pPr>
            <a:r>
              <a:rPr lang="zh-CN" altLang="en-US" sz="1667"/>
              <a:t>•</a:t>
            </a:r>
            <a:r>
              <a:rPr lang="en-US" altLang="zh-CN" sz="1667"/>
              <a:t> Power the reader and Connect to the antenna and computer</a:t>
            </a:r>
          </a:p>
          <a:p>
            <a:pPr>
              <a:lnSpc>
                <a:spcPct val="150000"/>
              </a:lnSpc>
            </a:pPr>
            <a:r>
              <a:rPr lang="zh-CN" altLang="en-US" sz="1667"/>
              <a:t>•</a:t>
            </a:r>
            <a:r>
              <a:rPr lang="en-GB" altLang="zh-CN" sz="1667"/>
              <a:t> Prepare tag</a:t>
            </a:r>
            <a:endParaRPr lang="en-US" altLang="zh-CN" sz="1667"/>
          </a:p>
          <a:p>
            <a:pPr>
              <a:lnSpc>
                <a:spcPct val="150000"/>
              </a:lnSpc>
            </a:pPr>
            <a:r>
              <a:rPr lang="zh-CN" altLang="en-US" sz="1667"/>
              <a:t>• </a:t>
            </a:r>
            <a:r>
              <a:rPr lang="en-US" altLang="zh-CN" sz="1667"/>
              <a:t>Application for data report</a:t>
            </a:r>
          </a:p>
          <a:p>
            <a:pPr>
              <a:lnSpc>
                <a:spcPct val="150000"/>
              </a:lnSpc>
            </a:pPr>
            <a:r>
              <a:rPr lang="en-US" altLang="zh-CN" sz="1650">
                <a:ea typeface="等线"/>
              </a:rPr>
              <a:t>  </a:t>
            </a:r>
            <a:r>
              <a:rPr lang="en-US" altLang="zh-CN" sz="1650" strike="sngStrike">
                <a:ea typeface="等线"/>
              </a:rPr>
              <a:t> </a:t>
            </a:r>
            <a:r>
              <a:rPr lang="en-US" altLang="zh-CN" sz="1650" strike="sngStrike" err="1">
                <a:ea typeface="等线"/>
              </a:rPr>
              <a:t>ItemTest</a:t>
            </a:r>
            <a:r>
              <a:rPr lang="en-US" altLang="zh-CN" sz="1650">
                <a:ea typeface="等线"/>
              </a:rPr>
              <a:t>, Octane SDK</a:t>
            </a:r>
            <a:endParaRPr lang="en-US" altLang="zh-CN" sz="1667">
              <a:ea typeface="等线" panose="02010600030101010101" pitchFamily="2" charset="-122"/>
            </a:endParaRPr>
          </a:p>
          <a:p>
            <a:r>
              <a:rPr lang="en-US" altLang="zh-CN" sz="1700">
                <a:ea typeface="等线"/>
              </a:rPr>
              <a:t>•</a:t>
            </a:r>
            <a:r>
              <a:rPr lang="zh-CN" altLang="en-US" sz="1700">
                <a:ea typeface="等线"/>
              </a:rPr>
              <a:t> Ground truth</a:t>
            </a:r>
            <a:endParaRPr lang="en-US" sz="1700">
              <a:ea typeface="等线"/>
            </a:endParaRPr>
          </a:p>
        </p:txBody>
      </p:sp>
      <p:pic>
        <p:nvPicPr>
          <p:cNvPr id="9" name="图形 8" descr="方向 纯色填充">
            <a:extLst>
              <a:ext uri="{FF2B5EF4-FFF2-40B4-BE49-F238E27FC236}">
                <a16:creationId xmlns:a16="http://schemas.microsoft.com/office/drawing/2014/main" id="{7A8967D7-501B-270B-A11E-012465CCB4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10885">
            <a:off x="413604" y="828328"/>
            <a:ext cx="257799" cy="2577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0122FC9-8611-2636-767C-5DD5BF19BB38}"/>
              </a:ext>
            </a:extLst>
          </p:cNvPr>
          <p:cNvSpPr txBox="1"/>
          <p:nvPr/>
        </p:nvSpPr>
        <p:spPr>
          <a:xfrm>
            <a:off x="745847" y="3414367"/>
            <a:ext cx="820888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>
                <a:ea typeface="等线"/>
              </a:rPr>
              <a:t>Test</a:t>
            </a:r>
            <a:endParaRPr lang="en-US" altLang="zh-CN" sz="2333"/>
          </a:p>
        </p:txBody>
      </p:sp>
      <p:pic>
        <p:nvPicPr>
          <p:cNvPr id="13" name="图形 12" descr="方向 纯色填充">
            <a:extLst>
              <a:ext uri="{FF2B5EF4-FFF2-40B4-BE49-F238E27FC236}">
                <a16:creationId xmlns:a16="http://schemas.microsoft.com/office/drawing/2014/main" id="{A44E0987-8084-F791-EE59-3E342B67F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10885">
            <a:off x="518517" y="3498786"/>
            <a:ext cx="257799" cy="257799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D1680FBE-B7E1-2EC6-8CA5-81304FD8C75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5398"/>
          <a:stretch/>
        </p:blipFill>
        <p:spPr>
          <a:xfrm>
            <a:off x="7679972" y="150508"/>
            <a:ext cx="4358850" cy="3745791"/>
          </a:xfrm>
          <a:prstGeom prst="rect">
            <a:avLst/>
          </a:prstGeom>
        </p:spPr>
      </p:pic>
      <p:pic>
        <p:nvPicPr>
          <p:cNvPr id="4" name="图片 3" descr="地上穿着球鞋的一双脚&#10;&#10;已自动生成说明">
            <a:extLst>
              <a:ext uri="{FF2B5EF4-FFF2-40B4-BE49-F238E27FC236}">
                <a16:creationId xmlns:a16="http://schemas.microsoft.com/office/drawing/2014/main" id="{DBEC6B6B-FCC3-0CE8-95C7-5263F770018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11" r="-200" b="-569"/>
          <a:stretch/>
        </p:blipFill>
        <p:spPr>
          <a:xfrm>
            <a:off x="4080304" y="2629714"/>
            <a:ext cx="3187031" cy="4174666"/>
          </a:xfrm>
          <a:prstGeom prst="rect">
            <a:avLst/>
          </a:prstGeom>
        </p:spPr>
      </p:pic>
      <p:pic>
        <p:nvPicPr>
          <p:cNvPr id="10" name="图片 9" descr="图示&#10;&#10;已自动生成说明">
            <a:extLst>
              <a:ext uri="{FF2B5EF4-FFF2-40B4-BE49-F238E27FC236}">
                <a16:creationId xmlns:a16="http://schemas.microsoft.com/office/drawing/2014/main" id="{96B67CE8-7BD3-DA41-108A-76F8060C4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588" y="4829560"/>
            <a:ext cx="3429001" cy="2002493"/>
          </a:xfrm>
          <a:prstGeom prst="rect">
            <a:avLst/>
          </a:prstGeom>
        </p:spPr>
      </p:pic>
      <p:pic>
        <p:nvPicPr>
          <p:cNvPr id="2" name="图片 1" descr="图表, 折线图&#10;&#10;已自动生成说明">
            <a:extLst>
              <a:ext uri="{FF2B5EF4-FFF2-40B4-BE49-F238E27FC236}">
                <a16:creationId xmlns:a16="http://schemas.microsoft.com/office/drawing/2014/main" id="{232414EE-2EE3-1539-FE83-5A0188F2F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6696" y="4378331"/>
            <a:ext cx="4185478" cy="24193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EC9A6DD-2FFF-1E67-08A2-96B3F3FD1AA7}"/>
              </a:ext>
            </a:extLst>
          </p:cNvPr>
          <p:cNvSpPr txBox="1"/>
          <p:nvPr/>
        </p:nvSpPr>
        <p:spPr>
          <a:xfrm>
            <a:off x="7794894" y="402994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CN" altLang="en-US">
                <a:ea typeface="等线"/>
              </a:rPr>
              <a:t>OpenSignals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519407B-AD99-FF6B-7237-33EF34B1718B}"/>
              </a:ext>
            </a:extLst>
          </p:cNvPr>
          <p:cNvSpPr txBox="1"/>
          <p:nvPr/>
        </p:nvSpPr>
        <p:spPr>
          <a:xfrm>
            <a:off x="753527" y="3806316"/>
            <a:ext cx="2743200" cy="8619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defTabSz="761970"/>
            <a:r>
              <a:rPr lang="zh-CN" altLang="en-US" sz="1667"/>
              <a:t>Normal breathing</a:t>
            </a:r>
          </a:p>
          <a:p>
            <a:pPr defTabSz="761970"/>
            <a:r>
              <a:rPr lang="zh-CN" altLang="en-US" sz="1667"/>
              <a:t>Deep breathing</a:t>
            </a:r>
          </a:p>
          <a:p>
            <a:pPr defTabSz="761970"/>
            <a:r>
              <a:rPr lang="zh-CN" altLang="en-US" sz="1667"/>
              <a:t>Hybrid breathing</a:t>
            </a:r>
          </a:p>
        </p:txBody>
      </p:sp>
    </p:spTree>
    <p:extLst>
      <p:ext uri="{BB962C8B-B14F-4D97-AF65-F5344CB8AC3E}">
        <p14:creationId xmlns:p14="http://schemas.microsoft.com/office/powerpoint/2010/main" val="136104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B51ED-C3D9-FB24-7A52-2DA30564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49" y="4720"/>
            <a:ext cx="10515600" cy="1325563"/>
          </a:xfrm>
        </p:spPr>
        <p:txBody>
          <a:bodyPr/>
          <a:lstStyle/>
          <a:p>
            <a:r>
              <a:rPr kumimoji="1" lang="en-US" altLang="zh-CN"/>
              <a:t>Method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8A836-CE0D-653D-087D-856DCCE4FF82}"/>
              </a:ext>
            </a:extLst>
          </p:cNvPr>
          <p:cNvSpPr txBox="1"/>
          <p:nvPr/>
        </p:nvSpPr>
        <p:spPr>
          <a:xfrm>
            <a:off x="595268" y="1055368"/>
            <a:ext cx="2520277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it-IT"/>
            </a:defPPr>
            <a:lvl1pPr marL="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0985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1970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295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93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04924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85909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66893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47878" algn="l" defTabSz="761970" rtl="0" eaLnBrk="1" latinLnBrk="0" hangingPunct="1"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300">
                <a:ea typeface="等线"/>
              </a:rPr>
              <a:t> Data preprocess</a:t>
            </a:r>
          </a:p>
        </p:txBody>
      </p:sp>
      <p:pic>
        <p:nvPicPr>
          <p:cNvPr id="6" name="图形 5" descr="方向 纯色填充">
            <a:extLst>
              <a:ext uri="{FF2B5EF4-FFF2-40B4-BE49-F238E27FC236}">
                <a16:creationId xmlns:a16="http://schemas.microsoft.com/office/drawing/2014/main" id="{0797F765-DEE6-9536-BFE4-42D772449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10885">
            <a:off x="402561" y="1148590"/>
            <a:ext cx="257799" cy="257799"/>
          </a:xfrm>
          <a:prstGeom prst="rect">
            <a:avLst/>
          </a:prstGeom>
        </p:spPr>
      </p:pic>
      <p:pic>
        <p:nvPicPr>
          <p:cNvPr id="7" name="图片 6" descr="图表, 直方图&#10;&#10;已自动生成说明">
            <a:extLst>
              <a:ext uri="{FF2B5EF4-FFF2-40B4-BE49-F238E27FC236}">
                <a16:creationId xmlns:a16="http://schemas.microsoft.com/office/drawing/2014/main" id="{6DEBB97D-A810-EC71-ED53-220E9F512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08" y="2032207"/>
            <a:ext cx="6450358" cy="191010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3FAAFE6-C2FE-AEEB-3129-075271F264AC}"/>
              </a:ext>
            </a:extLst>
          </p:cNvPr>
          <p:cNvSpPr txBox="1"/>
          <p:nvPr/>
        </p:nvSpPr>
        <p:spPr>
          <a:xfrm>
            <a:off x="709352" y="157330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1700">
                <a:ea typeface="等线"/>
              </a:rPr>
              <a:t>• </a:t>
            </a:r>
            <a:r>
              <a:rPr lang="zh-CN" altLang="en-US">
                <a:ea typeface="等线"/>
              </a:rPr>
              <a:t>phase ambiguity      </a:t>
            </a:r>
            <a:endParaRPr lang="zh-CN" altLang="en-US">
              <a:ea typeface="等线" panose="02010600030101010101" pitchFamily="2" charset="-122"/>
            </a:endParaRPr>
          </a:p>
        </p:txBody>
      </p:sp>
      <p:pic>
        <p:nvPicPr>
          <p:cNvPr id="9" name="图片 8" descr="图表&#10;&#10;已自动生成说明">
            <a:extLst>
              <a:ext uri="{FF2B5EF4-FFF2-40B4-BE49-F238E27FC236}">
                <a16:creationId xmlns:a16="http://schemas.microsoft.com/office/drawing/2014/main" id="{AF8F52AC-AD77-0B62-AD6A-0D66330E7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85" y="4693686"/>
            <a:ext cx="6440005" cy="19211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2D8E983-A5E5-C966-C597-B56A3873297F}"/>
              </a:ext>
            </a:extLst>
          </p:cNvPr>
          <p:cNvSpPr txBox="1"/>
          <p:nvPr/>
        </p:nvSpPr>
        <p:spPr>
          <a:xfrm>
            <a:off x="715617" y="41501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700">
                <a:ea typeface="等线"/>
              </a:rPr>
              <a:t>• </a:t>
            </a:r>
            <a:r>
              <a:rPr lang="zh-CN">
                <a:ea typeface="等线"/>
              </a:rPr>
              <a:t>phase transition​</a:t>
            </a:r>
            <a:endParaRPr lang="zh-CN" altLang="en-US">
              <a:ea typeface="等线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C064BE-164B-6BD6-5EB0-08A55456F23C}"/>
              </a:ext>
            </a:extLst>
          </p:cNvPr>
          <p:cNvSpPr txBox="1"/>
          <p:nvPr/>
        </p:nvSpPr>
        <p:spPr>
          <a:xfrm>
            <a:off x="7176053" y="1687443"/>
            <a:ext cx="416780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ea typeface="等线"/>
              </a:rPr>
              <a:t>Respiratory rate extraction: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357A27-7C7D-6200-13A1-EBED858241B9}"/>
              </a:ext>
            </a:extLst>
          </p:cNvPr>
          <p:cNvSpPr txBox="1"/>
          <p:nvPr/>
        </p:nvSpPr>
        <p:spPr>
          <a:xfrm>
            <a:off x="7187096" y="2327964"/>
            <a:ext cx="491876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zh-CN">
                <a:ea typeface="等线"/>
                <a:cs typeface="Segoe UI"/>
              </a:rPr>
              <a:t>DC (zero frequency) component removal </a:t>
            </a:r>
            <a:endParaRPr lang="zh-CN" altLang="en-US">
              <a:ea typeface="等线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altLang="zh-CN">
              <a:ea typeface="等线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>
                <a:ea typeface="等线"/>
                <a:cs typeface="Segoe UI"/>
              </a:rPr>
              <a:t>Butter-​worth bandpass filtering  </a:t>
            </a:r>
            <a:endParaRPr lang="zh-CN" altLang="en-US">
              <a:ea typeface="等线"/>
              <a:cs typeface="Segoe UI"/>
            </a:endParaRPr>
          </a:p>
          <a:p>
            <a:pPr marL="285750" indent="-285750">
              <a:buFont typeface="Arial"/>
              <a:buChar char="•"/>
            </a:pPr>
            <a:endParaRPr lang="en-US" altLang="zh-CN">
              <a:ea typeface="等线"/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altLang="zh-CN">
                <a:ea typeface="等线"/>
                <a:cs typeface="Segoe UI"/>
              </a:rPr>
              <a:t>Fast Fourier Transform (FFT)</a:t>
            </a:r>
            <a:endParaRPr lang="zh-CN" altLang="en-US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9203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989C-5F6D-C55C-5D67-84D609A7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zh-CN"/>
              <a:t>Results</a:t>
            </a:r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3D3C6D-1542-6F95-0CA2-E002231058D4}"/>
              </a:ext>
            </a:extLst>
          </p:cNvPr>
          <p:cNvSpPr txBox="1"/>
          <p:nvPr/>
        </p:nvSpPr>
        <p:spPr>
          <a:xfrm>
            <a:off x="2685976" y="4420479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Resulted phase: 7 peaks</a:t>
            </a:r>
            <a:endParaRPr kumimoji="1" lang="zh-CN" altLang="en-US" sz="16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9C6662A-3B86-3653-D2D1-DB3540BE60DF}"/>
              </a:ext>
            </a:extLst>
          </p:cNvPr>
          <p:cNvSpPr txBox="1"/>
          <p:nvPr/>
        </p:nvSpPr>
        <p:spPr>
          <a:xfrm>
            <a:off x="8826155" y="4423022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Resulted phase: 7 peaks</a:t>
            </a:r>
            <a:endParaRPr kumimoji="1" lang="zh-CN" altLang="en-US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9B8C42A-46C3-DDAC-56A4-208705535D49}"/>
              </a:ext>
            </a:extLst>
          </p:cNvPr>
          <p:cNvSpPr txBox="1"/>
          <p:nvPr/>
        </p:nvSpPr>
        <p:spPr>
          <a:xfrm>
            <a:off x="7341129" y="5125641"/>
            <a:ext cx="454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Reference value from </a:t>
            </a:r>
            <a:r>
              <a:rPr kumimoji="1" lang="en-US" altLang="zh-CN" sz="1600" err="1"/>
              <a:t>Opensignal</a:t>
            </a:r>
            <a:r>
              <a:rPr kumimoji="1" lang="en-US" altLang="zh-CN" sz="1600"/>
              <a:t>: 7 peaks for 30s</a:t>
            </a:r>
            <a:endParaRPr kumimoji="1" lang="zh-CN" altLang="en-US" sz="1600"/>
          </a:p>
        </p:txBody>
      </p:sp>
      <p:pic>
        <p:nvPicPr>
          <p:cNvPr id="25" name="图片 24" descr="图表, 折线图&#10;&#10;描述已自动生成">
            <a:extLst>
              <a:ext uri="{FF2B5EF4-FFF2-40B4-BE49-F238E27FC236}">
                <a16:creationId xmlns:a16="http://schemas.microsoft.com/office/drawing/2014/main" id="{5F124D0C-8F31-7DE4-0063-5C10C9D2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75" y="4730799"/>
            <a:ext cx="6933935" cy="1567600"/>
          </a:xfrm>
          <a:prstGeom prst="rect">
            <a:avLst/>
          </a:prstGeom>
        </p:spPr>
      </p:pic>
      <p:pic>
        <p:nvPicPr>
          <p:cNvPr id="3" name="图片 2" descr="图表, 折线图, 直方图&#10;&#10;已自动生成说明">
            <a:extLst>
              <a:ext uri="{FF2B5EF4-FFF2-40B4-BE49-F238E27FC236}">
                <a16:creationId xmlns:a16="http://schemas.microsoft.com/office/drawing/2014/main" id="{8A3B8CA8-BEF3-EE78-3860-D5946E52F6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1" r="8375" b="10515"/>
          <a:stretch/>
        </p:blipFill>
        <p:spPr>
          <a:xfrm>
            <a:off x="18109" y="1268222"/>
            <a:ext cx="5978396" cy="8260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DC1C490-929A-16C8-7DDE-E39C5AC9FF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034" r="8339"/>
          <a:stretch/>
        </p:blipFill>
        <p:spPr>
          <a:xfrm>
            <a:off x="6096000" y="1266319"/>
            <a:ext cx="6035444" cy="925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D0791DA-1710-ED3B-16AB-B730DD55605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157" r="8906"/>
          <a:stretch/>
        </p:blipFill>
        <p:spPr>
          <a:xfrm>
            <a:off x="0" y="2235979"/>
            <a:ext cx="5971218" cy="9231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2F4D6E-C497-6B7E-B10D-8A70A71AD08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094" r="9200"/>
          <a:stretch/>
        </p:blipFill>
        <p:spPr>
          <a:xfrm>
            <a:off x="6172904" y="2235723"/>
            <a:ext cx="5881635" cy="9233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174DF52-C4E9-025D-8155-3D8A00CFCD2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0921" r="8281"/>
          <a:stretch/>
        </p:blipFill>
        <p:spPr>
          <a:xfrm>
            <a:off x="18109" y="3330123"/>
            <a:ext cx="5960946" cy="92315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F762D5-9A35-F95D-9147-E98A52648E7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921" t="-519" r="7452" b="-1"/>
          <a:stretch/>
        </p:blipFill>
        <p:spPr>
          <a:xfrm>
            <a:off x="6169532" y="3327699"/>
            <a:ext cx="6022468" cy="928005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014F3D0F-8976-71DD-D80F-2EA7AE5F666E}"/>
              </a:ext>
            </a:extLst>
          </p:cNvPr>
          <p:cNvSpPr/>
          <p:nvPr/>
        </p:nvSpPr>
        <p:spPr>
          <a:xfrm>
            <a:off x="2930772" y="1095330"/>
            <a:ext cx="1544939" cy="324154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15EF6AC-E482-905B-73EA-62E1331265D9}"/>
              </a:ext>
            </a:extLst>
          </p:cNvPr>
          <p:cNvSpPr/>
          <p:nvPr/>
        </p:nvSpPr>
        <p:spPr>
          <a:xfrm>
            <a:off x="9050386" y="1101544"/>
            <a:ext cx="1544939" cy="324154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5330A0B-8027-07EB-5231-22196B40CD99}"/>
              </a:ext>
            </a:extLst>
          </p:cNvPr>
          <p:cNvSpPr txBox="1"/>
          <p:nvPr/>
        </p:nvSpPr>
        <p:spPr>
          <a:xfrm>
            <a:off x="4586332" y="973709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Frequency: 0.23</a:t>
            </a:r>
            <a:endParaRPr kumimoji="1" lang="zh-CN" altLang="en-US" sz="16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6A2F7CC-C9D6-7C7D-5CCE-E01688165ACD}"/>
              </a:ext>
            </a:extLst>
          </p:cNvPr>
          <p:cNvSpPr txBox="1"/>
          <p:nvPr/>
        </p:nvSpPr>
        <p:spPr>
          <a:xfrm>
            <a:off x="10666087" y="950737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/>
              <a:t>Frequency: 0.23</a:t>
            </a:r>
            <a:endParaRPr kumimoji="1" lang="zh-CN" altLang="en-US" sz="16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C98B80B-A433-932C-727A-5996CF45B8AD}"/>
              </a:ext>
            </a:extLst>
          </p:cNvPr>
          <p:cNvSpPr txBox="1"/>
          <p:nvPr/>
        </p:nvSpPr>
        <p:spPr>
          <a:xfrm>
            <a:off x="7341129" y="5628970"/>
            <a:ext cx="703911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1600">
                <a:ea typeface="等线"/>
              </a:rPr>
              <a:t>*</a:t>
            </a:r>
            <a:r>
              <a:rPr lang="zh-CN" altLang="en-US" sz="1600">
                <a:ea typeface="等线"/>
              </a:rPr>
              <a:t>RIP sensor only detects the ground truth on the abedomen</a:t>
            </a:r>
          </a:p>
        </p:txBody>
      </p:sp>
    </p:spTree>
    <p:extLst>
      <p:ext uri="{BB962C8B-B14F-4D97-AF65-F5344CB8AC3E}">
        <p14:creationId xmlns:p14="http://schemas.microsoft.com/office/powerpoint/2010/main" val="276455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82FC98-CAFB-5FBB-679F-F3847F63E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zh-CN"/>
              <a:t>Results</a:t>
            </a:r>
            <a:endParaRPr kumimoji="1" lang="zh-CN" altLang="en-US"/>
          </a:p>
        </p:txBody>
      </p:sp>
      <p:pic>
        <p:nvPicPr>
          <p:cNvPr id="7" name="图片 6" descr="图表, 折线图, 直方图&#10;&#10;描述已自动生成">
            <a:extLst>
              <a:ext uri="{FF2B5EF4-FFF2-40B4-BE49-F238E27FC236}">
                <a16:creationId xmlns:a16="http://schemas.microsoft.com/office/drawing/2014/main" id="{1845CEF9-6142-49CB-5545-BCF8B48D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269" y="3531593"/>
            <a:ext cx="2588237" cy="1725491"/>
          </a:xfrm>
          <a:prstGeom prst="rect">
            <a:avLst/>
          </a:prstGeom>
        </p:spPr>
      </p:pic>
      <p:pic>
        <p:nvPicPr>
          <p:cNvPr id="9" name="图片 8" descr="文本&#10;&#10;低可信度描述已自动生成">
            <a:extLst>
              <a:ext uri="{FF2B5EF4-FFF2-40B4-BE49-F238E27FC236}">
                <a16:creationId xmlns:a16="http://schemas.microsoft.com/office/drawing/2014/main" id="{FFAB1C59-B1E1-8571-8E59-3A0AF41BED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783" r="8170"/>
          <a:stretch/>
        </p:blipFill>
        <p:spPr>
          <a:xfrm>
            <a:off x="148616" y="3679425"/>
            <a:ext cx="9231797" cy="1425810"/>
          </a:xfrm>
          <a:prstGeom prst="rect">
            <a:avLst/>
          </a:prstGeom>
        </p:spPr>
      </p:pic>
      <p:pic>
        <p:nvPicPr>
          <p:cNvPr id="11" name="图片 10" descr="图表&#10;&#10;描述已自动生成">
            <a:extLst>
              <a:ext uri="{FF2B5EF4-FFF2-40B4-BE49-F238E27FC236}">
                <a16:creationId xmlns:a16="http://schemas.microsoft.com/office/drawing/2014/main" id="{01716521-007E-1A84-22C4-A97125BD5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52" r="8026"/>
          <a:stretch/>
        </p:blipFill>
        <p:spPr>
          <a:xfrm>
            <a:off x="0" y="1922247"/>
            <a:ext cx="9231797" cy="1414025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7CAD91E6-D5C4-37A2-896C-DB6036AD0CEA}"/>
              </a:ext>
            </a:extLst>
          </p:cNvPr>
          <p:cNvCxnSpPr>
            <a:cxnSpLocks/>
          </p:cNvCxnSpPr>
          <p:nvPr/>
        </p:nvCxnSpPr>
        <p:spPr>
          <a:xfrm>
            <a:off x="5879939" y="1899824"/>
            <a:ext cx="0" cy="3049667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 descr="图表, 折线图, 直方图&#10;&#10;描述已自动生成">
            <a:extLst>
              <a:ext uri="{FF2B5EF4-FFF2-40B4-BE49-F238E27FC236}">
                <a16:creationId xmlns:a16="http://schemas.microsoft.com/office/drawing/2014/main" id="{B1361214-BC36-134C-AB25-DDCA0AB08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5147" y="1636482"/>
            <a:ext cx="2396483" cy="1544400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19714706-0909-D1AE-8E5C-CE8F9C829172}"/>
              </a:ext>
            </a:extLst>
          </p:cNvPr>
          <p:cNvSpPr txBox="1"/>
          <p:nvPr/>
        </p:nvSpPr>
        <p:spPr>
          <a:xfrm>
            <a:off x="4145032" y="5123367"/>
            <a:ext cx="48729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>
                <a:solidFill>
                  <a:schemeClr val="accent1"/>
                </a:solidFill>
              </a:rPr>
              <a:t>Change from normal breath to deep breath</a:t>
            </a:r>
            <a:endParaRPr kumimoji="1" lang="zh-CN" altLang="en-US" sz="160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352B63-7FC8-8B34-0C95-113B42AA8CA3}"/>
              </a:ext>
            </a:extLst>
          </p:cNvPr>
          <p:cNvSpPr txBox="1"/>
          <p:nvPr/>
        </p:nvSpPr>
        <p:spPr>
          <a:xfrm>
            <a:off x="492868" y="1058173"/>
            <a:ext cx="396994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sz="2400">
                <a:ea typeface="等线"/>
              </a:rPr>
              <a:t>Hybrid breathing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2855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DD96E-0BF3-D3EE-D37A-A482AFE0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kumimoji="1" lang="en-US" altLang="zh-CN"/>
              <a:t>Discussion</a:t>
            </a:r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AEEBFA-8D77-2D5A-8555-8B559860ABD9}"/>
              </a:ext>
            </a:extLst>
          </p:cNvPr>
          <p:cNvSpPr txBox="1"/>
          <p:nvPr/>
        </p:nvSpPr>
        <p:spPr>
          <a:xfrm>
            <a:off x="368489" y="1343818"/>
            <a:ext cx="8917826" cy="25431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ea typeface="等线"/>
              </a:rPr>
              <a:t>RFID technology can effectively track respiratory movements from different body part</a:t>
            </a:r>
            <a:endParaRPr lang="en-US" altLang="zh-CN">
              <a:ea typeface="等线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>
                <a:ea typeface="等线"/>
              </a:rPr>
              <a:t>Signal amplitudes differ across body sides due to natural asymmetry.</a:t>
            </a:r>
            <a:endParaRPr lang="en-US" altLang="zh-CN">
              <a:ea typeface="等线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Tags on cloth (tight or loose)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ea typeface="等线"/>
              </a:rPr>
              <a:t>Sitting or lying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ea typeface="等线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ea typeface="等线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500AC1-D3F6-A140-E0BB-1836D05270B0}"/>
              </a:ext>
            </a:extLst>
          </p:cNvPr>
          <p:cNvSpPr txBox="1"/>
          <p:nvPr/>
        </p:nvSpPr>
        <p:spPr>
          <a:xfrm>
            <a:off x="2344994" y="4616245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Initialization 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7135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Office 主题​​</vt:lpstr>
      <vt:lpstr>RFID for Breath Monitoring</vt:lpstr>
      <vt:lpstr>INTRODUCTION: BACKGROUND</vt:lpstr>
      <vt:lpstr>INTRODUCTION: BACKGROUND</vt:lpstr>
      <vt:lpstr>INTRODUCTION: PURPOSE</vt:lpstr>
      <vt:lpstr>Presentazione standard di PowerPoint</vt:lpstr>
      <vt:lpstr>Method</vt:lpstr>
      <vt:lpstr>Results</vt:lpstr>
      <vt:lpstr>Results</vt:lpstr>
      <vt:lpstr>Discussion</vt:lpstr>
      <vt:lpstr>Future work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Ranxuan Zhang</dc:creator>
  <cp:revision>2</cp:revision>
  <dcterms:created xsi:type="dcterms:W3CDTF">2024-10-11T08:34:34Z</dcterms:created>
  <dcterms:modified xsi:type="dcterms:W3CDTF">2024-10-30T18:22:55Z</dcterms:modified>
</cp:coreProperties>
</file>