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61" r:id="rId5"/>
    <p:sldId id="268" r:id="rId6"/>
    <p:sldId id="27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DFAFD-4702-4542-BA1F-3290BC40EB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64B1B-5689-4F9E-B842-2A0328458E6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Gather the most recent reviews of restaurants in Melbourne CBD</a:t>
          </a:r>
          <a:endParaRPr lang="en-US"/>
        </a:p>
      </dgm:t>
    </dgm:pt>
    <dgm:pt modelId="{6AD2D22B-CB1B-4A74-90FD-41956A13F6B1}" type="parTrans" cxnId="{A6423491-67D3-4F98-8153-2D5CD6B652F4}">
      <dgm:prSet/>
      <dgm:spPr/>
      <dgm:t>
        <a:bodyPr/>
        <a:lstStyle/>
        <a:p>
          <a:endParaRPr lang="en-US"/>
        </a:p>
      </dgm:t>
    </dgm:pt>
    <dgm:pt modelId="{6B64B774-D417-48C8-B5ED-826477C31C79}" type="sibTrans" cxnId="{A6423491-67D3-4F98-8153-2D5CD6B652F4}">
      <dgm:prSet/>
      <dgm:spPr/>
      <dgm:t>
        <a:bodyPr/>
        <a:lstStyle/>
        <a:p>
          <a:endParaRPr lang="en-US"/>
        </a:p>
      </dgm:t>
    </dgm:pt>
    <dgm:pt modelId="{877F577A-CDB0-4307-B487-A43ACB7809D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Perform sentiment-analysis using a pre-trained model</a:t>
          </a:r>
          <a:endParaRPr lang="en-US"/>
        </a:p>
      </dgm:t>
    </dgm:pt>
    <dgm:pt modelId="{9266CB24-2D67-4509-8C2D-AED44453DBEB}" type="parTrans" cxnId="{EAE72E2A-32A8-41FB-B88B-7E7386F38EB2}">
      <dgm:prSet/>
      <dgm:spPr/>
      <dgm:t>
        <a:bodyPr/>
        <a:lstStyle/>
        <a:p>
          <a:endParaRPr lang="en-US"/>
        </a:p>
      </dgm:t>
    </dgm:pt>
    <dgm:pt modelId="{43A180A2-FB1E-4CFD-835D-2E06B33E0087}" type="sibTrans" cxnId="{EAE72E2A-32A8-41FB-B88B-7E7386F38EB2}">
      <dgm:prSet/>
      <dgm:spPr/>
      <dgm:t>
        <a:bodyPr/>
        <a:lstStyle/>
        <a:p>
          <a:endParaRPr lang="en-US"/>
        </a:p>
      </dgm:t>
    </dgm:pt>
    <dgm:pt modelId="{7D8CADD4-267B-4B05-93D1-40AB37D05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Positive, negative, neutral</a:t>
          </a:r>
        </a:p>
      </dgm:t>
    </dgm:pt>
    <dgm:pt modelId="{0DFCA4AB-9218-4D3B-9BE9-216BF7CC8F9D}" type="parTrans" cxnId="{A72D77AC-7E65-447F-9ED1-FB50FB7C3392}">
      <dgm:prSet/>
      <dgm:spPr/>
      <dgm:t>
        <a:bodyPr/>
        <a:lstStyle/>
        <a:p>
          <a:endParaRPr lang="en-US"/>
        </a:p>
      </dgm:t>
    </dgm:pt>
    <dgm:pt modelId="{EE23C085-53D3-4DE2-A5FC-DB80E4C2BB3E}" type="sibTrans" cxnId="{A72D77AC-7E65-447F-9ED1-FB50FB7C3392}">
      <dgm:prSet/>
      <dgm:spPr/>
      <dgm:t>
        <a:bodyPr/>
        <a:lstStyle/>
        <a:p>
          <a:endParaRPr lang="en-US"/>
        </a:p>
      </dgm:t>
    </dgm:pt>
    <dgm:pt modelId="{01898D36-A2EB-47EB-BB5A-640DADBB7FE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Analyse the reviews to build a</a:t>
          </a:r>
        </a:p>
        <a:p>
          <a:pPr>
            <a:lnSpc>
              <a:spcPct val="100000"/>
            </a:lnSpc>
          </a:pPr>
          <a:r>
            <a:rPr lang="en-AU" dirty="0"/>
            <a:t>restaurant recommender</a:t>
          </a:r>
          <a:endParaRPr lang="en-US" dirty="0"/>
        </a:p>
      </dgm:t>
    </dgm:pt>
    <dgm:pt modelId="{9527F505-CACB-4DC9-AA80-D3AD108A2A3D}" type="parTrans" cxnId="{C9290EA2-EB01-4852-BA58-8B9C4A9F01E7}">
      <dgm:prSet/>
      <dgm:spPr/>
      <dgm:t>
        <a:bodyPr/>
        <a:lstStyle/>
        <a:p>
          <a:endParaRPr lang="en-US"/>
        </a:p>
      </dgm:t>
    </dgm:pt>
    <dgm:pt modelId="{7C9EBF90-42C6-4973-89FF-B48E2DCDD004}" type="sibTrans" cxnId="{C9290EA2-EB01-4852-BA58-8B9C4A9F01E7}">
      <dgm:prSet/>
      <dgm:spPr/>
      <dgm:t>
        <a:bodyPr/>
        <a:lstStyle/>
        <a:p>
          <a:endParaRPr lang="en-US"/>
        </a:p>
      </dgm:t>
    </dgm:pt>
    <dgm:pt modelId="{AD288428-C4C8-431F-B4CD-9E02F7312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Based on overall positive percentage reviews per restaurant</a:t>
          </a:r>
        </a:p>
      </dgm:t>
    </dgm:pt>
    <dgm:pt modelId="{F377598A-0993-44FE-9887-38CCB90B0DD9}" type="parTrans" cxnId="{093C5B23-FF88-479C-B927-C257FE37BE9B}">
      <dgm:prSet/>
      <dgm:spPr/>
      <dgm:t>
        <a:bodyPr/>
        <a:lstStyle/>
        <a:p>
          <a:endParaRPr lang="en-US"/>
        </a:p>
      </dgm:t>
    </dgm:pt>
    <dgm:pt modelId="{9E47A7D2-3E08-4A07-A066-9BBB6875EF35}" type="sibTrans" cxnId="{093C5B23-FF88-479C-B927-C257FE37BE9B}">
      <dgm:prSet/>
      <dgm:spPr/>
      <dgm:t>
        <a:bodyPr/>
        <a:lstStyle/>
        <a:p>
          <a:endParaRPr lang="en-US"/>
        </a:p>
      </dgm:t>
    </dgm:pt>
    <dgm:pt modelId="{0D683D79-E03B-445F-876D-C6C18154BB1A}" type="pres">
      <dgm:prSet presAssocID="{D61DFAFD-4702-4542-BA1F-3290BC40EB0B}" presName="root" presStyleCnt="0">
        <dgm:presLayoutVars>
          <dgm:dir/>
          <dgm:resizeHandles val="exact"/>
        </dgm:presLayoutVars>
      </dgm:prSet>
      <dgm:spPr/>
    </dgm:pt>
    <dgm:pt modelId="{CB92A066-BF08-4D97-9A77-F06959F6B2C2}" type="pres">
      <dgm:prSet presAssocID="{B4F64B1B-5689-4F9E-B842-2A0328458E65}" presName="compNode" presStyleCnt="0"/>
      <dgm:spPr/>
    </dgm:pt>
    <dgm:pt modelId="{30EF8953-D598-4E30-9A67-30DB2863F2A2}" type="pres">
      <dgm:prSet presAssocID="{B4F64B1B-5689-4F9E-B842-2A0328458E65}" presName="bgRect" presStyleLbl="bgShp" presStyleIdx="0" presStyleCnt="3"/>
      <dgm:spPr/>
    </dgm:pt>
    <dgm:pt modelId="{278DBA8F-3E48-4C7F-A995-515E95027887}" type="pres">
      <dgm:prSet presAssocID="{B4F64B1B-5689-4F9E-B842-2A0328458E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7356F72-C959-44DE-A57C-C30BAADC4E5B}" type="pres">
      <dgm:prSet presAssocID="{B4F64B1B-5689-4F9E-B842-2A0328458E65}" presName="spaceRect" presStyleCnt="0"/>
      <dgm:spPr/>
    </dgm:pt>
    <dgm:pt modelId="{27D58E7F-5876-4507-9BFD-AF769381C88D}" type="pres">
      <dgm:prSet presAssocID="{B4F64B1B-5689-4F9E-B842-2A0328458E65}" presName="parTx" presStyleLbl="revTx" presStyleIdx="0" presStyleCnt="5">
        <dgm:presLayoutVars>
          <dgm:chMax val="0"/>
          <dgm:chPref val="0"/>
        </dgm:presLayoutVars>
      </dgm:prSet>
      <dgm:spPr/>
    </dgm:pt>
    <dgm:pt modelId="{3E83ABD8-3B4A-4308-B6D6-56A9D7280DB2}" type="pres">
      <dgm:prSet presAssocID="{6B64B774-D417-48C8-B5ED-826477C31C79}" presName="sibTrans" presStyleCnt="0"/>
      <dgm:spPr/>
    </dgm:pt>
    <dgm:pt modelId="{93123A25-D034-4603-A667-87356D4C445D}" type="pres">
      <dgm:prSet presAssocID="{877F577A-CDB0-4307-B487-A43ACB7809D1}" presName="compNode" presStyleCnt="0"/>
      <dgm:spPr/>
    </dgm:pt>
    <dgm:pt modelId="{4D7913F4-CF34-422E-9D67-B72BC2061BDD}" type="pres">
      <dgm:prSet presAssocID="{877F577A-CDB0-4307-B487-A43ACB7809D1}" presName="bgRect" presStyleLbl="bgShp" presStyleIdx="1" presStyleCnt="3"/>
      <dgm:spPr/>
    </dgm:pt>
    <dgm:pt modelId="{37CFDEA9-8596-42D6-8953-98689223444A}" type="pres">
      <dgm:prSet presAssocID="{877F577A-CDB0-4307-B487-A43ACB7809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AB87BDE-B2A7-4025-B883-FC1D91657037}" type="pres">
      <dgm:prSet presAssocID="{877F577A-CDB0-4307-B487-A43ACB7809D1}" presName="spaceRect" presStyleCnt="0"/>
      <dgm:spPr/>
    </dgm:pt>
    <dgm:pt modelId="{3318CB14-5869-4B5A-BA94-095DE023B1BE}" type="pres">
      <dgm:prSet presAssocID="{877F577A-CDB0-4307-B487-A43ACB7809D1}" presName="parTx" presStyleLbl="revTx" presStyleIdx="1" presStyleCnt="5">
        <dgm:presLayoutVars>
          <dgm:chMax val="0"/>
          <dgm:chPref val="0"/>
        </dgm:presLayoutVars>
      </dgm:prSet>
      <dgm:spPr/>
    </dgm:pt>
    <dgm:pt modelId="{86BA3F87-6EDB-4E0E-BD04-F2258F1D9EB1}" type="pres">
      <dgm:prSet presAssocID="{877F577A-CDB0-4307-B487-A43ACB7809D1}" presName="desTx" presStyleLbl="revTx" presStyleIdx="2" presStyleCnt="5">
        <dgm:presLayoutVars/>
      </dgm:prSet>
      <dgm:spPr/>
    </dgm:pt>
    <dgm:pt modelId="{8B6571F5-48BE-4760-B62E-EB02F7897B15}" type="pres">
      <dgm:prSet presAssocID="{43A180A2-FB1E-4CFD-835D-2E06B33E0087}" presName="sibTrans" presStyleCnt="0"/>
      <dgm:spPr/>
    </dgm:pt>
    <dgm:pt modelId="{CB808D79-76F3-4678-AB84-F7218FBD999D}" type="pres">
      <dgm:prSet presAssocID="{01898D36-A2EB-47EB-BB5A-640DADBB7FE0}" presName="compNode" presStyleCnt="0"/>
      <dgm:spPr/>
    </dgm:pt>
    <dgm:pt modelId="{654E0A2A-A6B6-4CA9-A378-8CFBAE602CED}" type="pres">
      <dgm:prSet presAssocID="{01898D36-A2EB-47EB-BB5A-640DADBB7FE0}" presName="bgRect" presStyleLbl="bgShp" presStyleIdx="2" presStyleCnt="3"/>
      <dgm:spPr/>
    </dgm:pt>
    <dgm:pt modelId="{8240E190-287E-4775-9463-9ECCD16DF0A4}" type="pres">
      <dgm:prSet presAssocID="{01898D36-A2EB-47EB-BB5A-640DADBB7F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2AC8ED9-7ACA-470F-AF9D-3D0EBAA45843}" type="pres">
      <dgm:prSet presAssocID="{01898D36-A2EB-47EB-BB5A-640DADBB7FE0}" presName="spaceRect" presStyleCnt="0"/>
      <dgm:spPr/>
    </dgm:pt>
    <dgm:pt modelId="{037EE03E-FBBA-4092-9C4C-3493FBE24F7A}" type="pres">
      <dgm:prSet presAssocID="{01898D36-A2EB-47EB-BB5A-640DADBB7FE0}" presName="parTx" presStyleLbl="revTx" presStyleIdx="3" presStyleCnt="5">
        <dgm:presLayoutVars>
          <dgm:chMax val="0"/>
          <dgm:chPref val="0"/>
        </dgm:presLayoutVars>
      </dgm:prSet>
      <dgm:spPr/>
    </dgm:pt>
    <dgm:pt modelId="{C8C3D9F6-93F7-427E-96DB-FBC4CF8E5497}" type="pres">
      <dgm:prSet presAssocID="{01898D36-A2EB-47EB-BB5A-640DADBB7FE0}" presName="desTx" presStyleLbl="revTx" presStyleIdx="4" presStyleCnt="5">
        <dgm:presLayoutVars/>
      </dgm:prSet>
      <dgm:spPr/>
    </dgm:pt>
  </dgm:ptLst>
  <dgm:cxnLst>
    <dgm:cxn modelId="{093C5B23-FF88-479C-B927-C257FE37BE9B}" srcId="{01898D36-A2EB-47EB-BB5A-640DADBB7FE0}" destId="{AD288428-C4C8-431F-B4CD-9E02F7312B58}" srcOrd="0" destOrd="0" parTransId="{F377598A-0993-44FE-9887-38CCB90B0DD9}" sibTransId="{9E47A7D2-3E08-4A07-A066-9BBB6875EF35}"/>
    <dgm:cxn modelId="{9EB73225-3FBC-4F2D-B010-9785D21AFABA}" type="presOf" srcId="{D61DFAFD-4702-4542-BA1F-3290BC40EB0B}" destId="{0D683D79-E03B-445F-876D-C6C18154BB1A}" srcOrd="0" destOrd="0" presId="urn:microsoft.com/office/officeart/2018/2/layout/IconVerticalSolidList"/>
    <dgm:cxn modelId="{EAE72E2A-32A8-41FB-B88B-7E7386F38EB2}" srcId="{D61DFAFD-4702-4542-BA1F-3290BC40EB0B}" destId="{877F577A-CDB0-4307-B487-A43ACB7809D1}" srcOrd="1" destOrd="0" parTransId="{9266CB24-2D67-4509-8C2D-AED44453DBEB}" sibTransId="{43A180A2-FB1E-4CFD-835D-2E06B33E0087}"/>
    <dgm:cxn modelId="{A6423491-67D3-4F98-8153-2D5CD6B652F4}" srcId="{D61DFAFD-4702-4542-BA1F-3290BC40EB0B}" destId="{B4F64B1B-5689-4F9E-B842-2A0328458E65}" srcOrd="0" destOrd="0" parTransId="{6AD2D22B-CB1B-4A74-90FD-41956A13F6B1}" sibTransId="{6B64B774-D417-48C8-B5ED-826477C31C79}"/>
    <dgm:cxn modelId="{C9290EA2-EB01-4852-BA58-8B9C4A9F01E7}" srcId="{D61DFAFD-4702-4542-BA1F-3290BC40EB0B}" destId="{01898D36-A2EB-47EB-BB5A-640DADBB7FE0}" srcOrd="2" destOrd="0" parTransId="{9527F505-CACB-4DC9-AA80-D3AD108A2A3D}" sibTransId="{7C9EBF90-42C6-4973-89FF-B48E2DCDD004}"/>
    <dgm:cxn modelId="{045B5BA3-A4AE-45AD-B6FD-1AE8EC517A35}" type="presOf" srcId="{7D8CADD4-267B-4B05-93D1-40AB37D059D4}" destId="{86BA3F87-6EDB-4E0E-BD04-F2258F1D9EB1}" srcOrd="0" destOrd="0" presId="urn:microsoft.com/office/officeart/2018/2/layout/IconVerticalSolidList"/>
    <dgm:cxn modelId="{A72D77AC-7E65-447F-9ED1-FB50FB7C3392}" srcId="{877F577A-CDB0-4307-B487-A43ACB7809D1}" destId="{7D8CADD4-267B-4B05-93D1-40AB37D059D4}" srcOrd="0" destOrd="0" parTransId="{0DFCA4AB-9218-4D3B-9BE9-216BF7CC8F9D}" sibTransId="{EE23C085-53D3-4DE2-A5FC-DB80E4C2BB3E}"/>
    <dgm:cxn modelId="{238966DA-5C19-4FB6-A01B-E4539D007F95}" type="presOf" srcId="{877F577A-CDB0-4307-B487-A43ACB7809D1}" destId="{3318CB14-5869-4B5A-BA94-095DE023B1BE}" srcOrd="0" destOrd="0" presId="urn:microsoft.com/office/officeart/2018/2/layout/IconVerticalSolidList"/>
    <dgm:cxn modelId="{3FD8BBE5-8D9D-4FA9-9573-227AFB62A3AB}" type="presOf" srcId="{01898D36-A2EB-47EB-BB5A-640DADBB7FE0}" destId="{037EE03E-FBBA-4092-9C4C-3493FBE24F7A}" srcOrd="0" destOrd="0" presId="urn:microsoft.com/office/officeart/2018/2/layout/IconVerticalSolidList"/>
    <dgm:cxn modelId="{67AEA7EA-1F01-4EF5-93F4-5A5514D3CA89}" type="presOf" srcId="{B4F64B1B-5689-4F9E-B842-2A0328458E65}" destId="{27D58E7F-5876-4507-9BFD-AF769381C88D}" srcOrd="0" destOrd="0" presId="urn:microsoft.com/office/officeart/2018/2/layout/IconVerticalSolidList"/>
    <dgm:cxn modelId="{C1875DFF-C75F-426E-B1B2-7ACD1E9C3238}" type="presOf" srcId="{AD288428-C4C8-431F-B4CD-9E02F7312B58}" destId="{C8C3D9F6-93F7-427E-96DB-FBC4CF8E5497}" srcOrd="0" destOrd="0" presId="urn:microsoft.com/office/officeart/2018/2/layout/IconVerticalSolidList"/>
    <dgm:cxn modelId="{A1C75012-5BDE-42A0-B2EA-EAF326CA89DF}" type="presParOf" srcId="{0D683D79-E03B-445F-876D-C6C18154BB1A}" destId="{CB92A066-BF08-4D97-9A77-F06959F6B2C2}" srcOrd="0" destOrd="0" presId="urn:microsoft.com/office/officeart/2018/2/layout/IconVerticalSolidList"/>
    <dgm:cxn modelId="{ACF0377F-D68D-4C16-A14C-4D7E041538BA}" type="presParOf" srcId="{CB92A066-BF08-4D97-9A77-F06959F6B2C2}" destId="{30EF8953-D598-4E30-9A67-30DB2863F2A2}" srcOrd="0" destOrd="0" presId="urn:microsoft.com/office/officeart/2018/2/layout/IconVerticalSolidList"/>
    <dgm:cxn modelId="{423FB765-8B51-4D8A-ABE2-8F645626186E}" type="presParOf" srcId="{CB92A066-BF08-4D97-9A77-F06959F6B2C2}" destId="{278DBA8F-3E48-4C7F-A995-515E95027887}" srcOrd="1" destOrd="0" presId="urn:microsoft.com/office/officeart/2018/2/layout/IconVerticalSolidList"/>
    <dgm:cxn modelId="{CAA2B5A4-DAD7-46AB-9911-239D145FAD42}" type="presParOf" srcId="{CB92A066-BF08-4D97-9A77-F06959F6B2C2}" destId="{87356F72-C959-44DE-A57C-C30BAADC4E5B}" srcOrd="2" destOrd="0" presId="urn:microsoft.com/office/officeart/2018/2/layout/IconVerticalSolidList"/>
    <dgm:cxn modelId="{CF1DF45A-70F4-4A79-8D31-024D37EB445F}" type="presParOf" srcId="{CB92A066-BF08-4D97-9A77-F06959F6B2C2}" destId="{27D58E7F-5876-4507-9BFD-AF769381C88D}" srcOrd="3" destOrd="0" presId="urn:microsoft.com/office/officeart/2018/2/layout/IconVerticalSolidList"/>
    <dgm:cxn modelId="{95D14E02-AA8C-4E7D-B417-B37155F4709B}" type="presParOf" srcId="{0D683D79-E03B-445F-876D-C6C18154BB1A}" destId="{3E83ABD8-3B4A-4308-B6D6-56A9D7280DB2}" srcOrd="1" destOrd="0" presId="urn:microsoft.com/office/officeart/2018/2/layout/IconVerticalSolidList"/>
    <dgm:cxn modelId="{523FAB49-18CE-4804-948E-6C4E4FB5550B}" type="presParOf" srcId="{0D683D79-E03B-445F-876D-C6C18154BB1A}" destId="{93123A25-D034-4603-A667-87356D4C445D}" srcOrd="2" destOrd="0" presId="urn:microsoft.com/office/officeart/2018/2/layout/IconVerticalSolidList"/>
    <dgm:cxn modelId="{57E7529F-189E-441C-93FC-1C294A7506BE}" type="presParOf" srcId="{93123A25-D034-4603-A667-87356D4C445D}" destId="{4D7913F4-CF34-422E-9D67-B72BC2061BDD}" srcOrd="0" destOrd="0" presId="urn:microsoft.com/office/officeart/2018/2/layout/IconVerticalSolidList"/>
    <dgm:cxn modelId="{0B836781-D057-4CEE-9D51-062E9A365667}" type="presParOf" srcId="{93123A25-D034-4603-A667-87356D4C445D}" destId="{37CFDEA9-8596-42D6-8953-98689223444A}" srcOrd="1" destOrd="0" presId="urn:microsoft.com/office/officeart/2018/2/layout/IconVerticalSolidList"/>
    <dgm:cxn modelId="{C68E153D-0D83-4675-9241-DB96787EF8AF}" type="presParOf" srcId="{93123A25-D034-4603-A667-87356D4C445D}" destId="{6AB87BDE-B2A7-4025-B883-FC1D91657037}" srcOrd="2" destOrd="0" presId="urn:microsoft.com/office/officeart/2018/2/layout/IconVerticalSolidList"/>
    <dgm:cxn modelId="{6507B474-39E9-41F5-9192-1CA1D1BE40A1}" type="presParOf" srcId="{93123A25-D034-4603-A667-87356D4C445D}" destId="{3318CB14-5869-4B5A-BA94-095DE023B1BE}" srcOrd="3" destOrd="0" presId="urn:microsoft.com/office/officeart/2018/2/layout/IconVerticalSolidList"/>
    <dgm:cxn modelId="{45A494C2-463E-4AC9-A895-344B72F555E0}" type="presParOf" srcId="{93123A25-D034-4603-A667-87356D4C445D}" destId="{86BA3F87-6EDB-4E0E-BD04-F2258F1D9EB1}" srcOrd="4" destOrd="0" presId="urn:microsoft.com/office/officeart/2018/2/layout/IconVerticalSolidList"/>
    <dgm:cxn modelId="{D8670D08-A185-41FE-822A-0214B06E3638}" type="presParOf" srcId="{0D683D79-E03B-445F-876D-C6C18154BB1A}" destId="{8B6571F5-48BE-4760-B62E-EB02F7897B15}" srcOrd="3" destOrd="0" presId="urn:microsoft.com/office/officeart/2018/2/layout/IconVerticalSolidList"/>
    <dgm:cxn modelId="{2963BB94-AEC8-46FF-B5AB-AF40DA4B1165}" type="presParOf" srcId="{0D683D79-E03B-445F-876D-C6C18154BB1A}" destId="{CB808D79-76F3-4678-AB84-F7218FBD999D}" srcOrd="4" destOrd="0" presId="urn:microsoft.com/office/officeart/2018/2/layout/IconVerticalSolidList"/>
    <dgm:cxn modelId="{AB10FCD8-7353-4949-A7AF-DB4EDA73B455}" type="presParOf" srcId="{CB808D79-76F3-4678-AB84-F7218FBD999D}" destId="{654E0A2A-A6B6-4CA9-A378-8CFBAE602CED}" srcOrd="0" destOrd="0" presId="urn:microsoft.com/office/officeart/2018/2/layout/IconVerticalSolidList"/>
    <dgm:cxn modelId="{CA1F3249-0CF1-4C46-BEF0-107FAE672F1E}" type="presParOf" srcId="{CB808D79-76F3-4678-AB84-F7218FBD999D}" destId="{8240E190-287E-4775-9463-9ECCD16DF0A4}" srcOrd="1" destOrd="0" presId="urn:microsoft.com/office/officeart/2018/2/layout/IconVerticalSolidList"/>
    <dgm:cxn modelId="{CE85B41E-6C67-408D-B61F-806140C3A9C2}" type="presParOf" srcId="{CB808D79-76F3-4678-AB84-F7218FBD999D}" destId="{02AC8ED9-7ACA-470F-AF9D-3D0EBAA45843}" srcOrd="2" destOrd="0" presId="urn:microsoft.com/office/officeart/2018/2/layout/IconVerticalSolidList"/>
    <dgm:cxn modelId="{0F0503DA-BF8E-415D-B568-41E169620F46}" type="presParOf" srcId="{CB808D79-76F3-4678-AB84-F7218FBD999D}" destId="{037EE03E-FBBA-4092-9C4C-3493FBE24F7A}" srcOrd="3" destOrd="0" presId="urn:microsoft.com/office/officeart/2018/2/layout/IconVerticalSolidList"/>
    <dgm:cxn modelId="{31913177-3836-431E-9B71-C7095625F40E}" type="presParOf" srcId="{CB808D79-76F3-4678-AB84-F7218FBD999D}" destId="{C8C3D9F6-93F7-427E-96DB-FBC4CF8E54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F8953-D598-4E30-9A67-30DB2863F2A2}">
      <dsp:nvSpPr>
        <dsp:cNvPr id="0" name=""/>
        <dsp:cNvSpPr/>
      </dsp:nvSpPr>
      <dsp:spPr>
        <a:xfrm>
          <a:off x="0" y="511"/>
          <a:ext cx="10515600" cy="11966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DBA8F-3E48-4C7F-A995-515E95027887}">
      <dsp:nvSpPr>
        <dsp:cNvPr id="0" name=""/>
        <dsp:cNvSpPr/>
      </dsp:nvSpPr>
      <dsp:spPr>
        <a:xfrm>
          <a:off x="361989" y="269759"/>
          <a:ext cx="658162" cy="658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58E7F-5876-4507-9BFD-AF769381C88D}">
      <dsp:nvSpPr>
        <dsp:cNvPr id="0" name=""/>
        <dsp:cNvSpPr/>
      </dsp:nvSpPr>
      <dsp:spPr>
        <a:xfrm>
          <a:off x="1382141" y="511"/>
          <a:ext cx="9133458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Gather the most recent reviews of restaurants in Melbourne CBD</a:t>
          </a:r>
          <a:endParaRPr lang="en-US" sz="2500" kern="1200"/>
        </a:p>
      </dsp:txBody>
      <dsp:txXfrm>
        <a:off x="1382141" y="511"/>
        <a:ext cx="9133458" cy="1196659"/>
      </dsp:txXfrm>
    </dsp:sp>
    <dsp:sp modelId="{4D7913F4-CF34-422E-9D67-B72BC2061BDD}">
      <dsp:nvSpPr>
        <dsp:cNvPr id="0" name=""/>
        <dsp:cNvSpPr/>
      </dsp:nvSpPr>
      <dsp:spPr>
        <a:xfrm>
          <a:off x="0" y="1496335"/>
          <a:ext cx="10515600" cy="11966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FDEA9-8596-42D6-8953-98689223444A}">
      <dsp:nvSpPr>
        <dsp:cNvPr id="0" name=""/>
        <dsp:cNvSpPr/>
      </dsp:nvSpPr>
      <dsp:spPr>
        <a:xfrm>
          <a:off x="361989" y="1765583"/>
          <a:ext cx="658162" cy="658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8CB14-5869-4B5A-BA94-095DE023B1BE}">
      <dsp:nvSpPr>
        <dsp:cNvPr id="0" name=""/>
        <dsp:cNvSpPr/>
      </dsp:nvSpPr>
      <dsp:spPr>
        <a:xfrm>
          <a:off x="1382141" y="1496335"/>
          <a:ext cx="4732020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Perform sentiment-analysis using a pre-trained model</a:t>
          </a:r>
          <a:endParaRPr lang="en-US" sz="2500" kern="1200"/>
        </a:p>
      </dsp:txBody>
      <dsp:txXfrm>
        <a:off x="1382141" y="1496335"/>
        <a:ext cx="4732020" cy="1196659"/>
      </dsp:txXfrm>
    </dsp:sp>
    <dsp:sp modelId="{86BA3F87-6EDB-4E0E-BD04-F2258F1D9EB1}">
      <dsp:nvSpPr>
        <dsp:cNvPr id="0" name=""/>
        <dsp:cNvSpPr/>
      </dsp:nvSpPr>
      <dsp:spPr>
        <a:xfrm>
          <a:off x="6114161" y="1496335"/>
          <a:ext cx="4401438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Positive, negative, neutral</a:t>
          </a:r>
        </a:p>
      </dsp:txBody>
      <dsp:txXfrm>
        <a:off x="6114161" y="1496335"/>
        <a:ext cx="4401438" cy="1196659"/>
      </dsp:txXfrm>
    </dsp:sp>
    <dsp:sp modelId="{654E0A2A-A6B6-4CA9-A378-8CFBAE602CED}">
      <dsp:nvSpPr>
        <dsp:cNvPr id="0" name=""/>
        <dsp:cNvSpPr/>
      </dsp:nvSpPr>
      <dsp:spPr>
        <a:xfrm>
          <a:off x="0" y="2992159"/>
          <a:ext cx="10515600" cy="11966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0E190-287E-4775-9463-9ECCD16DF0A4}">
      <dsp:nvSpPr>
        <dsp:cNvPr id="0" name=""/>
        <dsp:cNvSpPr/>
      </dsp:nvSpPr>
      <dsp:spPr>
        <a:xfrm>
          <a:off x="361989" y="3261407"/>
          <a:ext cx="658162" cy="658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EE03E-FBBA-4092-9C4C-3493FBE24F7A}">
      <dsp:nvSpPr>
        <dsp:cNvPr id="0" name=""/>
        <dsp:cNvSpPr/>
      </dsp:nvSpPr>
      <dsp:spPr>
        <a:xfrm>
          <a:off x="1382141" y="2992159"/>
          <a:ext cx="4732020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Analyse the reviews to build a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restaurant recommender</a:t>
          </a:r>
          <a:endParaRPr lang="en-US" sz="2500" kern="1200" dirty="0"/>
        </a:p>
      </dsp:txBody>
      <dsp:txXfrm>
        <a:off x="1382141" y="2992159"/>
        <a:ext cx="4732020" cy="1196659"/>
      </dsp:txXfrm>
    </dsp:sp>
    <dsp:sp modelId="{C8C3D9F6-93F7-427E-96DB-FBC4CF8E5497}">
      <dsp:nvSpPr>
        <dsp:cNvPr id="0" name=""/>
        <dsp:cNvSpPr/>
      </dsp:nvSpPr>
      <dsp:spPr>
        <a:xfrm>
          <a:off x="6114161" y="2992159"/>
          <a:ext cx="4401438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Based on overall positive percentage reviews per restaurant</a:t>
          </a:r>
        </a:p>
      </dsp:txBody>
      <dsp:txXfrm>
        <a:off x="6114161" y="2992159"/>
        <a:ext cx="4401438" cy="119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3812-95E0-8744-9B21-DB505A29602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EF56A-8833-3844-BFF6-4BDFCB21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EF56A-8833-3844-BFF6-4BDFCB21B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021E-E1F4-4A62-9DF8-36002817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10CA-C5BB-4FCD-A850-371A397F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1BCE-347E-4C52-A7CB-1EFA7651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B8BB-3DDB-48DB-A493-1AF22D20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B9DC-91B9-4BE4-9F0D-08FCC47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69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4CEF-191F-4FA6-934E-90402102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1762-84C7-46A8-8BD5-B9092C70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9CE3-1C5B-44BE-A052-2E20BF94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7A206-5386-4846-8A99-33216363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03B8-7956-4009-B720-05D0A26E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2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17CA0-F06D-4891-B621-1B6A1A765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70A7B-1550-4863-B160-AB1BA3F4C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E250-C110-49EB-A280-DD034B94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BAEF-BE90-4332-B46C-D416758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CD0FF-2CE2-4345-BC38-EBBFE443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5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481C-247D-4A2B-B443-F18E294A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720-E070-471E-984F-3688BAB2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EB56-24AD-4D4A-8068-4D3D8C69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8108-1A33-4F00-8040-B347AD6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0368-7EDF-41DE-9C16-E2320AE9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82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B58-2FD0-4C28-BCC8-3E54BD23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B6B2-2B25-40F5-9637-3F5DF2A0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4DBC-7D91-499A-B821-C01EBD95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A4DE-AE2D-46AE-A1F9-166D3CA5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751E-BD84-4965-82BF-7CD7C0F5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22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4DF1-C50A-4545-8946-B1E3D348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DECD-EA3E-4325-8354-52A344D2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6516-14A0-4B02-85BF-1C0368A70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1F0F-7936-4DB6-8AEA-01E563FC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DD3EB-7409-4E0B-B939-C2407C53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49F1-ED72-4942-AEDA-84A6070C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233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844-FEC2-47EE-A295-9DA936DB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33FD-D487-41B4-BC12-B34E909A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EEAC8-BDC7-41CD-AF4A-2998BBCB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DBDAA-2488-42A8-9669-A5AA920EF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241CF-6DAC-43BE-B63D-68AEE896C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41AE3-8734-4C8A-91A8-A49479D0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BC7D2-CE97-4D4E-AB99-358C3AC3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A10FE-EB5B-4EAC-A5ED-456DC1B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17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A7BA-37AA-4449-AE3F-7485847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D69C5-BF44-43C6-87DA-141C0EC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44B11-CD39-4BDD-A45D-A5A45D2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CBE26-231E-4727-B6EC-1A1BF3B6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671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BD0F-392D-4226-85DE-71A81E7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0FDD7-581A-4AF4-832D-02DE782B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52380-4F2D-41F0-AA07-FFA64E10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11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2F37-6022-43CA-9A8D-D525EA90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B47B-423B-4347-9C7B-7E1517BC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76B3-077E-407D-8873-E39A6FA1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676D-46FC-45E1-80C7-204ACE4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59E4-1FC5-47CC-9278-E8D095E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C31B-6D34-4706-8A8C-D420EC2C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71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E038-18CC-420F-90D7-79BA51CE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D268E-3EA0-4D62-8E3B-D0FB3A4E4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7CB3E-5A4D-41F9-AC5F-9699415A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A135-04B5-49A5-BE5A-485E0F45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C195B-1F92-4225-8B5C-D768E352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CE0B-76D0-484B-B47A-5D39F4E9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30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46E73-0723-444E-8A19-FD3653BE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F5A9-E74D-4EC2-8BCD-7FFB9802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0FE5-14F5-46A1-BA6C-CED645750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FA17-1E21-4BAE-8259-354449549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F22E-F5D6-47F8-9635-8A509FDB9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5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692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301E-1BFD-40A2-B043-C34B953A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118" y="3843369"/>
            <a:ext cx="8604874" cy="2387242"/>
          </a:xfrm>
        </p:spPr>
        <p:txBody>
          <a:bodyPr anchor="ctr">
            <a:normAutofit/>
          </a:bodyPr>
          <a:lstStyle/>
          <a:p>
            <a:br>
              <a:rPr lang="en-AU" sz="5300" dirty="0"/>
            </a:br>
            <a:r>
              <a:rPr lang="en-AU" sz="5300" b="1" dirty="0">
                <a:solidFill>
                  <a:schemeClr val="bg1"/>
                </a:solidFill>
              </a:rPr>
              <a:t>Melbourne Restaurant Reviews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A1CD2-D15E-442E-914E-E949C411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0118" y="5701607"/>
            <a:ext cx="9144000" cy="637049"/>
          </a:xfrm>
        </p:spPr>
        <p:txBody>
          <a:bodyPr/>
          <a:lstStyle/>
          <a:p>
            <a:r>
              <a:rPr lang="en-AU" dirty="0"/>
              <a:t>(Natural Language Processing (NLP) using Sentiment Analysis)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277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C6C7-6163-4A1A-A6A5-3B51ADBF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0"/>
            <a:ext cx="10515600" cy="1325563"/>
          </a:xfrm>
        </p:spPr>
        <p:txBody>
          <a:bodyPr/>
          <a:lstStyle/>
          <a:p>
            <a:r>
              <a:rPr lang="en-AU" dirty="0"/>
              <a:t>SQLite Database</a:t>
            </a:r>
            <a:endParaRPr lang="en-PH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89DB48-4504-4213-9D11-56CE6C4A9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12"/>
          <a:stretch/>
        </p:blipFill>
        <p:spPr>
          <a:xfrm>
            <a:off x="806636" y="1173163"/>
            <a:ext cx="8041103" cy="186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E10E3-229F-4EE9-83D7-C4D87CB793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09"/>
          <a:stretch/>
        </p:blipFill>
        <p:spPr>
          <a:xfrm>
            <a:off x="806636" y="3665621"/>
            <a:ext cx="8085737" cy="2715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65D6BC-81D0-4C0B-8C00-9A9B23C55B0D}"/>
              </a:ext>
            </a:extLst>
          </p:cNvPr>
          <p:cNvSpPr/>
          <p:nvPr/>
        </p:nvSpPr>
        <p:spPr>
          <a:xfrm>
            <a:off x="3673642" y="3521243"/>
            <a:ext cx="5282899" cy="30720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D0B6D-5DAD-42B0-B7AA-2DBC87CC1B76}"/>
              </a:ext>
            </a:extLst>
          </p:cNvPr>
          <p:cNvSpPr txBox="1"/>
          <p:nvPr/>
        </p:nvSpPr>
        <p:spPr>
          <a:xfrm>
            <a:off x="9352548" y="4126693"/>
            <a:ext cx="2699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 Tables in 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Restaurant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Raw Roberta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Final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9525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A2B7-7B86-4879-82D1-0C4E7BF6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Flask Application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4F476-B13A-E737-1E87-FDC529261340}"/>
              </a:ext>
            </a:extLst>
          </p:cNvPr>
          <p:cNvSpPr txBox="1"/>
          <p:nvPr/>
        </p:nvSpPr>
        <p:spPr>
          <a:xfrm>
            <a:off x="938255" y="2122999"/>
            <a:ext cx="10122010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2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(base) DABC-Project-3 % conda activate </a:t>
            </a:r>
            <a:r>
              <a:rPr lang="en-AU" sz="2800" dirty="0" err="1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virtual_env</a:t>
            </a: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2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AU" sz="2800" dirty="0" err="1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virtual_env</a:t>
            </a:r>
            <a:r>
              <a:rPr lang="en-AU" sz="2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) DABC-Project-3 % python </a:t>
            </a:r>
            <a:r>
              <a:rPr lang="en-AU" sz="2800" dirty="0" err="1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app.py</a:t>
            </a: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0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74C-A620-4F75-88FA-A2943989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89" y="671405"/>
            <a:ext cx="10515600" cy="1325563"/>
          </a:xfrm>
        </p:spPr>
        <p:txBody>
          <a:bodyPr/>
          <a:lstStyle/>
          <a:p>
            <a:r>
              <a:rPr lang="en-AU" b="1" dirty="0"/>
              <a:t>Project Overview</a:t>
            </a:r>
            <a:endParaRPr lang="en-PH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74A11-40CA-C4CB-107C-0C0A4B441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84738"/>
              </p:ext>
            </p:extLst>
          </p:nvPr>
        </p:nvGraphicFramePr>
        <p:xfrm>
          <a:off x="634014" y="2303545"/>
          <a:ext cx="10515600" cy="418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14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74C-A620-4F75-88FA-A2943989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-54805"/>
            <a:ext cx="10515600" cy="1325563"/>
          </a:xfrm>
        </p:spPr>
        <p:txBody>
          <a:bodyPr/>
          <a:lstStyle/>
          <a:p>
            <a:r>
              <a:rPr lang="en-PH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B9CF-6C2F-4505-8297-655C7EC9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77" y="1452779"/>
            <a:ext cx="6033794" cy="418933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Search for Restaurants -&gt; Google Place API 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First issue </a:t>
            </a:r>
            <a:r>
              <a:rPr lang="en-AU" dirty="0"/>
              <a:t>– API only accepts a single </a:t>
            </a:r>
            <a:r>
              <a:rPr lang="en-AU" dirty="0" err="1"/>
              <a:t>lat</a:t>
            </a:r>
            <a:r>
              <a:rPr lang="en-AU" dirty="0"/>
              <a:t>/long value and only returns </a:t>
            </a:r>
            <a:r>
              <a:rPr lang="en-AU" b="1" dirty="0"/>
              <a:t>60</a:t>
            </a:r>
            <a:r>
              <a:rPr lang="en-AU" dirty="0"/>
              <a:t> places around each coordinate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Second issue </a:t>
            </a:r>
            <a:r>
              <a:rPr lang="en-AU" dirty="0"/>
              <a:t>– Google API can only return </a:t>
            </a:r>
            <a:r>
              <a:rPr lang="en-AU" b="1" dirty="0"/>
              <a:t>5</a:t>
            </a:r>
            <a:r>
              <a:rPr lang="en-AU" dirty="0"/>
              <a:t> reviews per establishment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0FBB5-628D-E340-5474-5EEB7E8E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857" y="4940362"/>
            <a:ext cx="2521574" cy="161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573D2-FBCD-6A00-2541-381574CAC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356" y="2513214"/>
            <a:ext cx="4752975" cy="39909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25941F-DA15-6583-0E7C-A1612AD6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07" y="2047874"/>
            <a:ext cx="5365134" cy="47244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C0624-6777-9D07-ED8C-8526D32E3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01" y="5294703"/>
            <a:ext cx="5673293" cy="1058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CB19D-B361-C273-E499-3F96AEF32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2738" y="2338386"/>
            <a:ext cx="3584361" cy="42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6372-B039-4B99-AB52-EE81B7F4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65" y="292697"/>
            <a:ext cx="9183210" cy="1325563"/>
          </a:xfrm>
        </p:spPr>
        <p:txBody>
          <a:bodyPr/>
          <a:lstStyle/>
          <a:p>
            <a:r>
              <a:rPr lang="en-AU" b="1" dirty="0"/>
              <a:t>Data ETL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C1AD-5D51-4833-9A20-DF4498A6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98" y="1825625"/>
            <a:ext cx="7616301" cy="4351338"/>
          </a:xfrm>
        </p:spPr>
        <p:txBody>
          <a:bodyPr/>
          <a:lstStyle/>
          <a:p>
            <a:r>
              <a:rPr lang="en-AU" b="1" dirty="0"/>
              <a:t>Scope</a:t>
            </a:r>
          </a:p>
          <a:p>
            <a:pPr lvl="1"/>
            <a:r>
              <a:rPr lang="en-AU" dirty="0"/>
              <a:t>Melbourne CBD, Australia</a:t>
            </a:r>
          </a:p>
          <a:p>
            <a:pPr lvl="1"/>
            <a:r>
              <a:rPr lang="en-AU" dirty="0"/>
              <a:t>652 Restaurants</a:t>
            </a:r>
          </a:p>
          <a:p>
            <a:pPr lvl="1"/>
            <a:r>
              <a:rPr lang="en-AU" dirty="0"/>
              <a:t>&gt;14,000 reviews</a:t>
            </a:r>
          </a:p>
          <a:p>
            <a:pPr lvl="2"/>
            <a:r>
              <a:rPr lang="en-AU" dirty="0"/>
              <a:t>~30 most recent reviews per restaurants only</a:t>
            </a:r>
          </a:p>
          <a:p>
            <a:r>
              <a:rPr lang="en-AU" b="1" dirty="0"/>
              <a:t>Limitation</a:t>
            </a:r>
          </a:p>
          <a:p>
            <a:pPr lvl="1"/>
            <a:r>
              <a:rPr lang="en-AU" dirty="0"/>
              <a:t>Only text reviews (no emojis)</a:t>
            </a:r>
          </a:p>
          <a:p>
            <a:pPr lvl="1"/>
            <a:r>
              <a:rPr lang="en-AU" dirty="0"/>
              <a:t>Only English-language reviews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01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C99E97-6EE5-4FEA-BB37-699BF0A73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3" y="1163052"/>
            <a:ext cx="7739945" cy="4359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4CB81C-84A2-46A0-8443-A39B5B2FBAA9}"/>
              </a:ext>
            </a:extLst>
          </p:cNvPr>
          <p:cNvSpPr/>
          <p:nvPr/>
        </p:nvSpPr>
        <p:spPr>
          <a:xfrm>
            <a:off x="3910263" y="2799347"/>
            <a:ext cx="1724526" cy="1215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24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00B3-E761-4348-AEBD-21C9EE08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949"/>
            <a:ext cx="10515600" cy="1325563"/>
          </a:xfrm>
        </p:spPr>
        <p:txBody>
          <a:bodyPr/>
          <a:lstStyle/>
          <a:p>
            <a:r>
              <a:rPr lang="en-AU" b="1" dirty="0"/>
              <a:t>Sentiment Analysis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5C68-C61C-4D32-863F-C94F250B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37" y="1891431"/>
            <a:ext cx="10472874" cy="953440"/>
          </a:xfrm>
        </p:spPr>
        <p:txBody>
          <a:bodyPr numCol="1">
            <a:normAutofit/>
          </a:bodyPr>
          <a:lstStyle/>
          <a:p>
            <a:pPr lvl="1"/>
            <a:r>
              <a:rPr lang="en-AU" dirty="0"/>
              <a:t>Text analysis or “opinion-mining” </a:t>
            </a:r>
          </a:p>
          <a:p>
            <a:pPr lvl="1"/>
            <a:r>
              <a:rPr lang="en-AU" dirty="0"/>
              <a:t>Sentiment detection and classification: POSITIVE, NEGATIVE, NEUTRAL</a:t>
            </a:r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2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6EA34-8BAF-449A-A1B3-2ED8F337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3" y="3935226"/>
            <a:ext cx="11670492" cy="1701265"/>
          </a:xfrm>
          <a:prstGeom prst="rect">
            <a:avLst/>
          </a:prstGeom>
        </p:spPr>
      </p:pic>
      <p:sp>
        <p:nvSpPr>
          <p:cNvPr id="8" name="Rectangle 7" descr="&#10;">
            <a:extLst>
              <a:ext uri="{FF2B5EF4-FFF2-40B4-BE49-F238E27FC236}">
                <a16:creationId xmlns:a16="http://schemas.microsoft.com/office/drawing/2014/main" id="{C7702D76-9041-4138-9CF4-8AAA9E9827EE}"/>
              </a:ext>
            </a:extLst>
          </p:cNvPr>
          <p:cNvSpPr/>
          <p:nvPr/>
        </p:nvSpPr>
        <p:spPr>
          <a:xfrm>
            <a:off x="708264" y="3850704"/>
            <a:ext cx="3673456" cy="186825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2877F-20AE-4B46-8368-04795F68B8D4}"/>
              </a:ext>
            </a:extLst>
          </p:cNvPr>
          <p:cNvSpPr txBox="1"/>
          <p:nvPr/>
        </p:nvSpPr>
        <p:spPr>
          <a:xfrm>
            <a:off x="1532809" y="6183354"/>
            <a:ext cx="2024365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VADER SIA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8B91AE-5E94-4390-A1CA-1CC5AD69AD4C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544992" y="5718963"/>
            <a:ext cx="0" cy="464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FEE38B-8947-471F-B301-039972BA7175}"/>
              </a:ext>
            </a:extLst>
          </p:cNvPr>
          <p:cNvSpPr/>
          <p:nvPr/>
        </p:nvSpPr>
        <p:spPr>
          <a:xfrm>
            <a:off x="4456819" y="3821299"/>
            <a:ext cx="2811912" cy="189766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92C0D-2E64-479D-8145-75F2988EC5D8}"/>
              </a:ext>
            </a:extLst>
          </p:cNvPr>
          <p:cNvSpPr txBox="1"/>
          <p:nvPr/>
        </p:nvSpPr>
        <p:spPr>
          <a:xfrm>
            <a:off x="4850592" y="6166055"/>
            <a:ext cx="2024365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cardiffnlp</a:t>
            </a:r>
            <a:r>
              <a:rPr lang="en-AU" dirty="0"/>
              <a:t>/</a:t>
            </a:r>
            <a:r>
              <a:rPr lang="en-AU" dirty="0" err="1"/>
              <a:t>roBERTa</a:t>
            </a:r>
            <a:r>
              <a:rPr lang="en-AU" dirty="0"/>
              <a:t> </a:t>
            </a:r>
            <a:endParaRPr lang="en-PH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24B301-1C4E-4E21-A08B-48E967F983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862775" y="5718963"/>
            <a:ext cx="0" cy="447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F80968-0D59-4682-AF5D-77A9E85AEEE0}"/>
              </a:ext>
            </a:extLst>
          </p:cNvPr>
          <p:cNvSpPr/>
          <p:nvPr/>
        </p:nvSpPr>
        <p:spPr>
          <a:xfrm>
            <a:off x="10958265" y="3852071"/>
            <a:ext cx="967660" cy="18668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6A0B4-EA02-4697-BDDD-45405BBDADA7}"/>
              </a:ext>
            </a:extLst>
          </p:cNvPr>
          <p:cNvSpPr txBox="1"/>
          <p:nvPr/>
        </p:nvSpPr>
        <p:spPr>
          <a:xfrm>
            <a:off x="10817520" y="6111877"/>
            <a:ext cx="1249150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BERT</a:t>
            </a:r>
            <a:endParaRPr lang="en-P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035B8F-BF38-4EAD-9E4E-7BF5B6DB205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442095" y="5718963"/>
            <a:ext cx="0" cy="3929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61C3B5-2921-4569-B34B-AE42B8DE2734}"/>
              </a:ext>
            </a:extLst>
          </p:cNvPr>
          <p:cNvSpPr txBox="1"/>
          <p:nvPr/>
        </p:nvSpPr>
        <p:spPr>
          <a:xfrm>
            <a:off x="7591893" y="3225039"/>
            <a:ext cx="21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Transformers Library</a:t>
            </a:r>
            <a:endParaRPr lang="en-PH" u="sng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E20551-22A5-46DE-9FBF-C53E63B740CA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rot="16200000" flipH="1">
            <a:off x="8637049" y="1047025"/>
            <a:ext cx="30772" cy="5579320"/>
          </a:xfrm>
          <a:prstGeom prst="bentConnector3">
            <a:avLst>
              <a:gd name="adj1" fmla="val -7428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1EE2C91-B0E9-4BEF-B9CC-2AD501A3923D}"/>
              </a:ext>
            </a:extLst>
          </p:cNvPr>
          <p:cNvSpPr txBox="1"/>
          <p:nvPr/>
        </p:nvSpPr>
        <p:spPr>
          <a:xfrm>
            <a:off x="1532809" y="3239743"/>
            <a:ext cx="21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NLTK Library</a:t>
            </a:r>
            <a:endParaRPr lang="en-PH" u="sn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87571F-F623-449E-B3DE-A2E46E4F16E0}"/>
              </a:ext>
            </a:extLst>
          </p:cNvPr>
          <p:cNvCxnSpPr/>
          <p:nvPr/>
        </p:nvCxnSpPr>
        <p:spPr>
          <a:xfrm>
            <a:off x="2605776" y="3623777"/>
            <a:ext cx="0" cy="3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6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23B-0C89-434C-8A36-4DA20DD9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332" y="498290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sng" dirty="0" err="1"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</a:t>
            </a:r>
            <a:r>
              <a:rPr lang="en-US" b="0" i="0" u="sng" dirty="0"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Robustly Optimized BERT Pretraining Approach</a:t>
            </a:r>
            <a:endParaRPr lang="en-US" u="sng" dirty="0">
              <a:latin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9911-1CEF-4A98-9802-3965259B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869" y="1823853"/>
            <a:ext cx="10515600" cy="4950449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Model: </a:t>
            </a:r>
            <a:r>
              <a:rPr lang="en-AU" dirty="0" err="1"/>
              <a:t>cardiffnlp</a:t>
            </a:r>
            <a:r>
              <a:rPr lang="en-AU" dirty="0"/>
              <a:t>/twitter-</a:t>
            </a:r>
            <a:r>
              <a:rPr lang="en-AU" dirty="0" err="1"/>
              <a:t>roberta</a:t>
            </a:r>
            <a:r>
              <a:rPr lang="en-AU" dirty="0"/>
              <a:t>-base-sentiment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trained on ~58M tweets and fine-tuned for sentiment analysis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su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itable for English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r>
              <a:rPr lang="en-PH" dirty="0"/>
              <a:t>Workflow for analysis:</a:t>
            </a:r>
          </a:p>
          <a:p>
            <a:pPr marL="914400" lvl="1" indent="-457200">
              <a:buAutoNum type="arabicParenBoth"/>
            </a:pPr>
            <a:r>
              <a:rPr lang="en-PH" dirty="0"/>
              <a:t>Pre-process the data</a:t>
            </a:r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en-PH" dirty="0"/>
              <a:t>Use </a:t>
            </a:r>
            <a:r>
              <a:rPr lang="en-PH" dirty="0" err="1"/>
              <a:t>AutoTokenizer.from_pretrained</a:t>
            </a:r>
            <a:r>
              <a:rPr lang="en-PH" dirty="0"/>
              <a:t> and </a:t>
            </a:r>
            <a:r>
              <a:rPr lang="en-PH" dirty="0" err="1"/>
              <a:t>AutoModelForSequenceClassification.from_pretrained</a:t>
            </a:r>
            <a:endParaRPr lang="en-PH" dirty="0"/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en-PH" dirty="0"/>
              <a:t>Create a loop function for the whole dataset</a:t>
            </a:r>
          </a:p>
          <a:p>
            <a:pPr marL="457200" lvl="1" indent="0">
              <a:buNone/>
            </a:pPr>
            <a:endParaRPr lang="en-PH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914400" lvl="1" indent="-457200">
              <a:buAutoNum type="arabicParenBoth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07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44F80-4187-4168-9452-6377C155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9" y="671347"/>
            <a:ext cx="5745391" cy="53899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DCA5D-4FEC-49C7-BA0A-31B0A4847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655" y="708379"/>
            <a:ext cx="5481115" cy="5352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0E83D-F05A-4F3C-B587-560EBB372290}"/>
              </a:ext>
            </a:extLst>
          </p:cNvPr>
          <p:cNvSpPr txBox="1"/>
          <p:nvPr/>
        </p:nvSpPr>
        <p:spPr>
          <a:xfrm>
            <a:off x="1632284" y="6516923"/>
            <a:ext cx="1087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dirty="0"/>
              <a:t>Used Google Collab for faster computation of the model! Took less than an hour to process 14,000 reviews</a:t>
            </a:r>
          </a:p>
        </p:txBody>
      </p:sp>
    </p:spTree>
    <p:extLst>
      <p:ext uri="{BB962C8B-B14F-4D97-AF65-F5344CB8AC3E}">
        <p14:creationId xmlns:p14="http://schemas.microsoft.com/office/powerpoint/2010/main" val="165356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BB614-4D46-4A0E-AF4F-47097061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" y="1588169"/>
            <a:ext cx="11470105" cy="385365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16A7E-4734-468D-8A24-367CF6772B34}"/>
              </a:ext>
            </a:extLst>
          </p:cNvPr>
          <p:cNvSpPr/>
          <p:nvPr/>
        </p:nvSpPr>
        <p:spPr>
          <a:xfrm>
            <a:off x="1247274" y="2410327"/>
            <a:ext cx="1977189" cy="30961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092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264</Words>
  <Application>Microsoft Macintosh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Roboto Mono</vt:lpstr>
      <vt:lpstr>Source Sans Pro</vt:lpstr>
      <vt:lpstr>Office Theme</vt:lpstr>
      <vt:lpstr> Melbourne Restaurant Reviews</vt:lpstr>
      <vt:lpstr>Project Overview</vt:lpstr>
      <vt:lpstr>Data Collection</vt:lpstr>
      <vt:lpstr>Data ETL</vt:lpstr>
      <vt:lpstr>PowerPoint Presentation</vt:lpstr>
      <vt:lpstr>Sentiment Analysis</vt:lpstr>
      <vt:lpstr>RoBERTa: Robustly Optimized BERT Pretraining Approach</vt:lpstr>
      <vt:lpstr>PowerPoint Presentation</vt:lpstr>
      <vt:lpstr>PowerPoint Presentation</vt:lpstr>
      <vt:lpstr>SQLite Database</vt:lpstr>
      <vt:lpstr>Web Flask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Analysis:  Melbourne Restaurant Reviews</dc:title>
  <dc:creator>Dom DC</dc:creator>
  <cp:lastModifiedBy>Bilal Abdul Hak</cp:lastModifiedBy>
  <cp:revision>21</cp:revision>
  <dcterms:created xsi:type="dcterms:W3CDTF">2023-05-15T03:32:34Z</dcterms:created>
  <dcterms:modified xsi:type="dcterms:W3CDTF">2023-05-16T07:17:10Z</dcterms:modified>
</cp:coreProperties>
</file>