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2" r:id="rId8"/>
    <p:sldId id="264" r:id="rId9"/>
    <p:sldId id="265" r:id="rId10"/>
    <p:sldId id="266" r:id="rId11"/>
    <p:sldId id="267" r:id="rId12"/>
    <p:sldId id="261"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2" d="100"/>
          <a:sy n="72" d="100"/>
        </p:scale>
        <p:origin x="642"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6018A5-54F9-4B44-BC73-FA4C2C479159}" type="datetimeFigureOut">
              <a:rPr lang="en-CA" smtClean="0"/>
              <a:t>2020-03-22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174099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018A5-54F9-4B44-BC73-FA4C2C479159}" type="datetimeFigureOut">
              <a:rPr lang="en-CA" smtClean="0"/>
              <a:t>2020-03-22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111132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018A5-54F9-4B44-BC73-FA4C2C479159}" type="datetimeFigureOut">
              <a:rPr lang="en-CA" smtClean="0"/>
              <a:t>2020-03-22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DDF399-7A6D-44E5-A8BE-DC8B420C2D8B}"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3252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018A5-54F9-4B44-BC73-FA4C2C479159}" type="datetimeFigureOut">
              <a:rPr lang="en-CA" smtClean="0"/>
              <a:t>2020-03-22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1019912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018A5-54F9-4B44-BC73-FA4C2C479159}" type="datetimeFigureOut">
              <a:rPr lang="en-CA" smtClean="0"/>
              <a:t>2020-03-22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DDF399-7A6D-44E5-A8BE-DC8B420C2D8B}"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0874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018A5-54F9-4B44-BC73-FA4C2C479159}" type="datetimeFigureOut">
              <a:rPr lang="en-CA" smtClean="0"/>
              <a:t>2020-03-22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3424465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18A5-54F9-4B44-BC73-FA4C2C479159}" type="datetimeFigureOut">
              <a:rPr lang="en-CA" smtClean="0"/>
              <a:t>2020-03-22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3605373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18A5-54F9-4B44-BC73-FA4C2C479159}" type="datetimeFigureOut">
              <a:rPr lang="en-CA" smtClean="0"/>
              <a:t>2020-03-22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254750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18A5-54F9-4B44-BC73-FA4C2C479159}" type="datetimeFigureOut">
              <a:rPr lang="en-CA" smtClean="0"/>
              <a:t>2020-03-22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388569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018A5-54F9-4B44-BC73-FA4C2C479159}" type="datetimeFigureOut">
              <a:rPr lang="en-CA" smtClean="0"/>
              <a:t>2020-03-22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369940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6018A5-54F9-4B44-BC73-FA4C2C479159}" type="datetimeFigureOut">
              <a:rPr lang="en-CA" smtClean="0"/>
              <a:t>2020-03-22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370554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6018A5-54F9-4B44-BC73-FA4C2C479159}" type="datetimeFigureOut">
              <a:rPr lang="en-CA" smtClean="0"/>
              <a:t>2020-03-22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177561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018A5-54F9-4B44-BC73-FA4C2C479159}" type="datetimeFigureOut">
              <a:rPr lang="en-CA" smtClean="0"/>
              <a:t>2020-03-22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344038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018A5-54F9-4B44-BC73-FA4C2C479159}" type="datetimeFigureOut">
              <a:rPr lang="en-CA" smtClean="0"/>
              <a:t>2020-03-22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393243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18A5-54F9-4B44-BC73-FA4C2C479159}" type="datetimeFigureOut">
              <a:rPr lang="en-CA" smtClean="0"/>
              <a:t>2020-03-22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31656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6018A5-54F9-4B44-BC73-FA4C2C479159}" type="datetimeFigureOut">
              <a:rPr lang="en-CA" smtClean="0"/>
              <a:t>2020-03-22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7DDF399-7A6D-44E5-A8BE-DC8B420C2D8B}" type="slidenum">
              <a:rPr lang="en-CA" smtClean="0"/>
              <a:t>‹#›</a:t>
            </a:fld>
            <a:endParaRPr lang="en-CA"/>
          </a:p>
        </p:txBody>
      </p:sp>
    </p:spTree>
    <p:extLst>
      <p:ext uri="{BB962C8B-B14F-4D97-AF65-F5344CB8AC3E}">
        <p14:creationId xmlns:p14="http://schemas.microsoft.com/office/powerpoint/2010/main" val="207372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6018A5-54F9-4B44-BC73-FA4C2C479159}" type="datetimeFigureOut">
              <a:rPr lang="en-CA" smtClean="0"/>
              <a:t>2020-03-22</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DDF399-7A6D-44E5-A8BE-DC8B420C2D8B}" type="slidenum">
              <a:rPr lang="en-CA" smtClean="0"/>
              <a:t>‹#›</a:t>
            </a:fld>
            <a:endParaRPr lang="en-CA"/>
          </a:p>
        </p:txBody>
      </p:sp>
    </p:spTree>
    <p:extLst>
      <p:ext uri="{BB962C8B-B14F-4D97-AF65-F5344CB8AC3E}">
        <p14:creationId xmlns:p14="http://schemas.microsoft.com/office/powerpoint/2010/main" val="2393334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F0B5-BD3B-4907-BEB6-A88F8D111003}"/>
              </a:ext>
            </a:extLst>
          </p:cNvPr>
          <p:cNvSpPr>
            <a:spLocks noGrp="1"/>
          </p:cNvSpPr>
          <p:nvPr>
            <p:ph type="ctrTitle"/>
          </p:nvPr>
        </p:nvSpPr>
        <p:spPr>
          <a:xfrm>
            <a:off x="1089624" y="1984016"/>
            <a:ext cx="7766936" cy="1646302"/>
          </a:xfrm>
        </p:spPr>
        <p:txBody>
          <a:bodyPr/>
          <a:lstStyle/>
          <a:p>
            <a:r>
              <a:rPr lang="en-CA" dirty="0"/>
              <a:t>Egg Runner</a:t>
            </a:r>
          </a:p>
        </p:txBody>
      </p:sp>
      <p:sp>
        <p:nvSpPr>
          <p:cNvPr id="3" name="Subtitle 2">
            <a:extLst>
              <a:ext uri="{FF2B5EF4-FFF2-40B4-BE49-F238E27FC236}">
                <a16:creationId xmlns:a16="http://schemas.microsoft.com/office/drawing/2014/main" id="{8684E0A2-A666-4C6E-A0CF-D152FFD17FF2}"/>
              </a:ext>
            </a:extLst>
          </p:cNvPr>
          <p:cNvSpPr>
            <a:spLocks noGrp="1"/>
          </p:cNvSpPr>
          <p:nvPr>
            <p:ph type="subTitle" idx="1"/>
          </p:nvPr>
        </p:nvSpPr>
        <p:spPr>
          <a:xfrm>
            <a:off x="1089624" y="3799042"/>
            <a:ext cx="7766936" cy="1096899"/>
          </a:xfrm>
        </p:spPr>
        <p:txBody>
          <a:bodyPr/>
          <a:lstStyle/>
          <a:p>
            <a:r>
              <a:rPr lang="en-CA" dirty="0"/>
              <a:t>The game</a:t>
            </a:r>
          </a:p>
        </p:txBody>
      </p:sp>
      <p:sp>
        <p:nvSpPr>
          <p:cNvPr id="5" name="Subtitle 2">
            <a:extLst>
              <a:ext uri="{FF2B5EF4-FFF2-40B4-BE49-F238E27FC236}">
                <a16:creationId xmlns:a16="http://schemas.microsoft.com/office/drawing/2014/main" id="{8E1CE6CD-AC58-4C50-A3B1-B41DC405AB41}"/>
              </a:ext>
            </a:extLst>
          </p:cNvPr>
          <p:cNvSpPr txBox="1">
            <a:spLocks/>
          </p:cNvSpPr>
          <p:nvPr/>
        </p:nvSpPr>
        <p:spPr>
          <a:xfrm>
            <a:off x="1089624" y="484485"/>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CA" dirty="0"/>
              <a:t>Brandon </a:t>
            </a:r>
            <a:r>
              <a:rPr lang="en-CA" dirty="0" err="1"/>
              <a:t>Huzil</a:t>
            </a:r>
            <a:r>
              <a:rPr lang="en-CA" dirty="0"/>
              <a:t> and Viktor Fries</a:t>
            </a:r>
          </a:p>
          <a:p>
            <a:pPr algn="l"/>
            <a:r>
              <a:rPr lang="en-CA" dirty="0"/>
              <a:t>CS 476 Project</a:t>
            </a:r>
          </a:p>
        </p:txBody>
      </p:sp>
    </p:spTree>
    <p:extLst>
      <p:ext uri="{BB962C8B-B14F-4D97-AF65-F5344CB8AC3E}">
        <p14:creationId xmlns:p14="http://schemas.microsoft.com/office/powerpoint/2010/main" val="3058174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33E3-34B3-4C1F-8FAD-AD5829DFD4B2}"/>
              </a:ext>
            </a:extLst>
          </p:cNvPr>
          <p:cNvSpPr>
            <a:spLocks noGrp="1"/>
          </p:cNvSpPr>
          <p:nvPr>
            <p:ph type="title"/>
          </p:nvPr>
        </p:nvSpPr>
        <p:spPr>
          <a:xfrm>
            <a:off x="677334" y="609600"/>
            <a:ext cx="2344162" cy="702365"/>
          </a:xfrm>
        </p:spPr>
        <p:txBody>
          <a:bodyPr/>
          <a:lstStyle/>
          <a:p>
            <a:r>
              <a:rPr lang="en-CA" dirty="0"/>
              <a:t>Software</a:t>
            </a:r>
          </a:p>
        </p:txBody>
      </p:sp>
      <p:sp>
        <p:nvSpPr>
          <p:cNvPr id="3" name="Content Placeholder 2">
            <a:extLst>
              <a:ext uri="{FF2B5EF4-FFF2-40B4-BE49-F238E27FC236}">
                <a16:creationId xmlns:a16="http://schemas.microsoft.com/office/drawing/2014/main" id="{2A7CE75E-2423-4D2A-AFB6-7FB4928E8111}"/>
              </a:ext>
            </a:extLst>
          </p:cNvPr>
          <p:cNvSpPr>
            <a:spLocks noGrp="1"/>
          </p:cNvSpPr>
          <p:nvPr>
            <p:ph idx="1"/>
          </p:nvPr>
        </p:nvSpPr>
        <p:spPr>
          <a:xfrm>
            <a:off x="677334" y="2717666"/>
            <a:ext cx="8596668" cy="900177"/>
          </a:xfrm>
        </p:spPr>
        <p:txBody>
          <a:bodyPr/>
          <a:lstStyle/>
          <a:p>
            <a:r>
              <a:rPr lang="en-CA" dirty="0">
                <a:solidFill>
                  <a:schemeClr val="tx2"/>
                </a:solidFill>
              </a:rPr>
              <a:t>To Make our game we used the popular game engine </a:t>
            </a:r>
            <a:r>
              <a:rPr lang="en-CA" i="1" dirty="0">
                <a:solidFill>
                  <a:schemeClr val="tx2"/>
                </a:solidFill>
              </a:rPr>
              <a:t>Unity, </a:t>
            </a:r>
            <a:r>
              <a:rPr lang="en-CA" dirty="0">
                <a:solidFill>
                  <a:schemeClr val="tx2"/>
                </a:solidFill>
              </a:rPr>
              <a:t>using C# as our scripting language</a:t>
            </a:r>
            <a:endParaRPr lang="en-CA" i="1" dirty="0">
              <a:solidFill>
                <a:schemeClr val="tx2"/>
              </a:solidFill>
            </a:endParaRPr>
          </a:p>
        </p:txBody>
      </p:sp>
      <p:sp>
        <p:nvSpPr>
          <p:cNvPr id="4" name="Title 1">
            <a:extLst>
              <a:ext uri="{FF2B5EF4-FFF2-40B4-BE49-F238E27FC236}">
                <a16:creationId xmlns:a16="http://schemas.microsoft.com/office/drawing/2014/main" id="{D5D5131A-84D4-48C7-B3DA-712BA4BF4009}"/>
              </a:ext>
            </a:extLst>
          </p:cNvPr>
          <p:cNvSpPr txBox="1">
            <a:spLocks/>
          </p:cNvSpPr>
          <p:nvPr/>
        </p:nvSpPr>
        <p:spPr>
          <a:xfrm>
            <a:off x="1028515" y="1113182"/>
            <a:ext cx="3159171" cy="7023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Development</a:t>
            </a:r>
          </a:p>
        </p:txBody>
      </p:sp>
      <p:sp>
        <p:nvSpPr>
          <p:cNvPr id="5" name="Title 1">
            <a:extLst>
              <a:ext uri="{FF2B5EF4-FFF2-40B4-BE49-F238E27FC236}">
                <a16:creationId xmlns:a16="http://schemas.microsoft.com/office/drawing/2014/main" id="{4C1934C8-52EA-4E48-BE4D-6595056BEA5A}"/>
              </a:ext>
            </a:extLst>
          </p:cNvPr>
          <p:cNvSpPr txBox="1">
            <a:spLocks/>
          </p:cNvSpPr>
          <p:nvPr/>
        </p:nvSpPr>
        <p:spPr>
          <a:xfrm>
            <a:off x="1339942" y="1663633"/>
            <a:ext cx="2344162" cy="7023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Tools</a:t>
            </a:r>
          </a:p>
        </p:txBody>
      </p:sp>
      <p:sp>
        <p:nvSpPr>
          <p:cNvPr id="6" name="Content Placeholder 2">
            <a:extLst>
              <a:ext uri="{FF2B5EF4-FFF2-40B4-BE49-F238E27FC236}">
                <a16:creationId xmlns:a16="http://schemas.microsoft.com/office/drawing/2014/main" id="{7BD89F8A-219F-4F88-86B0-E9F616616A87}"/>
              </a:ext>
            </a:extLst>
          </p:cNvPr>
          <p:cNvSpPr txBox="1">
            <a:spLocks/>
          </p:cNvSpPr>
          <p:nvPr/>
        </p:nvSpPr>
        <p:spPr>
          <a:xfrm>
            <a:off x="677334" y="3969511"/>
            <a:ext cx="8596668" cy="9001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solidFill>
                  <a:schemeClr val="tx2"/>
                </a:solidFill>
              </a:rPr>
              <a:t>Textures and sprites were made using Gimp</a:t>
            </a:r>
            <a:endParaRPr lang="en-CA" i="1" dirty="0">
              <a:solidFill>
                <a:schemeClr val="tx1"/>
              </a:solidFill>
            </a:endParaRPr>
          </a:p>
        </p:txBody>
      </p:sp>
      <p:sp>
        <p:nvSpPr>
          <p:cNvPr id="7" name="Content Placeholder 2">
            <a:extLst>
              <a:ext uri="{FF2B5EF4-FFF2-40B4-BE49-F238E27FC236}">
                <a16:creationId xmlns:a16="http://schemas.microsoft.com/office/drawing/2014/main" id="{1E3AA964-F311-418C-9941-6B9DDC6FEED3}"/>
              </a:ext>
            </a:extLst>
          </p:cNvPr>
          <p:cNvSpPr txBox="1">
            <a:spLocks/>
          </p:cNvSpPr>
          <p:nvPr/>
        </p:nvSpPr>
        <p:spPr>
          <a:xfrm>
            <a:off x="677334" y="5221356"/>
            <a:ext cx="8596668" cy="9001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solidFill>
                  <a:schemeClr val="tx2"/>
                </a:solidFill>
              </a:rPr>
              <a:t>UML diagrams were made with Visual Paradigm</a:t>
            </a:r>
            <a:endParaRPr lang="en-CA" i="1" dirty="0">
              <a:solidFill>
                <a:schemeClr val="tx1"/>
              </a:solidFill>
            </a:endParaRPr>
          </a:p>
        </p:txBody>
      </p:sp>
      <p:pic>
        <p:nvPicPr>
          <p:cNvPr id="9" name="Picture 8">
            <a:extLst>
              <a:ext uri="{FF2B5EF4-FFF2-40B4-BE49-F238E27FC236}">
                <a16:creationId xmlns:a16="http://schemas.microsoft.com/office/drawing/2014/main" id="{C8B5A9E7-D9B1-4D2F-8A46-0F83C71C3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365" y="3429000"/>
            <a:ext cx="2693637" cy="2020228"/>
          </a:xfrm>
          <a:prstGeom prst="rect">
            <a:avLst/>
          </a:prstGeom>
        </p:spPr>
      </p:pic>
    </p:spTree>
    <p:extLst>
      <p:ext uri="{BB962C8B-B14F-4D97-AF65-F5344CB8AC3E}">
        <p14:creationId xmlns:p14="http://schemas.microsoft.com/office/powerpoint/2010/main" val="264957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39C6-6A4B-4F72-8539-1163F069F7AA}"/>
              </a:ext>
            </a:extLst>
          </p:cNvPr>
          <p:cNvSpPr>
            <a:spLocks noGrp="1"/>
          </p:cNvSpPr>
          <p:nvPr>
            <p:ph type="title"/>
          </p:nvPr>
        </p:nvSpPr>
        <p:spPr>
          <a:xfrm rot="21354852">
            <a:off x="279769" y="535210"/>
            <a:ext cx="8596668" cy="1320800"/>
          </a:xfrm>
        </p:spPr>
        <p:txBody>
          <a:bodyPr/>
          <a:lstStyle/>
          <a:p>
            <a:r>
              <a:rPr lang="en-CA" dirty="0"/>
              <a:t>Class And Deployment Diagrams</a:t>
            </a:r>
          </a:p>
        </p:txBody>
      </p:sp>
      <p:pic>
        <p:nvPicPr>
          <p:cNvPr id="5" name="Content Placeholder 4">
            <a:extLst>
              <a:ext uri="{FF2B5EF4-FFF2-40B4-BE49-F238E27FC236}">
                <a16:creationId xmlns:a16="http://schemas.microsoft.com/office/drawing/2014/main" id="{FADA6742-9A44-4C0E-93DA-9648031CCB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039" y="1789044"/>
            <a:ext cx="9821894" cy="4138992"/>
          </a:xfrm>
        </p:spPr>
      </p:pic>
    </p:spTree>
    <p:extLst>
      <p:ext uri="{BB962C8B-B14F-4D97-AF65-F5344CB8AC3E}">
        <p14:creationId xmlns:p14="http://schemas.microsoft.com/office/powerpoint/2010/main" val="149530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0ECB3D-800A-48BD-AA71-2C4A29AEC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90" y="146724"/>
            <a:ext cx="6676192" cy="5776032"/>
          </a:xfrm>
        </p:spPr>
      </p:pic>
      <p:sp>
        <p:nvSpPr>
          <p:cNvPr id="6" name="Arrow: Right 5">
            <a:extLst>
              <a:ext uri="{FF2B5EF4-FFF2-40B4-BE49-F238E27FC236}">
                <a16:creationId xmlns:a16="http://schemas.microsoft.com/office/drawing/2014/main" id="{7A6567E1-1A79-47C8-AFC3-9008E912C46C}"/>
              </a:ext>
            </a:extLst>
          </p:cNvPr>
          <p:cNvSpPr/>
          <p:nvPr/>
        </p:nvSpPr>
        <p:spPr>
          <a:xfrm flipH="1">
            <a:off x="6724814" y="2723314"/>
            <a:ext cx="1107220" cy="622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91828D17-EB3A-4B56-85A5-12AE05EFB3A7}"/>
              </a:ext>
            </a:extLst>
          </p:cNvPr>
          <p:cNvSpPr txBox="1"/>
          <p:nvPr/>
        </p:nvSpPr>
        <p:spPr>
          <a:xfrm>
            <a:off x="7938053" y="2723314"/>
            <a:ext cx="3074504" cy="1200329"/>
          </a:xfrm>
          <a:prstGeom prst="rect">
            <a:avLst/>
          </a:prstGeom>
          <a:noFill/>
        </p:spPr>
        <p:txBody>
          <a:bodyPr wrap="square" rtlCol="0">
            <a:spAutoFit/>
          </a:bodyPr>
          <a:lstStyle/>
          <a:p>
            <a:r>
              <a:rPr lang="en-CA" dirty="0"/>
              <a:t>Class diagram of level editor components and some application layer components</a:t>
            </a:r>
          </a:p>
        </p:txBody>
      </p:sp>
      <p:sp>
        <p:nvSpPr>
          <p:cNvPr id="8" name="TextBox 7">
            <a:extLst>
              <a:ext uri="{FF2B5EF4-FFF2-40B4-BE49-F238E27FC236}">
                <a16:creationId xmlns:a16="http://schemas.microsoft.com/office/drawing/2014/main" id="{95725947-7040-4692-BF77-62611726628F}"/>
              </a:ext>
            </a:extLst>
          </p:cNvPr>
          <p:cNvSpPr txBox="1"/>
          <p:nvPr/>
        </p:nvSpPr>
        <p:spPr>
          <a:xfrm>
            <a:off x="7220521" y="5181600"/>
            <a:ext cx="4509568" cy="369332"/>
          </a:xfrm>
          <a:prstGeom prst="rect">
            <a:avLst/>
          </a:prstGeom>
          <a:noFill/>
        </p:spPr>
        <p:txBody>
          <a:bodyPr wrap="none" rtlCol="0">
            <a:spAutoFit/>
          </a:bodyPr>
          <a:lstStyle/>
          <a:p>
            <a:r>
              <a:rPr lang="en-CA" dirty="0"/>
              <a:t>These are just some of our class diagrams</a:t>
            </a:r>
          </a:p>
        </p:txBody>
      </p:sp>
    </p:spTree>
    <p:extLst>
      <p:ext uri="{BB962C8B-B14F-4D97-AF65-F5344CB8AC3E}">
        <p14:creationId xmlns:p14="http://schemas.microsoft.com/office/powerpoint/2010/main" val="1493922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7D67-DBDA-49DC-AA57-E6789C49AE4F}"/>
              </a:ext>
            </a:extLst>
          </p:cNvPr>
          <p:cNvSpPr>
            <a:spLocks noGrp="1"/>
          </p:cNvSpPr>
          <p:nvPr>
            <p:ph type="title"/>
          </p:nvPr>
        </p:nvSpPr>
        <p:spPr>
          <a:xfrm>
            <a:off x="0" y="199267"/>
            <a:ext cx="10706283" cy="1961322"/>
          </a:xfrm>
        </p:spPr>
        <p:txBody>
          <a:bodyPr>
            <a:normAutofit/>
          </a:bodyPr>
          <a:lstStyle/>
          <a:p>
            <a:r>
              <a:rPr lang="en-CA" dirty="0"/>
              <a:t>Thanks for playing (we hope you will anyways)</a:t>
            </a:r>
          </a:p>
        </p:txBody>
      </p:sp>
      <p:sp>
        <p:nvSpPr>
          <p:cNvPr id="3" name="Content Placeholder 2">
            <a:extLst>
              <a:ext uri="{FF2B5EF4-FFF2-40B4-BE49-F238E27FC236}">
                <a16:creationId xmlns:a16="http://schemas.microsoft.com/office/drawing/2014/main" id="{9AA0601B-5638-4D0F-B01B-32F0EEE494BE}"/>
              </a:ext>
            </a:extLst>
          </p:cNvPr>
          <p:cNvSpPr>
            <a:spLocks noGrp="1"/>
          </p:cNvSpPr>
          <p:nvPr>
            <p:ph idx="1"/>
          </p:nvPr>
        </p:nvSpPr>
        <p:spPr>
          <a:xfrm>
            <a:off x="677334" y="2160589"/>
            <a:ext cx="8596668" cy="556107"/>
          </a:xfrm>
        </p:spPr>
        <p:txBody>
          <a:bodyPr/>
          <a:lstStyle/>
          <a:p>
            <a:r>
              <a:rPr lang="en-CA" dirty="0"/>
              <a:t>Access to our game is though the following URL</a:t>
            </a:r>
          </a:p>
        </p:txBody>
      </p:sp>
      <p:sp>
        <p:nvSpPr>
          <p:cNvPr id="5" name="Content Placeholder 2">
            <a:extLst>
              <a:ext uri="{FF2B5EF4-FFF2-40B4-BE49-F238E27FC236}">
                <a16:creationId xmlns:a16="http://schemas.microsoft.com/office/drawing/2014/main" id="{F9469F75-1C4C-4209-8BB1-25B8F38828B3}"/>
              </a:ext>
            </a:extLst>
          </p:cNvPr>
          <p:cNvSpPr txBox="1">
            <a:spLocks/>
          </p:cNvSpPr>
          <p:nvPr/>
        </p:nvSpPr>
        <p:spPr>
          <a:xfrm>
            <a:off x="677334" y="4399964"/>
            <a:ext cx="8596668" cy="55610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Have fun populating our databases with your own levels and playing each others hand crafted adventures.</a:t>
            </a:r>
          </a:p>
        </p:txBody>
      </p:sp>
      <p:sp>
        <p:nvSpPr>
          <p:cNvPr id="6" name="Title 1">
            <a:extLst>
              <a:ext uri="{FF2B5EF4-FFF2-40B4-BE49-F238E27FC236}">
                <a16:creationId xmlns:a16="http://schemas.microsoft.com/office/drawing/2014/main" id="{568B6B0F-2A81-41B2-9687-21C9305E79DB}"/>
              </a:ext>
            </a:extLst>
          </p:cNvPr>
          <p:cNvSpPr txBox="1">
            <a:spLocks/>
          </p:cNvSpPr>
          <p:nvPr/>
        </p:nvSpPr>
        <p:spPr>
          <a:xfrm>
            <a:off x="5511120" y="6116605"/>
            <a:ext cx="3762882" cy="565804"/>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Run Chicken Run</a:t>
            </a:r>
          </a:p>
        </p:txBody>
      </p:sp>
    </p:spTree>
    <p:extLst>
      <p:ext uri="{BB962C8B-B14F-4D97-AF65-F5344CB8AC3E}">
        <p14:creationId xmlns:p14="http://schemas.microsoft.com/office/powerpoint/2010/main" val="198214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A54A-DDF6-4150-9293-13C4ABCDFAB3}"/>
              </a:ext>
            </a:extLst>
          </p:cNvPr>
          <p:cNvSpPr>
            <a:spLocks noGrp="1"/>
          </p:cNvSpPr>
          <p:nvPr>
            <p:ph type="title"/>
          </p:nvPr>
        </p:nvSpPr>
        <p:spPr>
          <a:xfrm>
            <a:off x="173752" y="99333"/>
            <a:ext cx="8596668" cy="572963"/>
          </a:xfrm>
        </p:spPr>
        <p:txBody>
          <a:bodyPr>
            <a:normAutofit fontScale="90000"/>
          </a:bodyPr>
          <a:lstStyle/>
          <a:p>
            <a:r>
              <a:rPr lang="en-CA" dirty="0"/>
              <a:t>Problems</a:t>
            </a:r>
          </a:p>
        </p:txBody>
      </p:sp>
      <p:sp>
        <p:nvSpPr>
          <p:cNvPr id="3" name="Content Placeholder 2">
            <a:extLst>
              <a:ext uri="{FF2B5EF4-FFF2-40B4-BE49-F238E27FC236}">
                <a16:creationId xmlns:a16="http://schemas.microsoft.com/office/drawing/2014/main" id="{DACCFEB6-03C1-42C0-8A2C-A636E5179416}"/>
              </a:ext>
            </a:extLst>
          </p:cNvPr>
          <p:cNvSpPr>
            <a:spLocks noGrp="1"/>
          </p:cNvSpPr>
          <p:nvPr>
            <p:ph idx="1"/>
          </p:nvPr>
        </p:nvSpPr>
        <p:spPr>
          <a:xfrm>
            <a:off x="903045" y="2144001"/>
            <a:ext cx="8596668" cy="1297901"/>
          </a:xfrm>
        </p:spPr>
        <p:txBody>
          <a:bodyPr/>
          <a:lstStyle/>
          <a:p>
            <a:r>
              <a:rPr lang="en-CA" dirty="0"/>
              <a:t>When confronted with the task of deciding what to do for our Software Development Project, it became clear that we needed to work on a project that interested us and challenged us to learn skills that are good to have for the industry, and learn skills we would enjoy learning.</a:t>
            </a:r>
          </a:p>
        </p:txBody>
      </p:sp>
      <p:sp>
        <p:nvSpPr>
          <p:cNvPr id="4" name="Title 1">
            <a:extLst>
              <a:ext uri="{FF2B5EF4-FFF2-40B4-BE49-F238E27FC236}">
                <a16:creationId xmlns:a16="http://schemas.microsoft.com/office/drawing/2014/main" id="{C37ED54A-6722-4B8F-B307-AFC1A90C1490}"/>
              </a:ext>
            </a:extLst>
          </p:cNvPr>
          <p:cNvSpPr txBox="1">
            <a:spLocks/>
          </p:cNvSpPr>
          <p:nvPr/>
        </p:nvSpPr>
        <p:spPr>
          <a:xfrm>
            <a:off x="1598361" y="696590"/>
            <a:ext cx="3576514"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And</a:t>
            </a:r>
          </a:p>
        </p:txBody>
      </p:sp>
      <p:sp>
        <p:nvSpPr>
          <p:cNvPr id="5" name="Title 1">
            <a:extLst>
              <a:ext uri="{FF2B5EF4-FFF2-40B4-BE49-F238E27FC236}">
                <a16:creationId xmlns:a16="http://schemas.microsoft.com/office/drawing/2014/main" id="{E83A9697-CEA1-4BDD-BEC6-3980B7D56C95}"/>
              </a:ext>
            </a:extLst>
          </p:cNvPr>
          <p:cNvSpPr txBox="1">
            <a:spLocks/>
          </p:cNvSpPr>
          <p:nvPr/>
        </p:nvSpPr>
        <p:spPr>
          <a:xfrm>
            <a:off x="2029156" y="1381284"/>
            <a:ext cx="357651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Motivations</a:t>
            </a:r>
          </a:p>
        </p:txBody>
      </p:sp>
      <p:sp>
        <p:nvSpPr>
          <p:cNvPr id="6" name="Content Placeholder 2">
            <a:extLst>
              <a:ext uri="{FF2B5EF4-FFF2-40B4-BE49-F238E27FC236}">
                <a16:creationId xmlns:a16="http://schemas.microsoft.com/office/drawing/2014/main" id="{3BCDBA8E-A1A4-4493-98BD-DA55F7863DA9}"/>
              </a:ext>
            </a:extLst>
          </p:cNvPr>
          <p:cNvSpPr txBox="1">
            <a:spLocks/>
          </p:cNvSpPr>
          <p:nvPr/>
        </p:nvSpPr>
        <p:spPr>
          <a:xfrm>
            <a:off x="903045" y="4421715"/>
            <a:ext cx="8596668" cy="12979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CA" dirty="0"/>
          </a:p>
        </p:txBody>
      </p:sp>
      <p:sp>
        <p:nvSpPr>
          <p:cNvPr id="7" name="Content Placeholder 2">
            <a:extLst>
              <a:ext uri="{FF2B5EF4-FFF2-40B4-BE49-F238E27FC236}">
                <a16:creationId xmlns:a16="http://schemas.microsoft.com/office/drawing/2014/main" id="{33DC6D71-71FB-49AC-B749-1D0DB58CD454}"/>
              </a:ext>
            </a:extLst>
          </p:cNvPr>
          <p:cNvSpPr txBox="1">
            <a:spLocks/>
          </p:cNvSpPr>
          <p:nvPr/>
        </p:nvSpPr>
        <p:spPr>
          <a:xfrm>
            <a:off x="903045" y="3860157"/>
            <a:ext cx="8596668" cy="12979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We decided that we would like to work on a game for our project, but what kind of game should we make, and how can we make a game the required us to use 3-tier software architecture.</a:t>
            </a:r>
          </a:p>
        </p:txBody>
      </p:sp>
    </p:spTree>
    <p:extLst>
      <p:ext uri="{BB962C8B-B14F-4D97-AF65-F5344CB8AC3E}">
        <p14:creationId xmlns:p14="http://schemas.microsoft.com/office/powerpoint/2010/main" val="270455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11853-1467-4FE6-BB95-4EB52D96AD56}"/>
              </a:ext>
            </a:extLst>
          </p:cNvPr>
          <p:cNvSpPr>
            <a:spLocks noGrp="1"/>
          </p:cNvSpPr>
          <p:nvPr>
            <p:ph idx="1"/>
          </p:nvPr>
        </p:nvSpPr>
        <p:spPr>
          <a:xfrm>
            <a:off x="677334" y="623337"/>
            <a:ext cx="8596668" cy="754889"/>
          </a:xfrm>
        </p:spPr>
        <p:txBody>
          <a:bodyPr/>
          <a:lstStyle/>
          <a:p>
            <a:r>
              <a:rPr lang="en-CA" dirty="0"/>
              <a:t>We looked at the current world of gaming for inspiration and found the perfect inspiration.</a:t>
            </a:r>
          </a:p>
        </p:txBody>
      </p:sp>
      <p:sp>
        <p:nvSpPr>
          <p:cNvPr id="4" name="Content Placeholder 2">
            <a:extLst>
              <a:ext uri="{FF2B5EF4-FFF2-40B4-BE49-F238E27FC236}">
                <a16:creationId xmlns:a16="http://schemas.microsoft.com/office/drawing/2014/main" id="{7EC26961-74B3-48F8-9AC9-73751DE12537}"/>
              </a:ext>
            </a:extLst>
          </p:cNvPr>
          <p:cNvSpPr txBox="1">
            <a:spLocks/>
          </p:cNvSpPr>
          <p:nvPr/>
        </p:nvSpPr>
        <p:spPr>
          <a:xfrm>
            <a:off x="677334" y="4028662"/>
            <a:ext cx="8596668" cy="157700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2015s Super Mario Maker and 2019s Super Mario Maker 2 by Nintendo found high success and ratings by taking the tried and true 2D Mario formula but gave players the tools to make their own levels and play the levels of others in the community. Unfortunately, if you wanted to play either game you needed both the games and the appropriate console. We wanted to tackle this problem.</a:t>
            </a:r>
          </a:p>
        </p:txBody>
      </p:sp>
      <p:sp>
        <p:nvSpPr>
          <p:cNvPr id="5" name="Content Placeholder 2">
            <a:extLst>
              <a:ext uri="{FF2B5EF4-FFF2-40B4-BE49-F238E27FC236}">
                <a16:creationId xmlns:a16="http://schemas.microsoft.com/office/drawing/2014/main" id="{E20E0059-8B3E-4E98-A176-9F9CA38D7073}"/>
              </a:ext>
            </a:extLst>
          </p:cNvPr>
          <p:cNvSpPr txBox="1">
            <a:spLocks/>
          </p:cNvSpPr>
          <p:nvPr/>
        </p:nvSpPr>
        <p:spPr>
          <a:xfrm>
            <a:off x="677334" y="5950712"/>
            <a:ext cx="8596668" cy="7813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a:t>And so we set out to create a simple online platformer with level editor and level database.</a:t>
            </a:r>
            <a:endParaRPr lang="en-CA" dirty="0"/>
          </a:p>
        </p:txBody>
      </p:sp>
      <p:pic>
        <p:nvPicPr>
          <p:cNvPr id="7" name="Picture 6">
            <a:extLst>
              <a:ext uri="{FF2B5EF4-FFF2-40B4-BE49-F238E27FC236}">
                <a16:creationId xmlns:a16="http://schemas.microsoft.com/office/drawing/2014/main" id="{A6FA7895-EA44-4BCD-BC61-F58CBB8CF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279" y="1090034"/>
            <a:ext cx="4876800" cy="2709672"/>
          </a:xfrm>
          <a:prstGeom prst="rect">
            <a:avLst/>
          </a:prstGeom>
        </p:spPr>
      </p:pic>
    </p:spTree>
    <p:extLst>
      <p:ext uri="{BB962C8B-B14F-4D97-AF65-F5344CB8AC3E}">
        <p14:creationId xmlns:p14="http://schemas.microsoft.com/office/powerpoint/2010/main" val="181366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50B8AE5-48FC-49CD-910A-E940C12B5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877" y="-285824"/>
            <a:ext cx="4574692" cy="2583355"/>
          </a:xfrm>
          <a:prstGeom prst="rect">
            <a:avLst/>
          </a:prstGeom>
        </p:spPr>
      </p:pic>
      <p:sp>
        <p:nvSpPr>
          <p:cNvPr id="4" name="Content Placeholder 2">
            <a:extLst>
              <a:ext uri="{FF2B5EF4-FFF2-40B4-BE49-F238E27FC236}">
                <a16:creationId xmlns:a16="http://schemas.microsoft.com/office/drawing/2014/main" id="{3DB92347-B177-47A5-82F6-0477BBAAE0A9}"/>
              </a:ext>
            </a:extLst>
          </p:cNvPr>
          <p:cNvSpPr txBox="1">
            <a:spLocks/>
          </p:cNvSpPr>
          <p:nvPr/>
        </p:nvSpPr>
        <p:spPr>
          <a:xfrm>
            <a:off x="677334" y="2297531"/>
            <a:ext cx="8596668" cy="16659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We wanted the game logic to include a playable character with specialized camera, a collectable item for points, an enemy type to avoid that can trigger loss of health and death in the character, and a power up </a:t>
            </a:r>
            <a:r>
              <a:rPr lang="en-CA" dirty="0">
                <a:solidFill>
                  <a:schemeClr val="tx2"/>
                </a:solidFill>
              </a:rPr>
              <a:t>that can be </a:t>
            </a:r>
            <a:r>
              <a:rPr lang="en-CA" dirty="0"/>
              <a:t>used to destroy the enemy type.</a:t>
            </a:r>
          </a:p>
        </p:txBody>
      </p:sp>
      <p:sp>
        <p:nvSpPr>
          <p:cNvPr id="5" name="Content Placeholder 2">
            <a:extLst>
              <a:ext uri="{FF2B5EF4-FFF2-40B4-BE49-F238E27FC236}">
                <a16:creationId xmlns:a16="http://schemas.microsoft.com/office/drawing/2014/main" id="{8BA8E3DF-BBF8-410E-9308-C5B73F2C5AD4}"/>
              </a:ext>
            </a:extLst>
          </p:cNvPr>
          <p:cNvSpPr txBox="1">
            <a:spLocks/>
          </p:cNvSpPr>
          <p:nvPr/>
        </p:nvSpPr>
        <p:spPr>
          <a:xfrm>
            <a:off x="677334" y="3963507"/>
            <a:ext cx="8596668" cy="16659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We needed a level editor component that allowed users to place </a:t>
            </a:r>
            <a:r>
              <a:rPr lang="en-CA" dirty="0">
                <a:solidFill>
                  <a:schemeClr val="tx2"/>
                </a:solidFill>
              </a:rPr>
              <a:t>different </a:t>
            </a:r>
            <a:r>
              <a:rPr lang="en-CA" dirty="0"/>
              <a:t>tiles, as well as all the collectables, power ups, and enemies.</a:t>
            </a:r>
          </a:p>
        </p:txBody>
      </p:sp>
      <p:sp>
        <p:nvSpPr>
          <p:cNvPr id="6" name="Content Placeholder 2">
            <a:extLst>
              <a:ext uri="{FF2B5EF4-FFF2-40B4-BE49-F238E27FC236}">
                <a16:creationId xmlns:a16="http://schemas.microsoft.com/office/drawing/2014/main" id="{30F1338E-9108-4B7E-80E5-780044B9D10E}"/>
              </a:ext>
            </a:extLst>
          </p:cNvPr>
          <p:cNvSpPr txBox="1">
            <a:spLocks/>
          </p:cNvSpPr>
          <p:nvPr/>
        </p:nvSpPr>
        <p:spPr>
          <a:xfrm>
            <a:off x="677334" y="5097673"/>
            <a:ext cx="8596668" cy="16659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We needed a database to store levels to and retrieve them </a:t>
            </a:r>
            <a:r>
              <a:rPr lang="en-CA" dirty="0">
                <a:solidFill>
                  <a:schemeClr val="tx2"/>
                </a:solidFill>
              </a:rPr>
              <a:t>and keep track of player scores.</a:t>
            </a:r>
          </a:p>
        </p:txBody>
      </p:sp>
      <p:sp>
        <p:nvSpPr>
          <p:cNvPr id="9" name="Title 1">
            <a:extLst>
              <a:ext uri="{FF2B5EF4-FFF2-40B4-BE49-F238E27FC236}">
                <a16:creationId xmlns:a16="http://schemas.microsoft.com/office/drawing/2014/main" id="{530CC042-0BA8-46AA-B755-9E3EBE6C7B2E}"/>
              </a:ext>
            </a:extLst>
          </p:cNvPr>
          <p:cNvSpPr>
            <a:spLocks noGrp="1"/>
          </p:cNvSpPr>
          <p:nvPr>
            <p:ph type="title"/>
          </p:nvPr>
        </p:nvSpPr>
        <p:spPr>
          <a:xfrm rot="21267939">
            <a:off x="677334" y="511035"/>
            <a:ext cx="7287223" cy="1304659"/>
          </a:xfrm>
        </p:spPr>
        <p:txBody>
          <a:bodyPr>
            <a:normAutofit/>
          </a:bodyPr>
          <a:lstStyle/>
          <a:p>
            <a:r>
              <a:rPr lang="en-CA" dirty="0"/>
              <a:t>Main Functional requirements</a:t>
            </a:r>
          </a:p>
        </p:txBody>
      </p:sp>
    </p:spTree>
    <p:extLst>
      <p:ext uri="{BB962C8B-B14F-4D97-AF65-F5344CB8AC3E}">
        <p14:creationId xmlns:p14="http://schemas.microsoft.com/office/powerpoint/2010/main" val="262889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E827-22A0-4ACB-A46D-C4B832EB1FE0}"/>
              </a:ext>
            </a:extLst>
          </p:cNvPr>
          <p:cNvSpPr>
            <a:spLocks noGrp="1"/>
          </p:cNvSpPr>
          <p:nvPr>
            <p:ph type="title"/>
          </p:nvPr>
        </p:nvSpPr>
        <p:spPr>
          <a:xfrm rot="514609">
            <a:off x="1326689" y="201522"/>
            <a:ext cx="2423675" cy="1550989"/>
          </a:xfrm>
        </p:spPr>
        <p:txBody>
          <a:bodyPr/>
          <a:lstStyle/>
          <a:p>
            <a:r>
              <a:rPr lang="en-CA" dirty="0"/>
              <a:t>Design Patterns</a:t>
            </a:r>
          </a:p>
        </p:txBody>
      </p:sp>
      <p:sp>
        <p:nvSpPr>
          <p:cNvPr id="3" name="Content Placeholder 2">
            <a:extLst>
              <a:ext uri="{FF2B5EF4-FFF2-40B4-BE49-F238E27FC236}">
                <a16:creationId xmlns:a16="http://schemas.microsoft.com/office/drawing/2014/main" id="{F00CF997-4A9C-43E8-BE73-7FF291ED39DA}"/>
              </a:ext>
            </a:extLst>
          </p:cNvPr>
          <p:cNvSpPr>
            <a:spLocks noGrp="1"/>
          </p:cNvSpPr>
          <p:nvPr>
            <p:ph idx="1"/>
          </p:nvPr>
        </p:nvSpPr>
        <p:spPr>
          <a:xfrm>
            <a:off x="639313" y="1869307"/>
            <a:ext cx="8596668" cy="715133"/>
          </a:xfrm>
        </p:spPr>
        <p:txBody>
          <a:bodyPr/>
          <a:lstStyle/>
          <a:p>
            <a:r>
              <a:rPr lang="en-CA" dirty="0"/>
              <a:t>In order to efficiently incorporate each game mechanic we made use of the spiral design pattern and embedded the prototyping model within it.</a:t>
            </a:r>
          </a:p>
        </p:txBody>
      </p:sp>
      <p:sp>
        <p:nvSpPr>
          <p:cNvPr id="4" name="TextBox 3">
            <a:extLst>
              <a:ext uri="{FF2B5EF4-FFF2-40B4-BE49-F238E27FC236}">
                <a16:creationId xmlns:a16="http://schemas.microsoft.com/office/drawing/2014/main" id="{EDF2A697-EDAD-47DE-BEB5-05FA72227EB1}"/>
              </a:ext>
            </a:extLst>
          </p:cNvPr>
          <p:cNvSpPr txBox="1"/>
          <p:nvPr/>
        </p:nvSpPr>
        <p:spPr>
          <a:xfrm rot="21345025">
            <a:off x="1515523" y="3704012"/>
            <a:ext cx="3413131" cy="369332"/>
          </a:xfrm>
          <a:prstGeom prst="rect">
            <a:avLst/>
          </a:prstGeom>
          <a:noFill/>
        </p:spPr>
        <p:txBody>
          <a:bodyPr wrap="square" rtlCol="0">
            <a:spAutoFit/>
          </a:bodyPr>
          <a:lstStyle/>
          <a:p>
            <a:r>
              <a:rPr lang="en-CA" b="1" dirty="0"/>
              <a:t>Determine a mechanic to add</a:t>
            </a:r>
          </a:p>
        </p:txBody>
      </p:sp>
      <p:sp>
        <p:nvSpPr>
          <p:cNvPr id="5" name="TextBox 4">
            <a:extLst>
              <a:ext uri="{FF2B5EF4-FFF2-40B4-BE49-F238E27FC236}">
                <a16:creationId xmlns:a16="http://schemas.microsoft.com/office/drawing/2014/main" id="{69CDCB94-A4CC-4EF5-BB45-A1A72769E3D1}"/>
              </a:ext>
            </a:extLst>
          </p:cNvPr>
          <p:cNvSpPr txBox="1"/>
          <p:nvPr/>
        </p:nvSpPr>
        <p:spPr>
          <a:xfrm rot="526178">
            <a:off x="5810436" y="3832850"/>
            <a:ext cx="3413131" cy="923330"/>
          </a:xfrm>
          <a:prstGeom prst="rect">
            <a:avLst/>
          </a:prstGeom>
          <a:noFill/>
        </p:spPr>
        <p:txBody>
          <a:bodyPr wrap="square" rtlCol="0">
            <a:spAutoFit/>
          </a:bodyPr>
          <a:lstStyle/>
          <a:p>
            <a:r>
              <a:rPr lang="en-CA" b="1" dirty="0"/>
              <a:t>Make use of prototyping to determine game logic implementation and iterate</a:t>
            </a:r>
          </a:p>
        </p:txBody>
      </p:sp>
      <p:sp>
        <p:nvSpPr>
          <p:cNvPr id="6" name="TextBox 5">
            <a:extLst>
              <a:ext uri="{FF2B5EF4-FFF2-40B4-BE49-F238E27FC236}">
                <a16:creationId xmlns:a16="http://schemas.microsoft.com/office/drawing/2014/main" id="{02177848-FA46-4C57-AE60-70A7571E8A77}"/>
              </a:ext>
            </a:extLst>
          </p:cNvPr>
          <p:cNvSpPr txBox="1"/>
          <p:nvPr/>
        </p:nvSpPr>
        <p:spPr>
          <a:xfrm rot="20831543">
            <a:off x="5369806" y="5377792"/>
            <a:ext cx="3413131" cy="923330"/>
          </a:xfrm>
          <a:prstGeom prst="rect">
            <a:avLst/>
          </a:prstGeom>
          <a:noFill/>
        </p:spPr>
        <p:txBody>
          <a:bodyPr wrap="square" rtlCol="0">
            <a:spAutoFit/>
          </a:bodyPr>
          <a:lstStyle/>
          <a:p>
            <a:r>
              <a:rPr lang="en-CA" b="1" dirty="0"/>
              <a:t>Implement the prototype to work with existing mechanics and code</a:t>
            </a:r>
          </a:p>
        </p:txBody>
      </p:sp>
      <p:sp>
        <p:nvSpPr>
          <p:cNvPr id="7" name="TextBox 6">
            <a:extLst>
              <a:ext uri="{FF2B5EF4-FFF2-40B4-BE49-F238E27FC236}">
                <a16:creationId xmlns:a16="http://schemas.microsoft.com/office/drawing/2014/main" id="{C48911FD-2312-4787-9443-8091310B950E}"/>
              </a:ext>
            </a:extLst>
          </p:cNvPr>
          <p:cNvSpPr txBox="1"/>
          <p:nvPr/>
        </p:nvSpPr>
        <p:spPr>
          <a:xfrm rot="623401">
            <a:off x="1412671" y="5201840"/>
            <a:ext cx="3413131" cy="923330"/>
          </a:xfrm>
          <a:prstGeom prst="rect">
            <a:avLst/>
          </a:prstGeom>
          <a:noFill/>
        </p:spPr>
        <p:txBody>
          <a:bodyPr wrap="square" rtlCol="0">
            <a:spAutoFit/>
          </a:bodyPr>
          <a:lstStyle/>
          <a:p>
            <a:r>
              <a:rPr lang="en-CA" b="1" dirty="0"/>
              <a:t>Ensure Quality and that feature fits in both game logic and editor</a:t>
            </a:r>
          </a:p>
        </p:txBody>
      </p:sp>
      <p:sp>
        <p:nvSpPr>
          <p:cNvPr id="18" name="Arrow: Curved Down 17">
            <a:extLst>
              <a:ext uri="{FF2B5EF4-FFF2-40B4-BE49-F238E27FC236}">
                <a16:creationId xmlns:a16="http://schemas.microsoft.com/office/drawing/2014/main" id="{B81C656C-1CBB-48A8-B46B-842803A259B5}"/>
              </a:ext>
            </a:extLst>
          </p:cNvPr>
          <p:cNvSpPr/>
          <p:nvPr/>
        </p:nvSpPr>
        <p:spPr>
          <a:xfrm>
            <a:off x="4002157" y="2632711"/>
            <a:ext cx="2981739" cy="94534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9" name="Arrow: Curved Left 18">
            <a:extLst>
              <a:ext uri="{FF2B5EF4-FFF2-40B4-BE49-F238E27FC236}">
                <a16:creationId xmlns:a16="http://schemas.microsoft.com/office/drawing/2014/main" id="{CA806AA4-D6EA-48AB-9DC2-E05A568D8A00}"/>
              </a:ext>
            </a:extLst>
          </p:cNvPr>
          <p:cNvSpPr/>
          <p:nvPr/>
        </p:nvSpPr>
        <p:spPr>
          <a:xfrm>
            <a:off x="8798536" y="4199295"/>
            <a:ext cx="994821" cy="165697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0" name="Arrow: Curved Up 19">
            <a:extLst>
              <a:ext uri="{FF2B5EF4-FFF2-40B4-BE49-F238E27FC236}">
                <a16:creationId xmlns:a16="http://schemas.microsoft.com/office/drawing/2014/main" id="{7AD0BC9E-243A-4650-857E-B97987AB8BFF}"/>
              </a:ext>
            </a:extLst>
          </p:cNvPr>
          <p:cNvSpPr/>
          <p:nvPr/>
        </p:nvSpPr>
        <p:spPr>
          <a:xfrm flipH="1">
            <a:off x="2809502" y="5972910"/>
            <a:ext cx="4572000" cy="106397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1" name="Arrow: Curved Right 20">
            <a:extLst>
              <a:ext uri="{FF2B5EF4-FFF2-40B4-BE49-F238E27FC236}">
                <a16:creationId xmlns:a16="http://schemas.microsoft.com/office/drawing/2014/main" id="{A9EB0DB6-83EA-41C6-AB97-A099037C440A}"/>
              </a:ext>
            </a:extLst>
          </p:cNvPr>
          <p:cNvSpPr/>
          <p:nvPr/>
        </p:nvSpPr>
        <p:spPr>
          <a:xfrm flipV="1">
            <a:off x="437322" y="3750369"/>
            <a:ext cx="920071" cy="189510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74227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8FFBB-91E0-4889-9D65-9F61795E672D}"/>
              </a:ext>
            </a:extLst>
          </p:cNvPr>
          <p:cNvSpPr>
            <a:spLocks noGrp="1"/>
          </p:cNvSpPr>
          <p:nvPr>
            <p:ph idx="1"/>
          </p:nvPr>
        </p:nvSpPr>
        <p:spPr/>
        <p:txBody>
          <a:bodyPr>
            <a:normAutofit lnSpcReduction="10000"/>
          </a:bodyPr>
          <a:lstStyle/>
          <a:p>
            <a:r>
              <a:rPr lang="en-CA" dirty="0"/>
              <a:t>This spiral model also allowed us to add in components one at a time such that we have a new playable game after each mechanic addition.</a:t>
            </a:r>
          </a:p>
          <a:p>
            <a:endParaRPr lang="en-CA" dirty="0"/>
          </a:p>
          <a:p>
            <a:r>
              <a:rPr lang="en-CA" dirty="0"/>
              <a:t>Our background mechanic was easy to add because of this model, it worked by leap frogging two images over each other as a character moves side to side to create a never ending background that moves with the player and has a layered parallax effect.</a:t>
            </a:r>
          </a:p>
          <a:p>
            <a:endParaRPr lang="en-CA" dirty="0"/>
          </a:p>
          <a:p>
            <a:r>
              <a:rPr lang="en-CA" dirty="0"/>
              <a:t>Our game was at playable state before this mechanic, and it was at a playable state after this mechanic was added. This meant that if not all milestones were met we still had a usable product, or we could easily add new mechanics after reaching all milestones.</a:t>
            </a:r>
          </a:p>
        </p:txBody>
      </p:sp>
    </p:spTree>
    <p:extLst>
      <p:ext uri="{BB962C8B-B14F-4D97-AF65-F5344CB8AC3E}">
        <p14:creationId xmlns:p14="http://schemas.microsoft.com/office/powerpoint/2010/main" val="21877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3754-C950-4558-8E81-451D6DEEB007}"/>
              </a:ext>
            </a:extLst>
          </p:cNvPr>
          <p:cNvSpPr>
            <a:spLocks noGrp="1"/>
          </p:cNvSpPr>
          <p:nvPr>
            <p:ph type="title"/>
          </p:nvPr>
        </p:nvSpPr>
        <p:spPr>
          <a:xfrm>
            <a:off x="372534" y="460270"/>
            <a:ext cx="8596668" cy="795130"/>
          </a:xfrm>
        </p:spPr>
        <p:txBody>
          <a:bodyPr/>
          <a:lstStyle/>
          <a:p>
            <a:r>
              <a:rPr lang="en-CA" dirty="0"/>
              <a:t>Design Patterns</a:t>
            </a:r>
          </a:p>
        </p:txBody>
      </p:sp>
      <p:sp>
        <p:nvSpPr>
          <p:cNvPr id="3" name="Content Placeholder 2">
            <a:extLst>
              <a:ext uri="{FF2B5EF4-FFF2-40B4-BE49-F238E27FC236}">
                <a16:creationId xmlns:a16="http://schemas.microsoft.com/office/drawing/2014/main" id="{CBD8939F-98EC-40B0-8E31-923045BB8E44}"/>
              </a:ext>
            </a:extLst>
          </p:cNvPr>
          <p:cNvSpPr>
            <a:spLocks noGrp="1"/>
          </p:cNvSpPr>
          <p:nvPr>
            <p:ph idx="1"/>
          </p:nvPr>
        </p:nvSpPr>
        <p:spPr>
          <a:xfrm>
            <a:off x="677334" y="2160590"/>
            <a:ext cx="8596668" cy="1268410"/>
          </a:xfrm>
        </p:spPr>
        <p:txBody>
          <a:bodyPr/>
          <a:lstStyle/>
          <a:p>
            <a:r>
              <a:rPr lang="en-CA" dirty="0"/>
              <a:t>We also took inspiration form other design patterns for construction of certain components of our game, the mediator behavioural pattern worked wonders to lowly couple the communication between how we read a level and how we build a level.</a:t>
            </a:r>
          </a:p>
        </p:txBody>
      </p:sp>
      <p:sp>
        <p:nvSpPr>
          <p:cNvPr id="5" name="Title 1">
            <a:extLst>
              <a:ext uri="{FF2B5EF4-FFF2-40B4-BE49-F238E27FC236}">
                <a16:creationId xmlns:a16="http://schemas.microsoft.com/office/drawing/2014/main" id="{74BD372F-4599-44D3-A057-CE7779482ED6}"/>
              </a:ext>
            </a:extLst>
          </p:cNvPr>
          <p:cNvSpPr txBox="1">
            <a:spLocks/>
          </p:cNvSpPr>
          <p:nvPr/>
        </p:nvSpPr>
        <p:spPr>
          <a:xfrm>
            <a:off x="1373073" y="1027043"/>
            <a:ext cx="8596668" cy="7951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err="1"/>
              <a:t>Cont</a:t>
            </a:r>
            <a:r>
              <a:rPr lang="en-CA" dirty="0"/>
              <a:t>…</a:t>
            </a:r>
          </a:p>
        </p:txBody>
      </p:sp>
      <p:sp>
        <p:nvSpPr>
          <p:cNvPr id="6" name="Content Placeholder 2">
            <a:extLst>
              <a:ext uri="{FF2B5EF4-FFF2-40B4-BE49-F238E27FC236}">
                <a16:creationId xmlns:a16="http://schemas.microsoft.com/office/drawing/2014/main" id="{9E8303F0-6159-4F21-A659-BC36777EE3AC}"/>
              </a:ext>
            </a:extLst>
          </p:cNvPr>
          <p:cNvSpPr txBox="1">
            <a:spLocks/>
          </p:cNvSpPr>
          <p:nvPr/>
        </p:nvSpPr>
        <p:spPr>
          <a:xfrm>
            <a:off x="677334" y="4334189"/>
            <a:ext cx="8596668" cy="21726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The </a:t>
            </a:r>
            <a:r>
              <a:rPr lang="en-CA" dirty="0" err="1"/>
              <a:t>GameManager</a:t>
            </a:r>
            <a:r>
              <a:rPr lang="en-CA" dirty="0"/>
              <a:t> prefab object handled instantiation of all game objects at the correct locations and </a:t>
            </a:r>
            <a:r>
              <a:rPr lang="en-CA" dirty="0" err="1"/>
              <a:t>serverd</a:t>
            </a:r>
            <a:r>
              <a:rPr lang="en-CA" dirty="0"/>
              <a:t> to couple all game objects together with a common set of parent variables such as ensuring all local coordinates were based off of the global coordinates so one objects (x = 3, y = -10, z = 0) is another objects (x = 3, y = -10, z = 0).</a:t>
            </a:r>
          </a:p>
        </p:txBody>
      </p:sp>
    </p:spTree>
    <p:extLst>
      <p:ext uri="{BB962C8B-B14F-4D97-AF65-F5344CB8AC3E}">
        <p14:creationId xmlns:p14="http://schemas.microsoft.com/office/powerpoint/2010/main" val="3203913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54A02C8-D528-4A48-9589-33088D244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021" y="517317"/>
            <a:ext cx="5457431" cy="4220296"/>
          </a:xfrm>
        </p:spPr>
      </p:pic>
      <p:sp>
        <p:nvSpPr>
          <p:cNvPr id="9" name="Arrow: Down 8">
            <a:extLst>
              <a:ext uri="{FF2B5EF4-FFF2-40B4-BE49-F238E27FC236}">
                <a16:creationId xmlns:a16="http://schemas.microsoft.com/office/drawing/2014/main" id="{359FE1B8-9A50-4617-BCFB-096D88BAF7CA}"/>
              </a:ext>
            </a:extLst>
          </p:cNvPr>
          <p:cNvSpPr/>
          <p:nvPr/>
        </p:nvSpPr>
        <p:spPr>
          <a:xfrm rot="2203805">
            <a:off x="1013790" y="304800"/>
            <a:ext cx="815009" cy="13654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F165537D-6155-4F35-98BA-F38990D6B746}"/>
              </a:ext>
            </a:extLst>
          </p:cNvPr>
          <p:cNvSpPr/>
          <p:nvPr/>
        </p:nvSpPr>
        <p:spPr>
          <a:xfrm>
            <a:off x="5804452" y="394692"/>
            <a:ext cx="6493566" cy="6463308"/>
          </a:xfrm>
          <a:prstGeom prst="rect">
            <a:avLst/>
          </a:prstGeom>
        </p:spPr>
        <p:txBody>
          <a:bodyPr wrap="square">
            <a:spAutoFit/>
          </a:bodyPr>
          <a:lstStyle/>
          <a:p>
            <a:r>
              <a:rPr lang="en-CA" dirty="0"/>
              <a:t>public void </a:t>
            </a:r>
            <a:r>
              <a:rPr lang="en-CA" dirty="0" err="1"/>
              <a:t>InitializeDoors</a:t>
            </a:r>
            <a:r>
              <a:rPr lang="en-CA" dirty="0"/>
              <a:t>()</a:t>
            </a:r>
          </a:p>
          <a:p>
            <a:r>
              <a:rPr lang="en-CA" dirty="0"/>
              <a:t>    {</a:t>
            </a:r>
          </a:p>
          <a:p>
            <a:r>
              <a:rPr lang="en-CA" dirty="0"/>
              <a:t>        // ensures all doors are closed</a:t>
            </a:r>
          </a:p>
          <a:p>
            <a:r>
              <a:rPr lang="en-CA" dirty="0"/>
              <a:t>        if (</a:t>
            </a:r>
            <a:r>
              <a:rPr lang="en-CA" dirty="0" err="1"/>
              <a:t>doors.Length</a:t>
            </a:r>
            <a:r>
              <a:rPr lang="en-CA" dirty="0"/>
              <a:t> &gt; 0)</a:t>
            </a:r>
          </a:p>
          <a:p>
            <a:r>
              <a:rPr lang="en-CA" dirty="0"/>
              <a:t>        {</a:t>
            </a:r>
          </a:p>
          <a:p>
            <a:r>
              <a:rPr lang="en-CA" dirty="0"/>
              <a:t>            foreach (</a:t>
            </a:r>
            <a:r>
              <a:rPr lang="en-CA" dirty="0" err="1"/>
              <a:t>GameObject</a:t>
            </a:r>
            <a:r>
              <a:rPr lang="en-CA" dirty="0"/>
              <a:t> d in doors)</a:t>
            </a:r>
          </a:p>
          <a:p>
            <a:r>
              <a:rPr lang="en-CA" dirty="0"/>
              <a:t>            {</a:t>
            </a:r>
          </a:p>
          <a:p>
            <a:r>
              <a:rPr lang="en-CA" dirty="0"/>
              <a:t>                </a:t>
            </a:r>
            <a:r>
              <a:rPr lang="en-CA" dirty="0" err="1"/>
              <a:t>d.GetComponent</a:t>
            </a:r>
            <a:r>
              <a:rPr lang="en-CA" dirty="0"/>
              <a:t>&lt;BoxCollider2D&gt;().enabled = true;</a:t>
            </a:r>
          </a:p>
          <a:p>
            <a:r>
              <a:rPr lang="en-CA" dirty="0"/>
              <a:t>                </a:t>
            </a:r>
            <a:r>
              <a:rPr lang="en-CA" dirty="0" err="1"/>
              <a:t>d.GetComponent</a:t>
            </a:r>
            <a:r>
              <a:rPr lang="en-CA" dirty="0"/>
              <a:t>&lt;</a:t>
            </a:r>
            <a:r>
              <a:rPr lang="en-CA" dirty="0" err="1"/>
              <a:t>SpriteRenderer</a:t>
            </a:r>
            <a:r>
              <a:rPr lang="en-CA" dirty="0"/>
              <a:t>&gt;().color = new Color(1f, 1f, 1f, 1f);</a:t>
            </a:r>
          </a:p>
          <a:p>
            <a:r>
              <a:rPr lang="en-CA" dirty="0"/>
              <a:t>            }</a:t>
            </a:r>
          </a:p>
          <a:p>
            <a:r>
              <a:rPr lang="en-CA" dirty="0"/>
              <a:t>        }</a:t>
            </a:r>
          </a:p>
          <a:p>
            <a:endParaRPr lang="en-CA" dirty="0"/>
          </a:p>
          <a:p>
            <a:r>
              <a:rPr lang="en-CA" dirty="0"/>
              <a:t>        // spawn in the doors at the correct locations</a:t>
            </a:r>
          </a:p>
          <a:p>
            <a:r>
              <a:rPr lang="en-CA" dirty="0"/>
              <a:t>        Quaternion </a:t>
            </a:r>
            <a:r>
              <a:rPr lang="en-CA" dirty="0" err="1"/>
              <a:t>roation</a:t>
            </a:r>
            <a:r>
              <a:rPr lang="en-CA" dirty="0"/>
              <a:t> = new Quaternion(0, 0, 0, 1);</a:t>
            </a:r>
          </a:p>
          <a:p>
            <a:r>
              <a:rPr lang="en-CA" dirty="0"/>
              <a:t>        doors = new </a:t>
            </a:r>
            <a:r>
              <a:rPr lang="en-CA" dirty="0" err="1"/>
              <a:t>GameObject</a:t>
            </a:r>
            <a:r>
              <a:rPr lang="en-CA" dirty="0"/>
              <a:t>[</a:t>
            </a:r>
            <a:r>
              <a:rPr lang="en-CA" dirty="0" err="1"/>
              <a:t>doorLocations.Length</a:t>
            </a:r>
            <a:r>
              <a:rPr lang="en-CA" dirty="0"/>
              <a:t>];</a:t>
            </a:r>
          </a:p>
          <a:p>
            <a:r>
              <a:rPr lang="en-CA" dirty="0"/>
              <a:t>        int </a:t>
            </a:r>
            <a:r>
              <a:rPr lang="en-CA" dirty="0" err="1"/>
              <a:t>i</a:t>
            </a:r>
            <a:r>
              <a:rPr lang="en-CA" dirty="0"/>
              <a:t> = 0;</a:t>
            </a:r>
          </a:p>
          <a:p>
            <a:r>
              <a:rPr lang="en-CA" dirty="0"/>
              <a:t>        foreach(Vector3 location in </a:t>
            </a:r>
            <a:r>
              <a:rPr lang="en-CA" dirty="0" err="1"/>
              <a:t>doorLocations</a:t>
            </a:r>
            <a:r>
              <a:rPr lang="en-CA" dirty="0"/>
              <a:t>)</a:t>
            </a:r>
          </a:p>
          <a:p>
            <a:r>
              <a:rPr lang="en-CA" dirty="0"/>
              <a:t>        {</a:t>
            </a:r>
          </a:p>
          <a:p>
            <a:r>
              <a:rPr lang="en-CA" dirty="0"/>
              <a:t>            doors[</a:t>
            </a:r>
            <a:r>
              <a:rPr lang="en-CA" dirty="0" err="1"/>
              <a:t>i</a:t>
            </a:r>
            <a:r>
              <a:rPr lang="en-CA" dirty="0"/>
              <a:t>++] = Instantiate(door, location, </a:t>
            </a:r>
            <a:r>
              <a:rPr lang="en-CA" dirty="0" err="1"/>
              <a:t>roation</a:t>
            </a:r>
            <a:r>
              <a:rPr lang="en-CA" dirty="0"/>
              <a:t>);</a:t>
            </a:r>
          </a:p>
          <a:p>
            <a:r>
              <a:rPr lang="en-CA" dirty="0"/>
              <a:t>        }</a:t>
            </a:r>
          </a:p>
          <a:p>
            <a:r>
              <a:rPr lang="en-CA" dirty="0"/>
              <a:t>    }</a:t>
            </a:r>
          </a:p>
        </p:txBody>
      </p:sp>
    </p:spTree>
    <p:extLst>
      <p:ext uri="{BB962C8B-B14F-4D97-AF65-F5344CB8AC3E}">
        <p14:creationId xmlns:p14="http://schemas.microsoft.com/office/powerpoint/2010/main" val="348808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6B90C8-2184-4E5F-893B-B73BBCE62D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761" y="-397564"/>
            <a:ext cx="3499559" cy="9095292"/>
          </a:xfrm>
        </p:spPr>
      </p:pic>
      <p:sp>
        <p:nvSpPr>
          <p:cNvPr id="6" name="Rectangle 5">
            <a:extLst>
              <a:ext uri="{FF2B5EF4-FFF2-40B4-BE49-F238E27FC236}">
                <a16:creationId xmlns:a16="http://schemas.microsoft.com/office/drawing/2014/main" id="{D99B6BDF-E423-4780-97F6-DE651D5E8835}"/>
              </a:ext>
            </a:extLst>
          </p:cNvPr>
          <p:cNvSpPr/>
          <p:nvPr/>
        </p:nvSpPr>
        <p:spPr>
          <a:xfrm>
            <a:off x="3352798" y="246181"/>
            <a:ext cx="9859617" cy="6740307"/>
          </a:xfrm>
          <a:prstGeom prst="rect">
            <a:avLst/>
          </a:prstGeom>
        </p:spPr>
        <p:txBody>
          <a:bodyPr wrap="square">
            <a:spAutoFit/>
          </a:bodyPr>
          <a:lstStyle/>
          <a:p>
            <a:r>
              <a:rPr lang="en-CA" dirty="0"/>
              <a:t>using </a:t>
            </a:r>
            <a:r>
              <a:rPr lang="en-CA" dirty="0" err="1"/>
              <a:t>System.Collections</a:t>
            </a:r>
            <a:r>
              <a:rPr lang="en-CA" dirty="0"/>
              <a:t>;</a:t>
            </a:r>
          </a:p>
          <a:p>
            <a:r>
              <a:rPr lang="en-CA" dirty="0"/>
              <a:t>using </a:t>
            </a:r>
            <a:r>
              <a:rPr lang="en-CA" dirty="0" err="1"/>
              <a:t>System.Collections.Generic</a:t>
            </a:r>
            <a:r>
              <a:rPr lang="en-CA" dirty="0"/>
              <a:t>;</a:t>
            </a:r>
          </a:p>
          <a:p>
            <a:r>
              <a:rPr lang="en-CA" dirty="0"/>
              <a:t>using </a:t>
            </a:r>
            <a:r>
              <a:rPr lang="en-CA" dirty="0" err="1"/>
              <a:t>UnityEngine</a:t>
            </a:r>
            <a:r>
              <a:rPr lang="en-CA" dirty="0"/>
              <a:t>;</a:t>
            </a:r>
          </a:p>
          <a:p>
            <a:endParaRPr lang="en-CA" dirty="0"/>
          </a:p>
          <a:p>
            <a:r>
              <a:rPr lang="en-CA" dirty="0"/>
              <a:t>public class </a:t>
            </a:r>
            <a:r>
              <a:rPr lang="en-CA" dirty="0" err="1"/>
              <a:t>BackgroundInitializer</a:t>
            </a:r>
            <a:r>
              <a:rPr lang="en-CA" dirty="0"/>
              <a:t> : </a:t>
            </a:r>
            <a:r>
              <a:rPr lang="en-CA" dirty="0" err="1"/>
              <a:t>MonoBehaviour</a:t>
            </a:r>
            <a:endParaRPr lang="en-CA" dirty="0"/>
          </a:p>
          <a:p>
            <a:r>
              <a:rPr lang="en-CA" dirty="0"/>
              <a:t>{</a:t>
            </a:r>
          </a:p>
          <a:p>
            <a:r>
              <a:rPr lang="en-CA" dirty="0"/>
              <a:t>    void Awake()</a:t>
            </a:r>
          </a:p>
          <a:p>
            <a:r>
              <a:rPr lang="en-CA" dirty="0"/>
              <a:t>    {</a:t>
            </a:r>
          </a:p>
          <a:p>
            <a:r>
              <a:rPr lang="en-CA" dirty="0"/>
              <a:t>        </a:t>
            </a:r>
            <a:r>
              <a:rPr lang="en-CA" dirty="0" err="1"/>
              <a:t>transform.GetChild</a:t>
            </a:r>
            <a:r>
              <a:rPr lang="en-CA" dirty="0"/>
              <a:t>(1).</a:t>
            </a:r>
            <a:r>
              <a:rPr lang="en-CA" dirty="0" err="1"/>
              <a:t>GetChild</a:t>
            </a:r>
            <a:r>
              <a:rPr lang="en-CA" dirty="0"/>
              <a:t>(0).</a:t>
            </a:r>
            <a:r>
              <a:rPr lang="en-CA" dirty="0" err="1"/>
              <a:t>GetComponent</a:t>
            </a:r>
            <a:r>
              <a:rPr lang="en-CA" dirty="0"/>
              <a:t>&lt;</a:t>
            </a:r>
            <a:r>
              <a:rPr lang="en-CA" dirty="0" err="1"/>
              <a:t>SkyMover</a:t>
            </a:r>
            <a:r>
              <a:rPr lang="en-CA" dirty="0"/>
              <a:t>&gt;().player = </a:t>
            </a:r>
            <a:r>
              <a:rPr lang="en-CA" dirty="0" err="1"/>
              <a:t>transform.GetChild</a:t>
            </a:r>
            <a:r>
              <a:rPr lang="en-CA" dirty="0"/>
              <a:t>(0).</a:t>
            </a:r>
            <a:r>
              <a:rPr lang="en-CA" dirty="0" err="1"/>
              <a:t>gameObject</a:t>
            </a:r>
            <a:r>
              <a:rPr lang="en-CA" dirty="0"/>
              <a:t>;</a:t>
            </a:r>
          </a:p>
          <a:p>
            <a:r>
              <a:rPr lang="en-CA" dirty="0"/>
              <a:t>        </a:t>
            </a:r>
            <a:r>
              <a:rPr lang="en-CA" dirty="0" err="1"/>
              <a:t>transform.GetChild</a:t>
            </a:r>
            <a:r>
              <a:rPr lang="en-CA" dirty="0"/>
              <a:t>(1).</a:t>
            </a:r>
            <a:r>
              <a:rPr lang="en-CA" dirty="0" err="1"/>
              <a:t>GetChild</a:t>
            </a:r>
            <a:r>
              <a:rPr lang="en-CA" dirty="0"/>
              <a:t>(1).</a:t>
            </a:r>
            <a:r>
              <a:rPr lang="en-CA" dirty="0" err="1"/>
              <a:t>GetComponent</a:t>
            </a:r>
            <a:r>
              <a:rPr lang="en-CA" dirty="0"/>
              <a:t>&lt;</a:t>
            </a:r>
            <a:r>
              <a:rPr lang="en-CA" dirty="0" err="1"/>
              <a:t>MountainMover</a:t>
            </a:r>
            <a:r>
              <a:rPr lang="en-CA" dirty="0"/>
              <a:t>&gt;().player = </a:t>
            </a:r>
            <a:r>
              <a:rPr lang="en-CA" dirty="0" err="1"/>
              <a:t>transform.GetChild</a:t>
            </a:r>
            <a:r>
              <a:rPr lang="en-CA" dirty="0"/>
              <a:t>(0).</a:t>
            </a:r>
            <a:r>
              <a:rPr lang="en-CA" dirty="0" err="1"/>
              <a:t>gameObject</a:t>
            </a:r>
            <a:r>
              <a:rPr lang="en-CA" dirty="0"/>
              <a:t>;</a:t>
            </a:r>
          </a:p>
          <a:p>
            <a:r>
              <a:rPr lang="en-CA" dirty="0"/>
              <a:t>        </a:t>
            </a:r>
            <a:r>
              <a:rPr lang="en-CA" dirty="0" err="1"/>
              <a:t>transform.GetChild</a:t>
            </a:r>
            <a:r>
              <a:rPr lang="en-CA" dirty="0"/>
              <a:t>(1).</a:t>
            </a:r>
            <a:r>
              <a:rPr lang="en-CA" dirty="0" err="1"/>
              <a:t>GetChild</a:t>
            </a:r>
            <a:r>
              <a:rPr lang="en-CA" dirty="0"/>
              <a:t>(1).</a:t>
            </a:r>
            <a:r>
              <a:rPr lang="en-CA" dirty="0" err="1"/>
              <a:t>GetComponent</a:t>
            </a:r>
            <a:r>
              <a:rPr lang="en-CA" dirty="0"/>
              <a:t>&lt;</a:t>
            </a:r>
            <a:r>
              <a:rPr lang="en-CA" dirty="0" err="1"/>
              <a:t>MountainMover</a:t>
            </a:r>
            <a:r>
              <a:rPr lang="en-CA" dirty="0"/>
              <a:t>&gt;().order = 2;</a:t>
            </a:r>
          </a:p>
          <a:p>
            <a:r>
              <a:rPr lang="en-CA" dirty="0"/>
              <a:t>        </a:t>
            </a:r>
            <a:r>
              <a:rPr lang="en-CA" dirty="0" err="1"/>
              <a:t>transform.GetChild</a:t>
            </a:r>
            <a:r>
              <a:rPr lang="en-CA" dirty="0"/>
              <a:t>(1).</a:t>
            </a:r>
            <a:r>
              <a:rPr lang="en-CA" dirty="0" err="1"/>
              <a:t>GetChild</a:t>
            </a:r>
            <a:r>
              <a:rPr lang="en-CA" dirty="0"/>
              <a:t>(2).</a:t>
            </a:r>
            <a:r>
              <a:rPr lang="en-CA" dirty="0" err="1"/>
              <a:t>GetComponent</a:t>
            </a:r>
            <a:r>
              <a:rPr lang="en-CA" dirty="0"/>
              <a:t>&lt;</a:t>
            </a:r>
            <a:r>
              <a:rPr lang="en-CA" dirty="0" err="1"/>
              <a:t>MountainMover</a:t>
            </a:r>
            <a:r>
              <a:rPr lang="en-CA" dirty="0"/>
              <a:t>&gt;().player = </a:t>
            </a:r>
            <a:r>
              <a:rPr lang="en-CA" dirty="0" err="1"/>
              <a:t>transform.GetChild</a:t>
            </a:r>
            <a:r>
              <a:rPr lang="en-CA" dirty="0"/>
              <a:t>(0).</a:t>
            </a:r>
            <a:r>
              <a:rPr lang="en-CA" dirty="0" err="1"/>
              <a:t>gameObject</a:t>
            </a:r>
            <a:r>
              <a:rPr lang="en-CA" dirty="0"/>
              <a:t>;</a:t>
            </a:r>
          </a:p>
          <a:p>
            <a:r>
              <a:rPr lang="en-CA" dirty="0"/>
              <a:t>        </a:t>
            </a:r>
            <a:r>
              <a:rPr lang="en-CA" dirty="0" err="1"/>
              <a:t>transform.GetChild</a:t>
            </a:r>
            <a:r>
              <a:rPr lang="en-CA" dirty="0"/>
              <a:t>(1).</a:t>
            </a:r>
            <a:r>
              <a:rPr lang="en-CA" dirty="0" err="1"/>
              <a:t>GetChild</a:t>
            </a:r>
            <a:r>
              <a:rPr lang="en-CA" dirty="0"/>
              <a:t>(2).</a:t>
            </a:r>
            <a:r>
              <a:rPr lang="en-CA" dirty="0" err="1"/>
              <a:t>GetComponent</a:t>
            </a:r>
            <a:r>
              <a:rPr lang="en-CA" dirty="0"/>
              <a:t>&lt;</a:t>
            </a:r>
            <a:r>
              <a:rPr lang="en-CA" dirty="0" err="1"/>
              <a:t>MountainMover</a:t>
            </a:r>
            <a:r>
              <a:rPr lang="en-CA" dirty="0"/>
              <a:t>&gt;().order = 1;</a:t>
            </a:r>
          </a:p>
          <a:p>
            <a:r>
              <a:rPr lang="en-CA" dirty="0"/>
              <a:t>        </a:t>
            </a:r>
            <a:r>
              <a:rPr lang="en-CA" dirty="0" err="1"/>
              <a:t>transform.GetChild</a:t>
            </a:r>
            <a:r>
              <a:rPr lang="en-CA" dirty="0"/>
              <a:t>(1).</a:t>
            </a:r>
            <a:r>
              <a:rPr lang="en-CA" dirty="0" err="1"/>
              <a:t>GetChild</a:t>
            </a:r>
            <a:r>
              <a:rPr lang="en-CA" dirty="0"/>
              <a:t>(3).</a:t>
            </a:r>
            <a:r>
              <a:rPr lang="en-CA" dirty="0" err="1"/>
              <a:t>GetComponent</a:t>
            </a:r>
            <a:r>
              <a:rPr lang="en-CA" dirty="0"/>
              <a:t>&lt;</a:t>
            </a:r>
            <a:r>
              <a:rPr lang="en-CA" dirty="0" err="1"/>
              <a:t>HillMover</a:t>
            </a:r>
            <a:r>
              <a:rPr lang="en-CA" dirty="0"/>
              <a:t>&gt;().player = </a:t>
            </a:r>
            <a:r>
              <a:rPr lang="en-CA" dirty="0" err="1"/>
              <a:t>transform.GetChild</a:t>
            </a:r>
            <a:r>
              <a:rPr lang="en-CA" dirty="0"/>
              <a:t>(0).</a:t>
            </a:r>
            <a:r>
              <a:rPr lang="en-CA" dirty="0" err="1"/>
              <a:t>gameObject</a:t>
            </a:r>
            <a:r>
              <a:rPr lang="en-CA" dirty="0"/>
              <a:t>;</a:t>
            </a:r>
          </a:p>
          <a:p>
            <a:r>
              <a:rPr lang="en-CA" dirty="0"/>
              <a:t>        </a:t>
            </a:r>
            <a:r>
              <a:rPr lang="en-CA" dirty="0" err="1"/>
              <a:t>transform.GetChild</a:t>
            </a:r>
            <a:r>
              <a:rPr lang="en-CA" dirty="0"/>
              <a:t>(1).</a:t>
            </a:r>
            <a:r>
              <a:rPr lang="en-CA" dirty="0" err="1"/>
              <a:t>GetChild</a:t>
            </a:r>
            <a:r>
              <a:rPr lang="en-CA" dirty="0"/>
              <a:t>(3).</a:t>
            </a:r>
            <a:r>
              <a:rPr lang="en-CA" dirty="0" err="1"/>
              <a:t>GetComponent</a:t>
            </a:r>
            <a:r>
              <a:rPr lang="en-CA" dirty="0"/>
              <a:t>&lt;</a:t>
            </a:r>
            <a:r>
              <a:rPr lang="en-CA" dirty="0" err="1"/>
              <a:t>HillMover</a:t>
            </a:r>
            <a:r>
              <a:rPr lang="en-CA" dirty="0"/>
              <a:t>&gt;().order = 2;</a:t>
            </a:r>
          </a:p>
          <a:p>
            <a:r>
              <a:rPr lang="en-CA" dirty="0"/>
              <a:t>        </a:t>
            </a:r>
            <a:r>
              <a:rPr lang="en-CA" dirty="0" err="1"/>
              <a:t>transform.GetChild</a:t>
            </a:r>
            <a:r>
              <a:rPr lang="en-CA" dirty="0"/>
              <a:t>(1).</a:t>
            </a:r>
            <a:r>
              <a:rPr lang="en-CA" dirty="0" err="1"/>
              <a:t>GetChild</a:t>
            </a:r>
            <a:r>
              <a:rPr lang="en-CA" dirty="0"/>
              <a:t>(4).</a:t>
            </a:r>
            <a:r>
              <a:rPr lang="en-CA" dirty="0" err="1"/>
              <a:t>GetComponent</a:t>
            </a:r>
            <a:r>
              <a:rPr lang="en-CA" dirty="0"/>
              <a:t>&lt;</a:t>
            </a:r>
            <a:r>
              <a:rPr lang="en-CA" dirty="0" err="1"/>
              <a:t>HillMover</a:t>
            </a:r>
            <a:r>
              <a:rPr lang="en-CA" dirty="0"/>
              <a:t>&gt;().player = </a:t>
            </a:r>
            <a:r>
              <a:rPr lang="en-CA" dirty="0" err="1"/>
              <a:t>transform.GetChild</a:t>
            </a:r>
            <a:r>
              <a:rPr lang="en-CA" dirty="0"/>
              <a:t>(0).</a:t>
            </a:r>
            <a:r>
              <a:rPr lang="en-CA" dirty="0" err="1"/>
              <a:t>gameObject</a:t>
            </a:r>
            <a:r>
              <a:rPr lang="en-CA" dirty="0"/>
              <a:t>;</a:t>
            </a:r>
          </a:p>
          <a:p>
            <a:r>
              <a:rPr lang="en-CA" dirty="0"/>
              <a:t>        </a:t>
            </a:r>
            <a:r>
              <a:rPr lang="en-CA" dirty="0" err="1"/>
              <a:t>transform.GetChild</a:t>
            </a:r>
            <a:r>
              <a:rPr lang="en-CA" dirty="0"/>
              <a:t>(1).</a:t>
            </a:r>
            <a:r>
              <a:rPr lang="en-CA" dirty="0" err="1"/>
              <a:t>GetChild</a:t>
            </a:r>
            <a:r>
              <a:rPr lang="en-CA" dirty="0"/>
              <a:t>(4).</a:t>
            </a:r>
            <a:r>
              <a:rPr lang="en-CA" dirty="0" err="1"/>
              <a:t>GetComponent</a:t>
            </a:r>
            <a:r>
              <a:rPr lang="en-CA" dirty="0"/>
              <a:t>&lt;</a:t>
            </a:r>
            <a:r>
              <a:rPr lang="en-CA" dirty="0" err="1"/>
              <a:t>HillMover</a:t>
            </a:r>
            <a:r>
              <a:rPr lang="en-CA" dirty="0"/>
              <a:t>&gt;().order = 1;</a:t>
            </a:r>
          </a:p>
          <a:p>
            <a:r>
              <a:rPr lang="en-CA" dirty="0"/>
              <a:t>    }</a:t>
            </a:r>
          </a:p>
          <a:p>
            <a:r>
              <a:rPr lang="en-CA" dirty="0"/>
              <a:t>}</a:t>
            </a:r>
          </a:p>
        </p:txBody>
      </p:sp>
    </p:spTree>
    <p:extLst>
      <p:ext uri="{BB962C8B-B14F-4D97-AF65-F5344CB8AC3E}">
        <p14:creationId xmlns:p14="http://schemas.microsoft.com/office/powerpoint/2010/main" val="29573368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409</TotalTime>
  <Words>1090</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Egg Runner</vt:lpstr>
      <vt:lpstr>Problems</vt:lpstr>
      <vt:lpstr>PowerPoint Presentation</vt:lpstr>
      <vt:lpstr>Main Functional requirements</vt:lpstr>
      <vt:lpstr>Design Patterns</vt:lpstr>
      <vt:lpstr>PowerPoint Presentation</vt:lpstr>
      <vt:lpstr>Design Patterns</vt:lpstr>
      <vt:lpstr>PowerPoint Presentation</vt:lpstr>
      <vt:lpstr>PowerPoint Presentation</vt:lpstr>
      <vt:lpstr>Software</vt:lpstr>
      <vt:lpstr>Class And Deployment Diagrams</vt:lpstr>
      <vt:lpstr>PowerPoint Presentation</vt:lpstr>
      <vt:lpstr>Thanks for playing (we hope you will anyways)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Egg Runner</dc:title>
  <dc:creator>Anne</dc:creator>
  <cp:lastModifiedBy>Anne</cp:lastModifiedBy>
  <cp:revision>21</cp:revision>
  <dcterms:created xsi:type="dcterms:W3CDTF">2020-03-22T21:48:48Z</dcterms:created>
  <dcterms:modified xsi:type="dcterms:W3CDTF">2020-03-23T04:38:00Z</dcterms:modified>
</cp:coreProperties>
</file>