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7.jpeg" ContentType="image/jpeg"/>
  <Override PartName="/ppt/media/image2.jpeg" ContentType="image/jpeg"/>
  <Override PartName="/ppt/media/image3.png" ContentType="image/png"/>
  <Override PartName="/ppt/media/image4.png" ContentType="image/png"/>
  <Override PartName="/ppt/media/image6.jpeg" ContentType="image/jpeg"/>
  <Override PartName="/ppt/media/image5.png" ContentType="image/pn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p>
            <a:pPr algn="r">
              <a:lnSpc>
                <a:spcPct val="100000"/>
              </a:lnSpc>
            </a:pPr>
            <a:fld id="{036524AA-C8F8-42CC-A415-690261844BA8}" type="datetime">
              <a:rPr b="0" lang="en-US" sz="900" spc="-1" strike="noStrike">
                <a:solidFill>
                  <a:srgbClr val="8b8b8b"/>
                </a:solidFill>
                <a:latin typeface="Trebuchet MS"/>
              </a:rPr>
              <a:t>3/23/20</a:t>
            </a:fld>
            <a:endParaRPr b="0" lang="en-US"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0B6C4F09-D5CB-4AE4-950B-42BA80457ECC}" type="slidenum">
              <a:rPr b="0" lang="en-US" sz="900" spc="-1" strike="noStrike">
                <a:solidFill>
                  <a:srgbClr val="90c226"/>
                </a:solidFill>
                <a:latin typeface="Trebuchet MS"/>
              </a:rPr>
              <a:t>&lt;number&gt;</a:t>
            </a:fld>
            <a:endParaRPr b="0" lang="en-US"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42C016E3-ADCE-4005-894F-A9AE6F72801F}" type="datetime">
              <a:rPr b="0" lang="en-US" sz="900" spc="-1" strike="noStrike">
                <a:solidFill>
                  <a:srgbClr val="8b8b8b"/>
                </a:solidFill>
                <a:latin typeface="Trebuchet MS"/>
              </a:rPr>
              <a:t>3/23/20</a:t>
            </a:fld>
            <a:endParaRPr b="0" lang="en-US"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646D1092-9CAE-4D8B-8F5E-009300C72D6C}" type="slidenum">
              <a:rPr b="0" lang="en-US" sz="900" spc="-1" strike="noStrike">
                <a:solidFill>
                  <a:srgbClr val="90c22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www2.cs.uregina.ca/~fries20v/CS476/"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089720" y="1983960"/>
            <a:ext cx="7766640" cy="1645920"/>
          </a:xfrm>
          <a:prstGeom prst="rect">
            <a:avLst/>
          </a:prstGeom>
          <a:noFill/>
          <a:ln>
            <a:noFill/>
          </a:ln>
        </p:spPr>
        <p:txBody>
          <a:bodyPr anchor="b">
            <a:noAutofit/>
          </a:bodyPr>
          <a:p>
            <a:pPr algn="r">
              <a:lnSpc>
                <a:spcPct val="100000"/>
              </a:lnSpc>
            </a:pPr>
            <a:r>
              <a:rPr b="0" lang="en-US" sz="5400" spc="-1" strike="noStrike">
                <a:solidFill>
                  <a:srgbClr val="90c226"/>
                </a:solidFill>
                <a:latin typeface="Trebuchet MS"/>
              </a:rPr>
              <a:t>Egg Runner</a:t>
            </a:r>
            <a:endParaRPr b="0" lang="en-US" sz="5400" spc="-1" strike="noStrike">
              <a:solidFill>
                <a:srgbClr val="000000"/>
              </a:solidFill>
              <a:latin typeface="Trebuchet MS"/>
            </a:endParaRPr>
          </a:p>
        </p:txBody>
      </p:sp>
      <p:sp>
        <p:nvSpPr>
          <p:cNvPr id="116" name="TextShape 2"/>
          <p:cNvSpPr txBox="1"/>
          <p:nvPr/>
        </p:nvSpPr>
        <p:spPr>
          <a:xfrm>
            <a:off x="1089720" y="3799080"/>
            <a:ext cx="7766640" cy="1096560"/>
          </a:xfrm>
          <a:prstGeom prst="rect">
            <a:avLst/>
          </a:prstGeom>
          <a:noFill/>
          <a:ln>
            <a:noFill/>
          </a:ln>
        </p:spPr>
        <p:txBody>
          <a:bodyPr>
            <a:noAutofit/>
          </a:bodyPr>
          <a:p>
            <a:pPr algn="r">
              <a:lnSpc>
                <a:spcPct val="100000"/>
              </a:lnSpc>
              <a:spcBef>
                <a:spcPts val="1001"/>
              </a:spcBef>
            </a:pPr>
            <a:r>
              <a:rPr b="0" lang="en-US" sz="1800" spc="-1" strike="noStrike">
                <a:solidFill>
                  <a:srgbClr val="808080"/>
                </a:solidFill>
                <a:latin typeface="Trebuchet MS"/>
              </a:rPr>
              <a:t>The game</a:t>
            </a:r>
            <a:endParaRPr b="0" lang="en-US" sz="1800" spc="-1" strike="noStrike">
              <a:latin typeface="Arial"/>
            </a:endParaRPr>
          </a:p>
        </p:txBody>
      </p:sp>
      <p:sp>
        <p:nvSpPr>
          <p:cNvPr id="117" name="CustomShape 3"/>
          <p:cNvSpPr/>
          <p:nvPr/>
        </p:nvSpPr>
        <p:spPr>
          <a:xfrm>
            <a:off x="1089720" y="484560"/>
            <a:ext cx="7766640" cy="1096560"/>
          </a:xfrm>
          <a:prstGeom prst="rect">
            <a:avLst/>
          </a:prstGeom>
          <a:noFill/>
          <a:ln>
            <a:noFill/>
          </a:ln>
        </p:spPr>
        <p:style>
          <a:lnRef idx="0"/>
          <a:fillRef idx="0"/>
          <a:effectRef idx="0"/>
          <a:fontRef idx="minor"/>
        </p:style>
        <p:txBody>
          <a:bodyPr>
            <a:normAutofit/>
          </a:bodyPr>
          <a:p>
            <a:pPr>
              <a:lnSpc>
                <a:spcPct val="100000"/>
              </a:lnSpc>
              <a:spcBef>
                <a:spcPts val="1001"/>
              </a:spcBef>
            </a:pPr>
            <a:r>
              <a:rPr b="0" lang="en-US" sz="1800" spc="-1" strike="noStrike">
                <a:solidFill>
                  <a:srgbClr val="808080"/>
                </a:solidFill>
                <a:latin typeface="Trebuchet MS"/>
              </a:rPr>
              <a:t>Brandon Huzil and Viktor Fries</a:t>
            </a:r>
            <a:endParaRPr b="0" lang="en-US" sz="1800" spc="-1" strike="noStrike">
              <a:latin typeface="Arial"/>
            </a:endParaRPr>
          </a:p>
          <a:p>
            <a:pPr>
              <a:lnSpc>
                <a:spcPct val="100000"/>
              </a:lnSpc>
              <a:spcBef>
                <a:spcPts val="1001"/>
              </a:spcBef>
            </a:pPr>
            <a:r>
              <a:rPr b="0" lang="en-US" sz="1800" spc="-1" strike="noStrike">
                <a:solidFill>
                  <a:srgbClr val="808080"/>
                </a:solidFill>
                <a:latin typeface="Trebuchet MS"/>
              </a:rPr>
              <a:t>CS 476 Project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Content Placeholder 4" descr=""/>
          <p:cNvPicPr/>
          <p:nvPr/>
        </p:nvPicPr>
        <p:blipFill>
          <a:blip r:embed="rId1"/>
          <a:stretch/>
        </p:blipFill>
        <p:spPr>
          <a:xfrm>
            <a:off x="-146880" y="-397440"/>
            <a:ext cx="3499200" cy="9095040"/>
          </a:xfrm>
          <a:prstGeom prst="rect">
            <a:avLst/>
          </a:prstGeom>
          <a:ln>
            <a:noFill/>
          </a:ln>
        </p:spPr>
      </p:pic>
      <p:sp>
        <p:nvSpPr>
          <p:cNvPr id="155" name="CustomShape 1"/>
          <p:cNvSpPr/>
          <p:nvPr/>
        </p:nvSpPr>
        <p:spPr>
          <a:xfrm>
            <a:off x="3352680" y="246240"/>
            <a:ext cx="9859320" cy="520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ourier New"/>
              </a:rPr>
              <a:t>using System.Collections;</a:t>
            </a:r>
            <a:endParaRPr b="0" lang="en-US" sz="1400" spc="-1" strike="noStrike">
              <a:latin typeface="Courier New"/>
            </a:endParaRPr>
          </a:p>
          <a:p>
            <a:pPr>
              <a:lnSpc>
                <a:spcPct val="100000"/>
              </a:lnSpc>
            </a:pPr>
            <a:r>
              <a:rPr b="0" lang="en-US" sz="1400" spc="-1" strike="noStrike">
                <a:solidFill>
                  <a:srgbClr val="000000"/>
                </a:solidFill>
                <a:latin typeface="Courier New"/>
              </a:rPr>
              <a:t>using System.Collections.Generic;</a:t>
            </a:r>
            <a:endParaRPr b="0" lang="en-US" sz="1400" spc="-1" strike="noStrike">
              <a:latin typeface="Courier New"/>
            </a:endParaRPr>
          </a:p>
          <a:p>
            <a:pPr>
              <a:lnSpc>
                <a:spcPct val="100000"/>
              </a:lnSpc>
            </a:pPr>
            <a:r>
              <a:rPr b="0" lang="en-US" sz="1400" spc="-1" strike="noStrike">
                <a:solidFill>
                  <a:srgbClr val="000000"/>
                </a:solidFill>
                <a:latin typeface="Courier New"/>
              </a:rPr>
              <a:t>using UnityEngine;</a:t>
            </a:r>
            <a:endParaRPr b="0" lang="en-US" sz="1400" spc="-1" strike="noStrike">
              <a:latin typeface="Courier New"/>
            </a:endParaRPr>
          </a:p>
          <a:p>
            <a:pPr>
              <a:lnSpc>
                <a:spcPct val="100000"/>
              </a:lnSpc>
            </a:pPr>
            <a:endParaRPr b="0" lang="en-US" sz="1400" spc="-1" strike="noStrike">
              <a:latin typeface="Courier New"/>
            </a:endParaRPr>
          </a:p>
          <a:p>
            <a:pPr>
              <a:lnSpc>
                <a:spcPct val="100000"/>
              </a:lnSpc>
            </a:pPr>
            <a:r>
              <a:rPr b="0" lang="en-US" sz="1400" spc="-1" strike="noStrike">
                <a:solidFill>
                  <a:srgbClr val="000000"/>
                </a:solidFill>
                <a:latin typeface="Courier New"/>
              </a:rPr>
              <a:t>public class BackgroundInitializer : MonoBehaviour</a:t>
            </a:r>
            <a:endParaRPr b="0" lang="en-US" sz="1400" spc="-1" strike="noStrike">
              <a:latin typeface="Courier New"/>
            </a:endParaRPr>
          </a:p>
          <a:p>
            <a:pPr>
              <a:lnSpc>
                <a:spcPct val="100000"/>
              </a:lnSpc>
            </a:pPr>
            <a:r>
              <a:rPr b="0" lang="en-US" sz="1400" spc="-1" strike="noStrike">
                <a:solidFill>
                  <a:srgbClr val="000000"/>
                </a:solidFill>
                <a:latin typeface="Courier New"/>
              </a:rPr>
              <a: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void Awake()</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transform.GetChild(1).GetChild(0).GetComponent&lt;SkyMover&gt;().player = transform.GetChild(0).gameObject;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transform.GetChild(1).GetChild(1).GetComponent&lt;MountainMover&gt;().player = transform.GetChild(0).gameObject;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transform.GetChild(1).GetChild(1).GetComponent&lt;MountainMover&gt;().order = 2;</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transform.GetChild(1).GetChild(2).GetComponent&lt;MountainMover&gt;().player = transform.GetChild(0).gameObject;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transform.GetChild(1).GetChild(2).GetComponent&lt;MountainMover&gt;().order = 1;</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transform.GetChild(1).GetChild(3).GetComponent&lt;HillMover&gt;().player = transform.GetChild(0).gameObject;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transform.GetChild(1).GetChild(3).GetComponent&lt;HillMover&gt;().order = 2;</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transform.GetChild(1).GetChild(4).GetComponent&lt;HillMover&gt;().player = transform.GetChild(0).gameObject;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transform.GetChild(1).GetChild(4).GetComponent&lt;HillMover&gt;().order = 1;</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a:p>
            <a:pPr>
              <a:lnSpc>
                <a:spcPct val="100000"/>
              </a:lnSpc>
            </a:pPr>
            <a:r>
              <a:rPr b="0" lang="en-US" sz="1400" spc="-1" strike="noStrike">
                <a:solidFill>
                  <a:srgbClr val="000000"/>
                </a:solidFill>
                <a:latin typeface="Courier New"/>
              </a:rPr>
              <a:t>}</a:t>
            </a:r>
            <a:endParaRPr b="0" lang="en-US" sz="1400" spc="-1" strike="noStrike">
              <a:latin typeface="Courier New"/>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677160" y="609480"/>
            <a:ext cx="2343960" cy="702000"/>
          </a:xfrm>
          <a:prstGeom prst="rect">
            <a:avLst/>
          </a:prstGeom>
          <a:noFill/>
          <a:ln>
            <a:noFill/>
          </a:ln>
        </p:spPr>
        <p:txBody>
          <a:bodyPr>
            <a:noAutofit/>
          </a:bodyPr>
          <a:p>
            <a:pPr>
              <a:lnSpc>
                <a:spcPct val="100000"/>
              </a:lnSpc>
            </a:pPr>
            <a:r>
              <a:rPr b="0" lang="en-US" sz="3600" spc="-1" strike="noStrike">
                <a:solidFill>
                  <a:srgbClr val="90c226"/>
                </a:solidFill>
                <a:latin typeface="Trebuchet MS"/>
              </a:rPr>
              <a:t>Software</a:t>
            </a:r>
            <a:endParaRPr b="0" lang="en-US" sz="3600" spc="-1" strike="noStrike">
              <a:solidFill>
                <a:srgbClr val="000000"/>
              </a:solidFill>
              <a:latin typeface="Trebuchet MS"/>
            </a:endParaRPr>
          </a:p>
        </p:txBody>
      </p:sp>
      <p:sp>
        <p:nvSpPr>
          <p:cNvPr id="157" name="TextShape 2"/>
          <p:cNvSpPr txBox="1"/>
          <p:nvPr/>
        </p:nvSpPr>
        <p:spPr>
          <a:xfrm>
            <a:off x="677160" y="2717640"/>
            <a:ext cx="8596440" cy="8996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2c3c43"/>
                </a:solidFill>
                <a:latin typeface="Trebuchet MS"/>
              </a:rPr>
              <a:t>To make our game we used the popular game engine </a:t>
            </a:r>
            <a:r>
              <a:rPr b="0" i="1" lang="en-US" sz="1800" spc="-1" strike="noStrike">
                <a:solidFill>
                  <a:srgbClr val="2c3c43"/>
                </a:solidFill>
                <a:latin typeface="Trebuchet MS"/>
              </a:rPr>
              <a:t>Unity, </a:t>
            </a:r>
            <a:r>
              <a:rPr b="0" lang="en-US" sz="1800" spc="-1" strike="noStrike">
                <a:solidFill>
                  <a:srgbClr val="2c3c43"/>
                </a:solidFill>
                <a:latin typeface="Trebuchet MS"/>
              </a:rPr>
              <a:t>which uses C# for all of its scripting. Database requests are handled using PHP which interfaces with a MySQL database to retrieve levels or highscores.</a:t>
            </a:r>
            <a:endParaRPr b="0" lang="en-US" sz="1800" spc="-1" strike="noStrike">
              <a:solidFill>
                <a:srgbClr val="404040"/>
              </a:solidFill>
              <a:latin typeface="Trebuchet MS"/>
            </a:endParaRPr>
          </a:p>
        </p:txBody>
      </p:sp>
      <p:sp>
        <p:nvSpPr>
          <p:cNvPr id="158" name="CustomShape 3"/>
          <p:cNvSpPr/>
          <p:nvPr/>
        </p:nvSpPr>
        <p:spPr>
          <a:xfrm>
            <a:off x="1028520" y="1113120"/>
            <a:ext cx="3158640" cy="70200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90c226"/>
                </a:solidFill>
                <a:latin typeface="Trebuchet MS"/>
              </a:rPr>
              <a:t>Development</a:t>
            </a:r>
            <a:endParaRPr b="0" lang="en-US" sz="3600" spc="-1" strike="noStrike">
              <a:latin typeface="Arial"/>
            </a:endParaRPr>
          </a:p>
        </p:txBody>
      </p:sp>
      <p:sp>
        <p:nvSpPr>
          <p:cNvPr id="159" name="CustomShape 4"/>
          <p:cNvSpPr/>
          <p:nvPr/>
        </p:nvSpPr>
        <p:spPr>
          <a:xfrm>
            <a:off x="1339920" y="1663560"/>
            <a:ext cx="2343960" cy="70200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90c226"/>
                </a:solidFill>
                <a:latin typeface="Trebuchet MS"/>
              </a:rPr>
              <a:t>Tools</a:t>
            </a:r>
            <a:endParaRPr b="0" lang="en-US" sz="3600" spc="-1" strike="noStrike">
              <a:latin typeface="Arial"/>
            </a:endParaRPr>
          </a:p>
        </p:txBody>
      </p:sp>
      <p:sp>
        <p:nvSpPr>
          <p:cNvPr id="160" name="CustomShape 5"/>
          <p:cNvSpPr/>
          <p:nvPr/>
        </p:nvSpPr>
        <p:spPr>
          <a:xfrm>
            <a:off x="677160" y="3969360"/>
            <a:ext cx="8596440" cy="89964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2c3c43"/>
                </a:solidFill>
                <a:latin typeface="Trebuchet MS"/>
              </a:rPr>
              <a:t>Textures and sprites were made using Gimp.</a:t>
            </a:r>
            <a:endParaRPr b="0" lang="en-US" sz="1800" spc="-1" strike="noStrike">
              <a:latin typeface="Arial"/>
            </a:endParaRPr>
          </a:p>
        </p:txBody>
      </p:sp>
      <p:sp>
        <p:nvSpPr>
          <p:cNvPr id="161" name="CustomShape 6"/>
          <p:cNvSpPr/>
          <p:nvPr/>
        </p:nvSpPr>
        <p:spPr>
          <a:xfrm>
            <a:off x="677160" y="5221440"/>
            <a:ext cx="8596440" cy="89964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2c3c43"/>
                </a:solidFill>
                <a:latin typeface="Trebuchet MS"/>
              </a:rPr>
              <a:t>UML diagrams were made with Visual Paradigm.</a:t>
            </a:r>
            <a:endParaRPr b="0" lang="en-US" sz="1800" spc="-1" strike="noStrike">
              <a:latin typeface="Arial"/>
            </a:endParaRPr>
          </a:p>
        </p:txBody>
      </p:sp>
      <p:pic>
        <p:nvPicPr>
          <p:cNvPr id="162" name="Picture 8" descr=""/>
          <p:cNvPicPr/>
          <p:nvPr/>
        </p:nvPicPr>
        <p:blipFill>
          <a:blip r:embed="rId1"/>
          <a:stretch/>
        </p:blipFill>
        <p:spPr>
          <a:xfrm>
            <a:off x="6999480" y="3923640"/>
            <a:ext cx="2693160" cy="20199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rot="21354600">
            <a:off x="279720" y="53460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Class And Deployment Diagrams</a:t>
            </a:r>
            <a:endParaRPr b="0" lang="en-US" sz="3600" spc="-1" strike="noStrike">
              <a:solidFill>
                <a:srgbClr val="000000"/>
              </a:solidFill>
              <a:latin typeface="Trebuchet MS"/>
            </a:endParaRPr>
          </a:p>
        </p:txBody>
      </p:sp>
      <p:pic>
        <p:nvPicPr>
          <p:cNvPr id="164" name="Content Placeholder 4" descr=""/>
          <p:cNvPicPr/>
          <p:nvPr/>
        </p:nvPicPr>
        <p:blipFill>
          <a:blip r:embed="rId1"/>
          <a:stretch/>
        </p:blipFill>
        <p:spPr>
          <a:xfrm>
            <a:off x="597960" y="1789200"/>
            <a:ext cx="9821520" cy="41385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Content Placeholder 4" descr=""/>
          <p:cNvPicPr/>
          <p:nvPr/>
        </p:nvPicPr>
        <p:blipFill>
          <a:blip r:embed="rId1"/>
          <a:stretch/>
        </p:blipFill>
        <p:spPr>
          <a:xfrm>
            <a:off x="228240" y="146880"/>
            <a:ext cx="6675840" cy="5775840"/>
          </a:xfrm>
          <a:prstGeom prst="rect">
            <a:avLst/>
          </a:prstGeom>
          <a:ln>
            <a:noFill/>
          </a:ln>
        </p:spPr>
      </p:pic>
      <p:sp>
        <p:nvSpPr>
          <p:cNvPr id="166" name="CustomShape 1"/>
          <p:cNvSpPr/>
          <p:nvPr/>
        </p:nvSpPr>
        <p:spPr>
          <a:xfrm flipH="1">
            <a:off x="6724080" y="2723400"/>
            <a:ext cx="1107000" cy="6224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7" name="CustomShape 2"/>
          <p:cNvSpPr/>
          <p:nvPr/>
        </p:nvSpPr>
        <p:spPr>
          <a:xfrm>
            <a:off x="7938000" y="2723400"/>
            <a:ext cx="30740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rebuchet MS"/>
              </a:rPr>
              <a:t>Class diagram of level editor components and some application layer components</a:t>
            </a:r>
            <a:endParaRPr b="0" lang="en-US" sz="1800" spc="-1" strike="noStrike">
              <a:latin typeface="Arial"/>
            </a:endParaRPr>
          </a:p>
        </p:txBody>
      </p:sp>
      <p:sp>
        <p:nvSpPr>
          <p:cNvPr id="168" name="CustomShape 3"/>
          <p:cNvSpPr/>
          <p:nvPr/>
        </p:nvSpPr>
        <p:spPr>
          <a:xfrm>
            <a:off x="7242480" y="5181480"/>
            <a:ext cx="4465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Trebuchet MS"/>
              </a:rPr>
              <a:t>These are just some of our class diagrams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3880" y="873720"/>
            <a:ext cx="10706040" cy="1960920"/>
          </a:xfrm>
          <a:prstGeom prst="rect">
            <a:avLst/>
          </a:prstGeom>
          <a:noFill/>
          <a:ln>
            <a:noFill/>
          </a:ln>
        </p:spPr>
        <p:txBody>
          <a:bodyPr>
            <a:normAutofit/>
          </a:bodyPr>
          <a:p>
            <a:pPr>
              <a:lnSpc>
                <a:spcPct val="100000"/>
              </a:lnSpc>
            </a:pPr>
            <a:r>
              <a:rPr b="0" lang="en-US" sz="3600" spc="-1" strike="noStrike">
                <a:solidFill>
                  <a:srgbClr val="90c226"/>
                </a:solidFill>
                <a:latin typeface="Trebuchet MS"/>
              </a:rPr>
              <a:t>Thanks for playing (we hope you will anyways)</a:t>
            </a:r>
            <a:endParaRPr b="0" lang="en-US" sz="3600" spc="-1" strike="noStrike">
              <a:solidFill>
                <a:srgbClr val="000000"/>
              </a:solidFill>
              <a:latin typeface="Trebuchet MS"/>
            </a:endParaRPr>
          </a:p>
        </p:txBody>
      </p:sp>
      <p:sp>
        <p:nvSpPr>
          <p:cNvPr id="170" name="TextShape 2"/>
          <p:cNvSpPr txBox="1"/>
          <p:nvPr/>
        </p:nvSpPr>
        <p:spPr>
          <a:xfrm>
            <a:off x="1554480" y="2461680"/>
            <a:ext cx="8596440" cy="555840"/>
          </a:xfrm>
          <a:prstGeom prst="rect">
            <a:avLst/>
          </a:prstGeom>
          <a:noFill/>
          <a:ln>
            <a:noFill/>
          </a:ln>
        </p:spPr>
        <p:txBody>
          <a:bodyPr>
            <a:noAutofit/>
          </a:bodyPr>
          <a:p>
            <a:pPr>
              <a:lnSpc>
                <a:spcPct val="100000"/>
              </a:lnSpc>
              <a:spcBef>
                <a:spcPts val="1001"/>
              </a:spcBef>
            </a:pPr>
            <a:r>
              <a:rPr b="0" lang="en-US" sz="1800" spc="-1" strike="noStrike">
                <a:solidFill>
                  <a:srgbClr val="404040"/>
                </a:solidFill>
                <a:latin typeface="Trebuchet MS"/>
              </a:rPr>
              <a:t>Access our game at the following URL </a:t>
            </a:r>
            <a:r>
              <a:rPr b="0" lang="en-US" sz="1800" spc="-1" strike="noStrike">
                <a:solidFill>
                  <a:srgbClr val="404040"/>
                </a:solidFill>
                <a:latin typeface="Trebuchet MS"/>
                <a:hlinkClick r:id="rId1"/>
              </a:rPr>
              <a:t>http://www2.cs.uregina.ca/~fries20v/CS476/</a:t>
            </a:r>
            <a:endParaRPr b="0" lang="en-US" sz="1800" spc="-1" strike="noStrike">
              <a:solidFill>
                <a:srgbClr val="404040"/>
              </a:solidFill>
              <a:latin typeface="Trebuchet MS"/>
            </a:endParaRPr>
          </a:p>
        </p:txBody>
      </p:sp>
      <p:sp>
        <p:nvSpPr>
          <p:cNvPr id="171" name="CustomShape 3"/>
          <p:cNvSpPr/>
          <p:nvPr/>
        </p:nvSpPr>
        <p:spPr>
          <a:xfrm>
            <a:off x="677160" y="4399920"/>
            <a:ext cx="8596440" cy="555840"/>
          </a:xfrm>
          <a:prstGeom prst="rect">
            <a:avLst/>
          </a:prstGeom>
          <a:noFill/>
          <a:ln>
            <a:noFill/>
          </a:ln>
        </p:spPr>
        <p:style>
          <a:lnRef idx="0"/>
          <a:fillRef idx="0"/>
          <a:effectRef idx="0"/>
          <a:fontRef idx="minor"/>
        </p:style>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Have fun populating our databases with your own levels and playing each others hand crafted adventures.</a:t>
            </a:r>
            <a:endParaRPr b="0" lang="en-US" sz="1800" spc="-1" strike="noStrike">
              <a:latin typeface="Arial"/>
            </a:endParaRPr>
          </a:p>
        </p:txBody>
      </p:sp>
      <p:sp>
        <p:nvSpPr>
          <p:cNvPr id="172" name="CustomShape 4"/>
          <p:cNvSpPr/>
          <p:nvPr/>
        </p:nvSpPr>
        <p:spPr>
          <a:xfrm>
            <a:off x="5577840" y="5577840"/>
            <a:ext cx="3762360" cy="565560"/>
          </a:xfrm>
          <a:prstGeom prst="rect">
            <a:avLst/>
          </a:prstGeom>
          <a:noFill/>
          <a:ln>
            <a:noFill/>
          </a:ln>
        </p:spPr>
        <p:style>
          <a:lnRef idx="0"/>
          <a:fillRef idx="0"/>
          <a:effectRef idx="0"/>
          <a:fontRef idx="minor"/>
        </p:style>
        <p:txBody>
          <a:bodyPr>
            <a:normAutofit fontScale="83000"/>
          </a:bodyPr>
          <a:p>
            <a:pPr>
              <a:lnSpc>
                <a:spcPct val="100000"/>
              </a:lnSpc>
            </a:pPr>
            <a:r>
              <a:rPr b="0" lang="en-US" sz="3600" spc="-1" strike="noStrike">
                <a:solidFill>
                  <a:srgbClr val="90c226"/>
                </a:solidFill>
                <a:latin typeface="Trebuchet MS"/>
              </a:rPr>
              <a:t>Run Chicken Run</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73880" y="99360"/>
            <a:ext cx="8596440" cy="572760"/>
          </a:xfrm>
          <a:prstGeom prst="rect">
            <a:avLst/>
          </a:prstGeom>
          <a:noFill/>
          <a:ln>
            <a:noFill/>
          </a:ln>
        </p:spPr>
        <p:txBody>
          <a:bodyPr>
            <a:normAutofit fontScale="85000"/>
          </a:bodyPr>
          <a:p>
            <a:pPr>
              <a:lnSpc>
                <a:spcPct val="100000"/>
              </a:lnSpc>
            </a:pPr>
            <a:r>
              <a:rPr b="0" lang="en-US" sz="3600" spc="-1" strike="noStrike">
                <a:solidFill>
                  <a:srgbClr val="90c226"/>
                </a:solidFill>
                <a:latin typeface="Trebuchet MS"/>
              </a:rPr>
              <a:t>Problems</a:t>
            </a:r>
            <a:endParaRPr b="0" lang="en-US" sz="3600" spc="-1" strike="noStrike">
              <a:solidFill>
                <a:srgbClr val="000000"/>
              </a:solidFill>
              <a:latin typeface="Trebuchet MS"/>
            </a:endParaRPr>
          </a:p>
        </p:txBody>
      </p:sp>
      <p:sp>
        <p:nvSpPr>
          <p:cNvPr id="119" name="TextShape 2"/>
          <p:cNvSpPr txBox="1"/>
          <p:nvPr/>
        </p:nvSpPr>
        <p:spPr>
          <a:xfrm>
            <a:off x="902880" y="2144160"/>
            <a:ext cx="8596440" cy="1297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When confronted with the task of deciding what to do for our Software Development Project, it became clear that we needed to work on a project that interested us and challenged us to learn skills that are good to have for the industry, and learn skills we would enjoy learning.</a:t>
            </a:r>
            <a:endParaRPr b="0" lang="en-US" sz="1800" spc="-1" strike="noStrike">
              <a:solidFill>
                <a:srgbClr val="404040"/>
              </a:solidFill>
              <a:latin typeface="Trebuchet MS"/>
            </a:endParaRPr>
          </a:p>
        </p:txBody>
      </p:sp>
      <p:sp>
        <p:nvSpPr>
          <p:cNvPr id="120" name="CustomShape 3"/>
          <p:cNvSpPr/>
          <p:nvPr/>
        </p:nvSpPr>
        <p:spPr>
          <a:xfrm>
            <a:off x="1598400" y="696600"/>
            <a:ext cx="3576240" cy="6598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90c226"/>
                </a:solidFill>
                <a:latin typeface="Trebuchet MS"/>
              </a:rPr>
              <a:t>And</a:t>
            </a:r>
            <a:endParaRPr b="0" lang="en-US" sz="3600" spc="-1" strike="noStrike">
              <a:latin typeface="Arial"/>
            </a:endParaRPr>
          </a:p>
        </p:txBody>
      </p:sp>
      <p:sp>
        <p:nvSpPr>
          <p:cNvPr id="121" name="CustomShape 4"/>
          <p:cNvSpPr/>
          <p:nvPr/>
        </p:nvSpPr>
        <p:spPr>
          <a:xfrm>
            <a:off x="2029320" y="1381320"/>
            <a:ext cx="3576240" cy="1320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90c226"/>
                </a:solidFill>
                <a:latin typeface="Trebuchet MS"/>
              </a:rPr>
              <a:t>Motivations</a:t>
            </a:r>
            <a:endParaRPr b="0" lang="en-US" sz="3600" spc="-1" strike="noStrike">
              <a:latin typeface="Arial"/>
            </a:endParaRPr>
          </a:p>
        </p:txBody>
      </p:sp>
      <p:sp>
        <p:nvSpPr>
          <p:cNvPr id="122" name="CustomShape 5"/>
          <p:cNvSpPr/>
          <p:nvPr/>
        </p:nvSpPr>
        <p:spPr>
          <a:xfrm>
            <a:off x="902880" y="4421880"/>
            <a:ext cx="8596440" cy="1297440"/>
          </a:xfrm>
          <a:prstGeom prst="rect">
            <a:avLst/>
          </a:prstGeom>
          <a:noFill/>
          <a:ln>
            <a:noFill/>
          </a:ln>
        </p:spPr>
        <p:style>
          <a:lnRef idx="0"/>
          <a:fillRef idx="0"/>
          <a:effectRef idx="0"/>
          <a:fontRef idx="minor"/>
        </p:style>
      </p:sp>
      <p:sp>
        <p:nvSpPr>
          <p:cNvPr id="123" name="CustomShape 6"/>
          <p:cNvSpPr/>
          <p:nvPr/>
        </p:nvSpPr>
        <p:spPr>
          <a:xfrm>
            <a:off x="902880" y="3860280"/>
            <a:ext cx="8596440" cy="129744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decided that we would like to work on a game for our project, but what kind of game should we make, and how can we make a game the required us to use 3-tier software architecture.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10" descr=""/>
          <p:cNvPicPr/>
          <p:nvPr/>
        </p:nvPicPr>
        <p:blipFill>
          <a:blip r:embed="rId1"/>
          <a:stretch/>
        </p:blipFill>
        <p:spPr>
          <a:xfrm>
            <a:off x="7406640" y="274320"/>
            <a:ext cx="4574160" cy="2583000"/>
          </a:xfrm>
          <a:prstGeom prst="rect">
            <a:avLst/>
          </a:prstGeom>
          <a:ln>
            <a:noFill/>
          </a:ln>
        </p:spPr>
      </p:pic>
      <p:sp>
        <p:nvSpPr>
          <p:cNvPr id="125" name="CustomShape 1"/>
          <p:cNvSpPr/>
          <p:nvPr/>
        </p:nvSpPr>
        <p:spPr>
          <a:xfrm>
            <a:off x="639000" y="1828800"/>
            <a:ext cx="6676200" cy="212292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wanted the game logic to include a playable character with specialized camera, a collectible item for points, an enemy type to avoid that can trigger loss of health and death in the character, and a power up </a:t>
            </a:r>
            <a:r>
              <a:rPr b="0" lang="en-US" sz="1800" spc="-1" strike="noStrike">
                <a:solidFill>
                  <a:srgbClr val="2c3c43"/>
                </a:solidFill>
                <a:latin typeface="Trebuchet MS"/>
              </a:rPr>
              <a:t>that can be </a:t>
            </a:r>
            <a:r>
              <a:rPr b="0" lang="en-US" sz="1800" spc="-1" strike="noStrike">
                <a:solidFill>
                  <a:srgbClr val="404040"/>
                </a:solidFill>
                <a:latin typeface="Trebuchet MS"/>
              </a:rPr>
              <a:t>used to destroy the enemy type.</a:t>
            </a:r>
            <a:endParaRPr b="0" lang="en-US" sz="1800" spc="-1" strike="noStrike">
              <a:latin typeface="Arial"/>
            </a:endParaRPr>
          </a:p>
        </p:txBody>
      </p:sp>
      <p:sp>
        <p:nvSpPr>
          <p:cNvPr id="126" name="CustomShape 2"/>
          <p:cNvSpPr/>
          <p:nvPr/>
        </p:nvSpPr>
        <p:spPr>
          <a:xfrm>
            <a:off x="677160" y="3963600"/>
            <a:ext cx="8596440" cy="166572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needed a level editor component that allowed users to place </a:t>
            </a:r>
            <a:r>
              <a:rPr b="0" lang="en-US" sz="1800" spc="-1" strike="noStrike">
                <a:solidFill>
                  <a:srgbClr val="2c3c43"/>
                </a:solidFill>
                <a:latin typeface="Trebuchet MS"/>
              </a:rPr>
              <a:t>different </a:t>
            </a:r>
            <a:r>
              <a:rPr b="0" lang="en-US" sz="1800" spc="-1" strike="noStrike">
                <a:solidFill>
                  <a:srgbClr val="404040"/>
                </a:solidFill>
                <a:latin typeface="Trebuchet MS"/>
              </a:rPr>
              <a:t>tiles, as well as all the collectibles, power ups, and enemies. The editor should also allow players to save their level to the database.</a:t>
            </a:r>
            <a:endParaRPr b="0" lang="en-US" sz="1800" spc="-1" strike="noStrike">
              <a:latin typeface="Arial"/>
            </a:endParaRPr>
          </a:p>
        </p:txBody>
      </p:sp>
      <p:sp>
        <p:nvSpPr>
          <p:cNvPr id="127" name="CustomShape 3"/>
          <p:cNvSpPr/>
          <p:nvPr/>
        </p:nvSpPr>
        <p:spPr>
          <a:xfrm>
            <a:off x="677160" y="5097600"/>
            <a:ext cx="8596440" cy="166572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needed a database to store levels and high scores, and retrieve them when needed</a:t>
            </a:r>
            <a:r>
              <a:rPr b="0" lang="en-US" sz="1800" spc="-1" strike="noStrike">
                <a:solidFill>
                  <a:srgbClr val="2c3c43"/>
                </a:solidFill>
                <a:latin typeface="Trebuchet MS"/>
              </a:rPr>
              <a:t>.</a:t>
            </a:r>
            <a:endParaRPr b="0" lang="en-US" sz="1800" spc="-1" strike="noStrike">
              <a:latin typeface="Arial"/>
            </a:endParaRPr>
          </a:p>
        </p:txBody>
      </p:sp>
      <p:sp>
        <p:nvSpPr>
          <p:cNvPr id="128" name="TextShape 4"/>
          <p:cNvSpPr txBox="1"/>
          <p:nvPr/>
        </p:nvSpPr>
        <p:spPr>
          <a:xfrm rot="21268200">
            <a:off x="677160" y="511200"/>
            <a:ext cx="7286760" cy="1304280"/>
          </a:xfrm>
          <a:prstGeom prst="rect">
            <a:avLst/>
          </a:prstGeom>
          <a:noFill/>
          <a:ln>
            <a:noFill/>
          </a:ln>
        </p:spPr>
        <p:txBody>
          <a:bodyPr>
            <a:normAutofit/>
          </a:bodyPr>
          <a:p>
            <a:pPr>
              <a:lnSpc>
                <a:spcPct val="100000"/>
              </a:lnSpc>
            </a:pPr>
            <a:r>
              <a:rPr b="0" lang="en-US" sz="3600" spc="-1" strike="noStrike">
                <a:solidFill>
                  <a:srgbClr val="90c226"/>
                </a:solidFill>
                <a:latin typeface="Trebuchet MS"/>
              </a:rPr>
              <a:t>Main Functional requirements</a:t>
            </a:r>
            <a:endParaRPr b="0" lang="en-US" sz="36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77160" y="623160"/>
            <a:ext cx="8596440" cy="75456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looked at the current world of gaming for inspiration and found the perfect inspiration.</a:t>
            </a:r>
            <a:endParaRPr b="0" lang="en-US" sz="1800" spc="-1" strike="noStrike">
              <a:solidFill>
                <a:srgbClr val="404040"/>
              </a:solidFill>
              <a:latin typeface="Trebuchet MS"/>
            </a:endParaRPr>
          </a:p>
        </p:txBody>
      </p:sp>
      <p:sp>
        <p:nvSpPr>
          <p:cNvPr id="130" name="CustomShape 2"/>
          <p:cNvSpPr/>
          <p:nvPr/>
        </p:nvSpPr>
        <p:spPr>
          <a:xfrm>
            <a:off x="677160" y="4028760"/>
            <a:ext cx="8596440" cy="1576800"/>
          </a:xfrm>
          <a:prstGeom prst="rect">
            <a:avLst/>
          </a:prstGeom>
          <a:noFill/>
          <a:ln>
            <a:noFill/>
          </a:ln>
        </p:spPr>
        <p:style>
          <a:lnRef idx="0"/>
          <a:fillRef idx="0"/>
          <a:effectRef idx="0"/>
          <a:fontRef idx="minor"/>
        </p:style>
        <p:txBody>
          <a:bodyPr>
            <a:normAutofit fontScale="88000"/>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2015s Super Mario Maker and 2019s Super Mario Maker 2 by Nintendo found high success and ratings by taking the tried and true 2D Mario formula but gave players the tools to make their own levels and play the levels of others in the community. Unfortunately, if you wanted to play either game you needed both the games and the appropriate console. We wanted to tackle this problem.</a:t>
            </a:r>
            <a:endParaRPr b="0" lang="en-US" sz="1800" spc="-1" strike="noStrike">
              <a:latin typeface="Arial"/>
            </a:endParaRPr>
          </a:p>
        </p:txBody>
      </p:sp>
      <p:sp>
        <p:nvSpPr>
          <p:cNvPr id="131" name="CustomShape 3"/>
          <p:cNvSpPr/>
          <p:nvPr/>
        </p:nvSpPr>
        <p:spPr>
          <a:xfrm>
            <a:off x="677160" y="5950800"/>
            <a:ext cx="8596440" cy="78120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set out to create a simple online platformer, that included both a level editor, and a database of player made levels to play. </a:t>
            </a:r>
            <a:endParaRPr b="0" lang="en-US" sz="1800" spc="-1" strike="noStrike">
              <a:latin typeface="Arial"/>
            </a:endParaRPr>
          </a:p>
        </p:txBody>
      </p:sp>
      <p:pic>
        <p:nvPicPr>
          <p:cNvPr id="132" name="Picture 6" descr=""/>
          <p:cNvPicPr/>
          <p:nvPr/>
        </p:nvPicPr>
        <p:blipFill>
          <a:blip r:embed="rId1"/>
          <a:stretch/>
        </p:blipFill>
        <p:spPr>
          <a:xfrm>
            <a:off x="3220200" y="1090080"/>
            <a:ext cx="4876560" cy="27093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rot="514800">
            <a:off x="1326600" y="201240"/>
            <a:ext cx="2423160" cy="1550520"/>
          </a:xfrm>
          <a:prstGeom prst="rect">
            <a:avLst/>
          </a:prstGeom>
          <a:noFill/>
          <a:ln>
            <a:noFill/>
          </a:ln>
        </p:spPr>
        <p:txBody>
          <a:bodyPr>
            <a:noAutofit/>
          </a:bodyPr>
          <a:p>
            <a:pPr>
              <a:lnSpc>
                <a:spcPct val="100000"/>
              </a:lnSpc>
            </a:pPr>
            <a:r>
              <a:rPr b="0" lang="en-US" sz="3600" spc="-1" strike="noStrike">
                <a:solidFill>
                  <a:srgbClr val="90c226"/>
                </a:solidFill>
                <a:latin typeface="Trebuchet MS"/>
              </a:rPr>
              <a:t>Design Patterns</a:t>
            </a:r>
            <a:endParaRPr b="0" lang="en-US" sz="3600" spc="-1" strike="noStrike">
              <a:solidFill>
                <a:srgbClr val="000000"/>
              </a:solidFill>
              <a:latin typeface="Trebuchet MS"/>
            </a:endParaRPr>
          </a:p>
        </p:txBody>
      </p:sp>
      <p:sp>
        <p:nvSpPr>
          <p:cNvPr id="134" name="TextShape 2"/>
          <p:cNvSpPr txBox="1"/>
          <p:nvPr/>
        </p:nvSpPr>
        <p:spPr>
          <a:xfrm>
            <a:off x="639360" y="1869480"/>
            <a:ext cx="8596440" cy="71460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In order to efficiently incorporate each game mechanic we made use of the spiral design pattern with a heavy focus on prototyping mechanics as they were added.</a:t>
            </a:r>
            <a:endParaRPr b="0" lang="en-US" sz="1800" spc="-1" strike="noStrike">
              <a:solidFill>
                <a:srgbClr val="404040"/>
              </a:solidFill>
              <a:latin typeface="Trebuchet MS"/>
            </a:endParaRPr>
          </a:p>
        </p:txBody>
      </p:sp>
      <p:sp>
        <p:nvSpPr>
          <p:cNvPr id="135" name="CustomShape 3"/>
          <p:cNvSpPr/>
          <p:nvPr/>
        </p:nvSpPr>
        <p:spPr>
          <a:xfrm rot="21345000">
            <a:off x="1515240" y="3704040"/>
            <a:ext cx="34128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Trebuchet MS"/>
              </a:rPr>
              <a:t>Determine a mechanic to add</a:t>
            </a:r>
            <a:endParaRPr b="0" lang="en-US" sz="1800" spc="-1" strike="noStrike">
              <a:latin typeface="Arial"/>
            </a:endParaRPr>
          </a:p>
        </p:txBody>
      </p:sp>
      <p:sp>
        <p:nvSpPr>
          <p:cNvPr id="136" name="CustomShape 4"/>
          <p:cNvSpPr/>
          <p:nvPr/>
        </p:nvSpPr>
        <p:spPr>
          <a:xfrm rot="526200">
            <a:off x="5811120" y="3832560"/>
            <a:ext cx="341280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Trebuchet MS"/>
              </a:rPr>
              <a:t>Make use of prototyping to determine game logic implementation and iterate</a:t>
            </a:r>
            <a:endParaRPr b="0" lang="en-US" sz="1800" spc="-1" strike="noStrike">
              <a:latin typeface="Arial"/>
            </a:endParaRPr>
          </a:p>
        </p:txBody>
      </p:sp>
      <p:sp>
        <p:nvSpPr>
          <p:cNvPr id="137" name="CustomShape 5"/>
          <p:cNvSpPr/>
          <p:nvPr/>
        </p:nvSpPr>
        <p:spPr>
          <a:xfrm rot="20831400">
            <a:off x="5368680" y="5377680"/>
            <a:ext cx="341280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Trebuchet MS"/>
              </a:rPr>
              <a:t>Implement the prototype to work with existing mechanics and code</a:t>
            </a:r>
            <a:endParaRPr b="0" lang="en-US" sz="1800" spc="-1" strike="noStrike">
              <a:latin typeface="Arial"/>
            </a:endParaRPr>
          </a:p>
        </p:txBody>
      </p:sp>
      <p:sp>
        <p:nvSpPr>
          <p:cNvPr id="138" name="CustomShape 6"/>
          <p:cNvSpPr/>
          <p:nvPr/>
        </p:nvSpPr>
        <p:spPr>
          <a:xfrm rot="623400">
            <a:off x="1413360" y="5202000"/>
            <a:ext cx="341280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Trebuchet MS"/>
              </a:rPr>
              <a:t>Ensure Quality and that feature fits in both game logic and editor</a:t>
            </a:r>
            <a:endParaRPr b="0" lang="en-US" sz="1800" spc="-1" strike="noStrike">
              <a:latin typeface="Arial"/>
            </a:endParaRPr>
          </a:p>
        </p:txBody>
      </p:sp>
      <p:sp>
        <p:nvSpPr>
          <p:cNvPr id="139" name="CustomShape 7"/>
          <p:cNvSpPr/>
          <p:nvPr/>
        </p:nvSpPr>
        <p:spPr>
          <a:xfrm>
            <a:off x="4002120" y="2632680"/>
            <a:ext cx="2981520" cy="945000"/>
          </a:xfrm>
          <a:prstGeom prst="curvedDown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40" name="CustomShape 8"/>
          <p:cNvSpPr/>
          <p:nvPr/>
        </p:nvSpPr>
        <p:spPr>
          <a:xfrm>
            <a:off x="8798400" y="4199400"/>
            <a:ext cx="994320" cy="1656720"/>
          </a:xfrm>
          <a:prstGeom prst="curvedLeft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41" name="CustomShape 9"/>
          <p:cNvSpPr/>
          <p:nvPr/>
        </p:nvSpPr>
        <p:spPr>
          <a:xfrm flipH="1">
            <a:off x="2808720" y="5972760"/>
            <a:ext cx="4571640" cy="1063440"/>
          </a:xfrm>
          <a:prstGeom prst="curvedUp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
        <p:nvSpPr>
          <p:cNvPr id="142" name="CustomShape 10"/>
          <p:cNvSpPr/>
          <p:nvPr/>
        </p:nvSpPr>
        <p:spPr>
          <a:xfrm flipV="1">
            <a:off x="437400" y="3749760"/>
            <a:ext cx="919800" cy="1894680"/>
          </a:xfrm>
          <a:prstGeom prst="curvedRightArrow">
            <a:avLst>
              <a:gd name="adj1" fmla="val 25000"/>
              <a:gd name="adj2" fmla="val 50000"/>
              <a:gd name="adj3" fmla="val 25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40080" y="965880"/>
            <a:ext cx="8596440" cy="3880440"/>
          </a:xfrm>
          <a:prstGeom prst="rect">
            <a:avLst/>
          </a:prstGeom>
          <a:noFill/>
          <a:ln>
            <a:noFill/>
          </a:ln>
        </p:spPr>
        <p:txBody>
          <a:bodyPr>
            <a:normAutofit fontScale="91000"/>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This model allowed us to add in components one at a time, while always having some semblance of a functional game.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Our parallax background effect was easy to add because of this model. It works by leap frogging two  tileable images over each other as a character moves side to side to create a never ending background layered sense of depth.</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Other aspects of the project were already functional before this was implemented, and because most mechanics were not dependent on other ones it was easy to implement new features we discovered were necessary This meant that if not all milestones were met we still had a usable product, and we could easily add new mechanics after reaching all milestones.</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72600" y="460440"/>
            <a:ext cx="8596440" cy="794880"/>
          </a:xfrm>
          <a:prstGeom prst="rect">
            <a:avLst/>
          </a:prstGeom>
          <a:noFill/>
          <a:ln>
            <a:noFill/>
          </a:ln>
        </p:spPr>
        <p:txBody>
          <a:bodyPr>
            <a:noAutofit/>
          </a:bodyPr>
          <a:p>
            <a:pPr>
              <a:lnSpc>
                <a:spcPct val="100000"/>
              </a:lnSpc>
            </a:pPr>
            <a:r>
              <a:rPr b="0" lang="en-US" sz="3600" spc="-1" strike="noStrike">
                <a:solidFill>
                  <a:srgbClr val="90c226"/>
                </a:solidFill>
                <a:latin typeface="Trebuchet MS"/>
              </a:rPr>
              <a:t>Design Patterns</a:t>
            </a:r>
            <a:endParaRPr b="0" lang="en-US" sz="3600" spc="-1" strike="noStrike">
              <a:solidFill>
                <a:srgbClr val="000000"/>
              </a:solidFill>
              <a:latin typeface="Trebuchet MS"/>
            </a:endParaRPr>
          </a:p>
        </p:txBody>
      </p:sp>
      <p:sp>
        <p:nvSpPr>
          <p:cNvPr id="145" name="TextShape 2"/>
          <p:cNvSpPr txBox="1"/>
          <p:nvPr/>
        </p:nvSpPr>
        <p:spPr>
          <a:xfrm>
            <a:off x="677160" y="2160720"/>
            <a:ext cx="8596440" cy="126792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also took inspiration form other design patterns for construction of certain components of our game, the mediator behavioural pattern worked wonders to lowly couple the communication between how we read a level and how we build a level.</a:t>
            </a:r>
            <a:endParaRPr b="0" lang="en-US" sz="1800" spc="-1" strike="noStrike">
              <a:solidFill>
                <a:srgbClr val="404040"/>
              </a:solidFill>
              <a:latin typeface="Trebuchet MS"/>
            </a:endParaRPr>
          </a:p>
        </p:txBody>
      </p:sp>
      <p:sp>
        <p:nvSpPr>
          <p:cNvPr id="146" name="CustomShape 3"/>
          <p:cNvSpPr/>
          <p:nvPr/>
        </p:nvSpPr>
        <p:spPr>
          <a:xfrm>
            <a:off x="1373040" y="1027080"/>
            <a:ext cx="8596440" cy="7948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90c226"/>
                </a:solidFill>
                <a:latin typeface="Trebuchet MS"/>
              </a:rPr>
              <a:t>Cont…</a:t>
            </a:r>
            <a:endParaRPr b="0" lang="en-US" sz="3600" spc="-1" strike="noStrike">
              <a:latin typeface="Arial"/>
            </a:endParaRPr>
          </a:p>
        </p:txBody>
      </p:sp>
      <p:sp>
        <p:nvSpPr>
          <p:cNvPr id="147" name="CustomShape 4"/>
          <p:cNvSpPr/>
          <p:nvPr/>
        </p:nvSpPr>
        <p:spPr>
          <a:xfrm>
            <a:off x="677160" y="4334040"/>
            <a:ext cx="8596440" cy="217224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GameManager prefab object handled instantiation of all game objects at the correct locations and served to couple all game objects together with a common set of parent variables such as ensuring all local coordinates were based off of the global coordinates so one objects (x = 3, y = -10, z = 0) is another objects (x = 3, y = -10, z = 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 descr=""/>
          <p:cNvPicPr/>
          <p:nvPr/>
        </p:nvPicPr>
        <p:blipFill>
          <a:blip r:embed="rId1"/>
          <a:srcRect l="7009" t="29522" r="63750" b="9799"/>
          <a:stretch/>
        </p:blipFill>
        <p:spPr>
          <a:xfrm>
            <a:off x="6859800" y="1645920"/>
            <a:ext cx="4661640" cy="3108960"/>
          </a:xfrm>
          <a:prstGeom prst="rect">
            <a:avLst/>
          </a:prstGeom>
          <a:ln>
            <a:noFill/>
          </a:ln>
        </p:spPr>
      </p:pic>
      <p:sp>
        <p:nvSpPr>
          <p:cNvPr id="149" name="TextShape 1"/>
          <p:cNvSpPr txBox="1"/>
          <p:nvPr/>
        </p:nvSpPr>
        <p:spPr>
          <a:xfrm>
            <a:off x="456120" y="485280"/>
            <a:ext cx="8596440" cy="794880"/>
          </a:xfrm>
          <a:prstGeom prst="rect">
            <a:avLst/>
          </a:prstGeom>
          <a:noFill/>
          <a:ln>
            <a:noFill/>
          </a:ln>
        </p:spPr>
        <p:txBody>
          <a:bodyPr>
            <a:noAutofit/>
          </a:bodyPr>
          <a:p>
            <a:pPr>
              <a:lnSpc>
                <a:spcPct val="100000"/>
              </a:lnSpc>
            </a:pPr>
            <a:r>
              <a:rPr b="0" lang="en-US" sz="3600" spc="-1" strike="noStrike">
                <a:solidFill>
                  <a:srgbClr val="90c226"/>
                </a:solidFill>
                <a:latin typeface="Trebuchet MS"/>
              </a:rPr>
              <a:t>Level Editor</a:t>
            </a:r>
            <a:endParaRPr b="0" lang="en-US" sz="3600" spc="-1" strike="noStrike">
              <a:solidFill>
                <a:srgbClr val="000000"/>
              </a:solidFill>
              <a:latin typeface="Trebuchet MS"/>
            </a:endParaRPr>
          </a:p>
        </p:txBody>
      </p:sp>
      <p:sp>
        <p:nvSpPr>
          <p:cNvPr id="150" name="TextShape 2"/>
          <p:cNvSpPr txBox="1"/>
          <p:nvPr/>
        </p:nvSpPr>
        <p:spPr>
          <a:xfrm>
            <a:off x="365760" y="1282680"/>
            <a:ext cx="5943600" cy="5209560"/>
          </a:xfrm>
          <a:prstGeom prst="rect">
            <a:avLst/>
          </a:prstGeom>
          <a:noFill/>
          <a:ln>
            <a:noFill/>
          </a:ln>
        </p:spPr>
        <p:txBody>
          <a:bodyPr lIns="90000" rIns="90000" tIns="45000" bIns="45000">
            <a:spAutoFit/>
          </a:bodyPr>
          <a:p>
            <a:r>
              <a:rPr b="0" lang="en-US" sz="1800" spc="-1" strike="noStrike">
                <a:latin typeface="Arial"/>
                <a:ea typeface="Microsoft YaHei"/>
              </a:rPr>
              <a:t>Allowing players to create varying levels that were mechanically interesting was really important </a:t>
            </a:r>
            <a:r>
              <a:rPr b="0" lang="en-US" sz="1800" spc="-1" strike="noStrike">
                <a:latin typeface="Arial"/>
              </a:rPr>
              <a:t>to us.</a:t>
            </a:r>
            <a:endParaRPr b="0" lang="en-US" sz="1800" spc="-1" strike="noStrike">
              <a:latin typeface="Arial"/>
            </a:endParaRPr>
          </a:p>
          <a:p>
            <a:r>
              <a:rPr b="0" lang="en-US" sz="1800" spc="-1" strike="noStrike">
                <a:latin typeface="Arial"/>
              </a:rPr>
              <a:t>Using multiple tile layers allows different types of terrain to have different interactions with the player, such as one directional collision platforms, purely decorative objects like grass, and even collectible objects like keys and eggs.</a:t>
            </a:r>
            <a:endParaRPr b="0" lang="en-US" sz="1800" spc="-1" strike="noStrike">
              <a:latin typeface="Arial"/>
            </a:endParaRPr>
          </a:p>
          <a:p>
            <a:endParaRPr b="0" lang="en-US" sz="1800" spc="-1" strike="noStrike">
              <a:latin typeface="Arial"/>
            </a:endParaRPr>
          </a:p>
          <a:p>
            <a:r>
              <a:rPr b="0" lang="en-US" sz="1800" spc="-1" strike="noStrike">
                <a:latin typeface="Arial"/>
              </a:rPr>
              <a:t>The layers are all behind the scenes as far the player is concerned. All they need to do is select what tile they’d like to place from the panel on the left, and place it in the world by clicking.</a:t>
            </a:r>
            <a:endParaRPr b="0" lang="en-US" sz="1800" spc="-1" strike="noStrike">
              <a:latin typeface="Arial"/>
            </a:endParaRPr>
          </a:p>
          <a:p>
            <a:endParaRPr b="0" lang="en-US" sz="1800" spc="-1" strike="noStrike">
              <a:latin typeface="Arial"/>
            </a:endParaRPr>
          </a:p>
          <a:p>
            <a:r>
              <a:rPr b="0" lang="en-US" sz="1800" spc="-1" strike="noStrike">
                <a:latin typeface="Arial"/>
              </a:rPr>
              <a:t>Saving the level is accomplished by converting the tilemaps into strings that can be read when the level is loaded, and converted back into tilemaps. To compress the size of the strings, if multiple tiles appear in a row, they are represented in the string by a single instance of the tile id, followed by a number for how many times that tile appears.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Content Placeholder 7" descr=""/>
          <p:cNvPicPr/>
          <p:nvPr/>
        </p:nvPicPr>
        <p:blipFill>
          <a:blip r:embed="rId1"/>
          <a:stretch/>
        </p:blipFill>
        <p:spPr>
          <a:xfrm>
            <a:off x="6492240" y="809280"/>
            <a:ext cx="5457240" cy="4219920"/>
          </a:xfrm>
          <a:prstGeom prst="rect">
            <a:avLst/>
          </a:prstGeom>
          <a:ln>
            <a:noFill/>
          </a:ln>
        </p:spPr>
      </p:pic>
      <p:sp>
        <p:nvSpPr>
          <p:cNvPr id="152" name="CustomShape 1"/>
          <p:cNvSpPr/>
          <p:nvPr/>
        </p:nvSpPr>
        <p:spPr>
          <a:xfrm rot="2203800">
            <a:off x="7279560" y="413640"/>
            <a:ext cx="814680" cy="13651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182880" y="1097280"/>
            <a:ext cx="6493320" cy="520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ourier New"/>
              </a:rPr>
              <a:t>public void InitializeDoors()</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 ensures all doors are closed</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if (doors.Length &gt; 0)</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foreach (GameObject d in doors)</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d.GetComponent&lt;BoxCollider2D&gt;().enabled = true;</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d.GetComponent&lt;SpriteRenderer&gt;().color = new Color(1f, 1f, 1f, 1f);</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a:p>
            <a:pPr>
              <a:lnSpc>
                <a:spcPct val="100000"/>
              </a:lnSpc>
            </a:pP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 spawn in the doors at the correct locations</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Quaternion roation = new Quaternion(0, 0, 0, 1);</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doors = new GameObject[doorLocations.Length];</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int i = 0;</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foreach(Vector3 location in doorLocations)</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doors[i++] = Instantiate(door, location, roation);</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a:p>
            <a:pPr>
              <a:lnSpc>
                <a:spcPct val="100000"/>
              </a:lnSpc>
            </a:pPr>
            <a:r>
              <a:rPr b="0" lang="en-US" sz="1400" spc="-1" strike="noStrike">
                <a:solidFill>
                  <a:srgbClr val="000000"/>
                </a:solidFill>
                <a:latin typeface="Courier New"/>
              </a:rPr>
              <a:t>    </a:t>
            </a:r>
            <a:r>
              <a:rPr b="0" lang="en-US" sz="1400" spc="-1" strike="noStrike">
                <a:solidFill>
                  <a:srgbClr val="000000"/>
                </a:solidFill>
                <a:latin typeface="Courier New"/>
              </a:rPr>
              <a:t>}</a:t>
            </a:r>
            <a:endParaRPr b="0" lang="en-US" sz="1400" spc="-1" strike="noStrike">
              <a:latin typeface="Courier New"/>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410</TotalTime>
  <Application>LibreOffice/6.3.1.2$Windows_X86_64 LibreOffice_project/b79626edf0065ac373bd1df5c28bd630b4424273</Application>
  <Words>1090</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2020-03-22T21:48:48Z</dcterms:created>
  <dc:creator>Anne</dc:creator>
  <dc:description/>
  <dc:language>en-US</dc:language>
  <cp:lastModifiedBy/>
  <dcterms:modified xsi:type="dcterms:W3CDTF">2020-03-23T10:42:34Z</dcterms:modified>
  <cp:revision>22</cp:revision>
  <dc:subject/>
  <dc:title>Egg Runner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