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64" r:id="rId5"/>
    <p:sldId id="262" r:id="rId6"/>
    <p:sldId id="269" r:id="rId7"/>
    <p:sldId id="270" r:id="rId8"/>
    <p:sldId id="261" r:id="rId9"/>
    <p:sldId id="271" r:id="rId10"/>
    <p:sldId id="265" r:id="rId11"/>
    <p:sldId id="266" r:id="rId12"/>
    <p:sldId id="268" r:id="rId13"/>
    <p:sldId id="27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4" d="100"/>
          <a:sy n="64" d="100"/>
        </p:scale>
        <p:origin x="9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6A2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6A2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90420" y="2319020"/>
            <a:ext cx="3115310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5242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6A2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97280" y="1645920"/>
            <a:ext cx="4754880" cy="731520"/>
          </a:xfrm>
          <a:custGeom>
            <a:avLst/>
            <a:gdLst/>
            <a:ahLst/>
            <a:cxnLst/>
            <a:rect l="l" t="t" r="r" b="b"/>
            <a:pathLst>
              <a:path w="4754880" h="731519">
                <a:moveTo>
                  <a:pt x="4389120" y="0"/>
                </a:moveTo>
                <a:lnTo>
                  <a:pt x="365759" y="0"/>
                </a:lnTo>
                <a:lnTo>
                  <a:pt x="324163" y="3338"/>
                </a:lnTo>
                <a:lnTo>
                  <a:pt x="281806" y="13065"/>
                </a:lnTo>
                <a:lnTo>
                  <a:pt x="239525" y="28743"/>
                </a:lnTo>
                <a:lnTo>
                  <a:pt x="198152" y="49936"/>
                </a:lnTo>
                <a:lnTo>
                  <a:pt x="158523" y="76210"/>
                </a:lnTo>
                <a:lnTo>
                  <a:pt x="121471" y="107128"/>
                </a:lnTo>
                <a:lnTo>
                  <a:pt x="87830" y="142254"/>
                </a:lnTo>
                <a:lnTo>
                  <a:pt x="58436" y="181153"/>
                </a:lnTo>
                <a:lnTo>
                  <a:pt x="34121" y="223389"/>
                </a:lnTo>
                <a:lnTo>
                  <a:pt x="15721" y="268526"/>
                </a:lnTo>
                <a:lnTo>
                  <a:pt x="4069" y="316128"/>
                </a:lnTo>
                <a:lnTo>
                  <a:pt x="0" y="365760"/>
                </a:lnTo>
                <a:lnTo>
                  <a:pt x="3338" y="407356"/>
                </a:lnTo>
                <a:lnTo>
                  <a:pt x="13065" y="449713"/>
                </a:lnTo>
                <a:lnTo>
                  <a:pt x="28743" y="491994"/>
                </a:lnTo>
                <a:lnTo>
                  <a:pt x="49936" y="533367"/>
                </a:lnTo>
                <a:lnTo>
                  <a:pt x="76210" y="572996"/>
                </a:lnTo>
                <a:lnTo>
                  <a:pt x="107128" y="610048"/>
                </a:lnTo>
                <a:lnTo>
                  <a:pt x="142254" y="643689"/>
                </a:lnTo>
                <a:lnTo>
                  <a:pt x="181153" y="673083"/>
                </a:lnTo>
                <a:lnTo>
                  <a:pt x="223389" y="697398"/>
                </a:lnTo>
                <a:lnTo>
                  <a:pt x="268526" y="715798"/>
                </a:lnTo>
                <a:lnTo>
                  <a:pt x="316128" y="727450"/>
                </a:lnTo>
                <a:lnTo>
                  <a:pt x="365759" y="731519"/>
                </a:lnTo>
                <a:lnTo>
                  <a:pt x="4389120" y="731519"/>
                </a:lnTo>
                <a:lnTo>
                  <a:pt x="4430716" y="728181"/>
                </a:lnTo>
                <a:lnTo>
                  <a:pt x="4473073" y="718454"/>
                </a:lnTo>
                <a:lnTo>
                  <a:pt x="4515354" y="702776"/>
                </a:lnTo>
                <a:lnTo>
                  <a:pt x="4556727" y="681583"/>
                </a:lnTo>
                <a:lnTo>
                  <a:pt x="4596356" y="655309"/>
                </a:lnTo>
                <a:lnTo>
                  <a:pt x="4633408" y="624391"/>
                </a:lnTo>
                <a:lnTo>
                  <a:pt x="4667049" y="589265"/>
                </a:lnTo>
                <a:lnTo>
                  <a:pt x="4696443" y="550366"/>
                </a:lnTo>
                <a:lnTo>
                  <a:pt x="4720758" y="508130"/>
                </a:lnTo>
                <a:lnTo>
                  <a:pt x="4739158" y="462993"/>
                </a:lnTo>
                <a:lnTo>
                  <a:pt x="4750810" y="415391"/>
                </a:lnTo>
                <a:lnTo>
                  <a:pt x="4754880" y="365760"/>
                </a:lnTo>
                <a:lnTo>
                  <a:pt x="4752030" y="319879"/>
                </a:lnTo>
                <a:lnTo>
                  <a:pt x="4743709" y="275700"/>
                </a:lnTo>
                <a:lnTo>
                  <a:pt x="4730260" y="233564"/>
                </a:lnTo>
                <a:lnTo>
                  <a:pt x="4712025" y="193814"/>
                </a:lnTo>
                <a:lnTo>
                  <a:pt x="4689348" y="156793"/>
                </a:lnTo>
                <a:lnTo>
                  <a:pt x="4662570" y="122844"/>
                </a:lnTo>
                <a:lnTo>
                  <a:pt x="4632035" y="92309"/>
                </a:lnTo>
                <a:lnTo>
                  <a:pt x="4598086" y="65531"/>
                </a:lnTo>
                <a:lnTo>
                  <a:pt x="4561065" y="42854"/>
                </a:lnTo>
                <a:lnTo>
                  <a:pt x="4521315" y="24619"/>
                </a:lnTo>
                <a:lnTo>
                  <a:pt x="4479179" y="11170"/>
                </a:lnTo>
                <a:lnTo>
                  <a:pt x="4435000" y="2849"/>
                </a:lnTo>
                <a:lnTo>
                  <a:pt x="4389120" y="0"/>
                </a:lnTo>
                <a:close/>
              </a:path>
            </a:pathLst>
          </a:custGeom>
          <a:solidFill>
            <a:srgbClr val="E8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1645920"/>
            <a:ext cx="4754880" cy="731520"/>
          </a:xfrm>
          <a:custGeom>
            <a:avLst/>
            <a:gdLst/>
            <a:ahLst/>
            <a:cxnLst/>
            <a:rect l="l" t="t" r="r" b="b"/>
            <a:pathLst>
              <a:path w="4754880" h="731519">
                <a:moveTo>
                  <a:pt x="365760" y="0"/>
                </a:moveTo>
                <a:lnTo>
                  <a:pt x="4389120" y="0"/>
                </a:lnTo>
                <a:lnTo>
                  <a:pt x="4435000" y="2849"/>
                </a:lnTo>
                <a:lnTo>
                  <a:pt x="4479179" y="11170"/>
                </a:lnTo>
                <a:lnTo>
                  <a:pt x="4521315" y="24619"/>
                </a:lnTo>
                <a:lnTo>
                  <a:pt x="4561065" y="42854"/>
                </a:lnTo>
                <a:lnTo>
                  <a:pt x="4598086" y="65531"/>
                </a:lnTo>
                <a:lnTo>
                  <a:pt x="4632035" y="92309"/>
                </a:lnTo>
                <a:lnTo>
                  <a:pt x="4662570" y="122844"/>
                </a:lnTo>
                <a:lnTo>
                  <a:pt x="4689348" y="156793"/>
                </a:lnTo>
                <a:lnTo>
                  <a:pt x="4712025" y="193814"/>
                </a:lnTo>
                <a:lnTo>
                  <a:pt x="4730260" y="233564"/>
                </a:lnTo>
                <a:lnTo>
                  <a:pt x="4743709" y="275700"/>
                </a:lnTo>
                <a:lnTo>
                  <a:pt x="4752030" y="319879"/>
                </a:lnTo>
                <a:lnTo>
                  <a:pt x="4754880" y="365760"/>
                </a:lnTo>
                <a:lnTo>
                  <a:pt x="4750810" y="415391"/>
                </a:lnTo>
                <a:lnTo>
                  <a:pt x="4739158" y="462993"/>
                </a:lnTo>
                <a:lnTo>
                  <a:pt x="4720758" y="508130"/>
                </a:lnTo>
                <a:lnTo>
                  <a:pt x="4696443" y="550366"/>
                </a:lnTo>
                <a:lnTo>
                  <a:pt x="4667049" y="589265"/>
                </a:lnTo>
                <a:lnTo>
                  <a:pt x="4633408" y="624391"/>
                </a:lnTo>
                <a:lnTo>
                  <a:pt x="4596356" y="655309"/>
                </a:lnTo>
                <a:lnTo>
                  <a:pt x="4556727" y="681583"/>
                </a:lnTo>
                <a:lnTo>
                  <a:pt x="4515354" y="702776"/>
                </a:lnTo>
                <a:lnTo>
                  <a:pt x="4473073" y="718454"/>
                </a:lnTo>
                <a:lnTo>
                  <a:pt x="4430716" y="728181"/>
                </a:lnTo>
                <a:lnTo>
                  <a:pt x="4389120" y="731520"/>
                </a:lnTo>
                <a:lnTo>
                  <a:pt x="365759" y="731520"/>
                </a:lnTo>
                <a:lnTo>
                  <a:pt x="316128" y="727450"/>
                </a:lnTo>
                <a:lnTo>
                  <a:pt x="268526" y="715798"/>
                </a:lnTo>
                <a:lnTo>
                  <a:pt x="223389" y="697398"/>
                </a:lnTo>
                <a:lnTo>
                  <a:pt x="181153" y="673083"/>
                </a:lnTo>
                <a:lnTo>
                  <a:pt x="142254" y="643689"/>
                </a:lnTo>
                <a:lnTo>
                  <a:pt x="107128" y="610048"/>
                </a:lnTo>
                <a:lnTo>
                  <a:pt x="76210" y="572996"/>
                </a:lnTo>
                <a:lnTo>
                  <a:pt x="49936" y="533367"/>
                </a:lnTo>
                <a:lnTo>
                  <a:pt x="28743" y="491994"/>
                </a:lnTo>
                <a:lnTo>
                  <a:pt x="13065" y="449713"/>
                </a:lnTo>
                <a:lnTo>
                  <a:pt x="3338" y="407356"/>
                </a:lnTo>
                <a:lnTo>
                  <a:pt x="0" y="365760"/>
                </a:lnTo>
                <a:lnTo>
                  <a:pt x="4069" y="316128"/>
                </a:lnTo>
                <a:lnTo>
                  <a:pt x="15721" y="268526"/>
                </a:lnTo>
                <a:lnTo>
                  <a:pt x="34121" y="223389"/>
                </a:lnTo>
                <a:lnTo>
                  <a:pt x="58436" y="181153"/>
                </a:lnTo>
                <a:lnTo>
                  <a:pt x="87830" y="142254"/>
                </a:lnTo>
                <a:lnTo>
                  <a:pt x="121471" y="107128"/>
                </a:lnTo>
                <a:lnTo>
                  <a:pt x="158523" y="76210"/>
                </a:lnTo>
                <a:lnTo>
                  <a:pt x="198152" y="49936"/>
                </a:lnTo>
                <a:lnTo>
                  <a:pt x="239525" y="28743"/>
                </a:lnTo>
                <a:lnTo>
                  <a:pt x="281806" y="13065"/>
                </a:lnTo>
                <a:lnTo>
                  <a:pt x="324163" y="3338"/>
                </a:lnTo>
                <a:lnTo>
                  <a:pt x="365759" y="0"/>
                </a:lnTo>
                <a:close/>
              </a:path>
            </a:pathLst>
          </a:custGeom>
          <a:ln w="9143">
            <a:solidFill>
              <a:srgbClr val="16A3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65759"/>
            <a:ext cx="11120119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6A23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209" y="1708480"/>
            <a:ext cx="9114790" cy="272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35369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nance-p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www.pngall.com/restaurant-p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keliweb.it/2015/09/come-monitorare-lattivita-dei-tuoi-competitor-online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hyperlink" Target="https://pixabay.com/en/menu-yemekservisi-akula-1197656/" TargetMode="External"/><Relationship Id="rId4" Type="http://schemas.openxmlformats.org/officeDocument/2006/relationships/hyperlink" Target="https://pixabay.com/en/logo-google-location-symbol-2651379/" TargetMode="Externa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en/photo/353698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0" y="548640"/>
            <a:ext cx="731520" cy="7315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87768" y="886967"/>
            <a:ext cx="4142232" cy="5056631"/>
            <a:chOff x="7287768" y="886967"/>
            <a:chExt cx="4142232" cy="505663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480" y="5212079"/>
              <a:ext cx="731520" cy="7315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87768" y="886967"/>
              <a:ext cx="3726179" cy="4640580"/>
            </a:xfrm>
            <a:custGeom>
              <a:avLst/>
              <a:gdLst/>
              <a:ahLst/>
              <a:cxnLst/>
              <a:rect l="l" t="t" r="r" b="b"/>
              <a:pathLst>
                <a:path w="3726179" h="4640580">
                  <a:moveTo>
                    <a:pt x="3726179" y="0"/>
                  </a:moveTo>
                  <a:lnTo>
                    <a:pt x="0" y="0"/>
                  </a:lnTo>
                  <a:lnTo>
                    <a:pt x="0" y="4640580"/>
                  </a:lnTo>
                  <a:lnTo>
                    <a:pt x="3726179" y="4640580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5200" y="914402"/>
              <a:ext cx="3657600" cy="461314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4958" y="798752"/>
            <a:ext cx="6646673" cy="19389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 algn="ctr">
              <a:lnSpc>
                <a:spcPts val="3600"/>
              </a:lnSpc>
              <a:spcBef>
                <a:spcPts val="720"/>
              </a:spcBef>
            </a:pPr>
            <a:r>
              <a:rPr lang="en-US" spc="-245" dirty="0"/>
              <a:t>Strategic Market Entry Analysis and Business Model Development for </a:t>
            </a:r>
            <a:r>
              <a:rPr lang="en-US" spc="-245"/>
              <a:t>a </a:t>
            </a:r>
            <a:br>
              <a:rPr lang="en-US" spc="-245"/>
            </a:br>
            <a:r>
              <a:rPr lang="en-US" spc="-245"/>
              <a:t>Snack </a:t>
            </a:r>
            <a:r>
              <a:rPr lang="en-US" spc="-245" dirty="0"/>
              <a:t>Shop</a:t>
            </a:r>
            <a:endParaRPr spc="-265" dirty="0"/>
          </a:p>
        </p:txBody>
      </p:sp>
      <p:sp>
        <p:nvSpPr>
          <p:cNvPr id="8" name="object 8"/>
          <p:cNvSpPr txBox="1"/>
          <p:nvPr/>
        </p:nvSpPr>
        <p:spPr>
          <a:xfrm>
            <a:off x="1476244" y="2859080"/>
            <a:ext cx="4864100" cy="723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en-US" sz="2000" b="1" dirty="0"/>
              <a:t>Business Analysis and Strategic Recommendations for starting a Snack Shop</a:t>
            </a:r>
            <a:endParaRPr sz="2000" b="1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2179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695" y="0"/>
                </a:lnTo>
              </a:path>
            </a:pathLst>
          </a:custGeom>
          <a:ln w="22860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87768" y="886967"/>
            <a:ext cx="3726179" cy="439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41705"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299BB-57B2-D4FE-1CF9-D6B8359962C4}"/>
              </a:ext>
            </a:extLst>
          </p:cNvPr>
          <p:cNvSpPr txBox="1"/>
          <p:nvPr/>
        </p:nvSpPr>
        <p:spPr>
          <a:xfrm>
            <a:off x="66544" y="633084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Presentation by : SRINAL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463039"/>
            <a:ext cx="3200400" cy="15544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59" y="1463039"/>
            <a:ext cx="3200399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9519" y="1463039"/>
            <a:ext cx="3200400" cy="15544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291840"/>
            <a:ext cx="3200400" cy="1554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59" y="3291840"/>
            <a:ext cx="3200399" cy="1554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9519" y="3291840"/>
            <a:ext cx="3200400" cy="15544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40079"/>
            <a:ext cx="5637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Financial</a:t>
            </a:r>
            <a:r>
              <a:rPr spc="-575" dirty="0"/>
              <a:t> </a:t>
            </a:r>
            <a:r>
              <a:rPr spc="-335" dirty="0"/>
              <a:t>Planning</a:t>
            </a:r>
            <a:r>
              <a:rPr spc="-575" dirty="0"/>
              <a:t> </a:t>
            </a:r>
            <a:r>
              <a:rPr spc="-370" dirty="0"/>
              <a:t>Insights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1209" y="1708480"/>
          <a:ext cx="9115424" cy="2728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165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₹7.5L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7645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245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₹1.2L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05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484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15%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Budget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Allocation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76454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Cost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Savings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90551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Investment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Growth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300" b="1" spc="-130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₹50k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764540">
                        <a:lnSpc>
                          <a:spcPct val="100000"/>
                        </a:lnSpc>
                      </a:pPr>
                      <a:r>
                        <a:rPr sz="2300" b="1" spc="-330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₹1L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905510">
                        <a:lnSpc>
                          <a:spcPct val="100000"/>
                        </a:lnSpc>
                      </a:pPr>
                      <a:r>
                        <a:rPr sz="2300" b="1" spc="-175" dirty="0">
                          <a:solidFill>
                            <a:srgbClr val="16A23D"/>
                          </a:solidFill>
                          <a:latin typeface="Verdana"/>
                          <a:cs typeface="Verdana"/>
                        </a:rPr>
                        <a:t>Quarterly</a:t>
                      </a:r>
                      <a:endParaRPr sz="23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78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Debt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Management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764540">
                        <a:lnSpc>
                          <a:spcPts val="1975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Emergency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Fund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905510">
                        <a:lnSpc>
                          <a:spcPts val="1975"/>
                        </a:lnSpc>
                        <a:spcBef>
                          <a:spcPts val="108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Annual</a:t>
                      </a:r>
                      <a:r>
                        <a:rPr sz="17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Review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8819" y="640079"/>
            <a:ext cx="513334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Marketing</a:t>
            </a:r>
            <a:r>
              <a:rPr lang="en-IN" spc="-280" dirty="0"/>
              <a:t> Strategies</a:t>
            </a:r>
            <a:endParaRPr spc="-280" dirty="0"/>
          </a:p>
        </p:txBody>
      </p:sp>
      <p:sp>
        <p:nvSpPr>
          <p:cNvPr id="8" name="object 8"/>
          <p:cNvSpPr txBox="1"/>
          <p:nvPr/>
        </p:nvSpPr>
        <p:spPr>
          <a:xfrm>
            <a:off x="9555480" y="2057400"/>
            <a:ext cx="237744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1465"/>
              </a:spcBef>
            </a:pPr>
            <a:endParaRPr sz="15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19" y="158750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52427"/>
                </a:solidFill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0" y="1587500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252427"/>
                </a:solidFill>
                <a:latin typeface="Verdana"/>
                <a:cs typeface="Verdana"/>
              </a:rPr>
              <a:t>02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889" y="4709994"/>
            <a:ext cx="32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252427"/>
                </a:solidFill>
                <a:latin typeface="Verdana"/>
                <a:cs typeface="Verdana"/>
              </a:rPr>
              <a:t>03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200" y="4743722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252427"/>
                </a:solidFill>
                <a:latin typeface="Verdana"/>
                <a:cs typeface="Verdana"/>
              </a:rPr>
              <a:t>04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2231" y="1586043"/>
            <a:ext cx="5133341" cy="2662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50" dirty="0">
                <a:solidFill>
                  <a:srgbClr val="252427"/>
                </a:solidFill>
                <a:latin typeface="Verdana"/>
                <a:cs typeface="Verdana"/>
              </a:rPr>
              <a:t>STUDENT CENTRIC PROMOTIONS</a:t>
            </a:r>
            <a:endParaRPr lang="en-US" sz="1800" dirty="0">
              <a:latin typeface="Verdana"/>
              <a:cs typeface="Verdana"/>
            </a:endParaRPr>
          </a:p>
          <a:p>
            <a:pPr marL="184150" marR="230504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5" dirty="0">
                <a:solidFill>
                  <a:srgbClr val="252427"/>
                </a:solidFill>
                <a:latin typeface="Verdana"/>
                <a:cs typeface="Verdana"/>
              </a:rPr>
              <a:t>Discount Programs</a:t>
            </a:r>
            <a:r>
              <a:rPr lang="en-US" sz="1400" spc="-35" dirty="0">
                <a:solidFill>
                  <a:srgbClr val="252427"/>
                </a:solidFill>
                <a:latin typeface="Verdana"/>
                <a:cs typeface="Verdana"/>
              </a:rPr>
              <a:t>: Offer exclusive discounts during off-peak hours (after classes) to attract students. Introduce “Happy Hours” where specific items like rolls or parathas are available at reduced prices.</a:t>
            </a:r>
          </a:p>
          <a:p>
            <a:pPr marL="184150" marR="230504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5" dirty="0">
                <a:solidFill>
                  <a:srgbClr val="252427"/>
                </a:solidFill>
                <a:latin typeface="Verdana"/>
                <a:cs typeface="Verdana"/>
              </a:rPr>
              <a:t>Loyalty Programs</a:t>
            </a:r>
            <a:r>
              <a:rPr lang="en-US" sz="1400" spc="-35" dirty="0">
                <a:solidFill>
                  <a:srgbClr val="252427"/>
                </a:solidFill>
                <a:latin typeface="Verdana"/>
                <a:cs typeface="Verdana"/>
              </a:rPr>
              <a:t>: Implement a points-based loyalty system where students earn rewards for repeat purchases, redeemable for free items.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2239" y="4761673"/>
            <a:ext cx="5143334" cy="1615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140" dirty="0">
                <a:solidFill>
                  <a:srgbClr val="252427"/>
                </a:solidFill>
                <a:latin typeface="Verdana"/>
                <a:cs typeface="Verdana"/>
              </a:rPr>
              <a:t>SOCIAL MEDIA ENGAGEMENT</a:t>
            </a:r>
            <a:endParaRPr sz="1800" dirty="0">
              <a:latin typeface="Verdana"/>
              <a:cs typeface="Verdana"/>
            </a:endParaRPr>
          </a:p>
          <a:p>
            <a:pPr marL="184150" marR="6604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0" dirty="0">
                <a:solidFill>
                  <a:srgbClr val="252427"/>
                </a:solidFill>
                <a:latin typeface="Verdana"/>
                <a:cs typeface="Verdana"/>
              </a:rPr>
              <a:t>Instagram Campaigns</a:t>
            </a:r>
            <a:r>
              <a:rPr lang="en-US" sz="1400" spc="-30" dirty="0">
                <a:solidFill>
                  <a:srgbClr val="252427"/>
                </a:solidFill>
                <a:latin typeface="Verdana"/>
                <a:cs typeface="Verdana"/>
              </a:rPr>
              <a:t>: Create visually appealing content showcasing the variety and health benefits of the menu. Use student influencers to promote the shop, offering them free meals in exchange for posts.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B9A9142E-3D84-7B0D-CD1B-8BD36D5348D0}"/>
              </a:ext>
            </a:extLst>
          </p:cNvPr>
          <p:cNvSpPr txBox="1"/>
          <p:nvPr/>
        </p:nvSpPr>
        <p:spPr>
          <a:xfrm>
            <a:off x="7406458" y="1551191"/>
            <a:ext cx="4709342" cy="2985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50">
                <a:solidFill>
                  <a:srgbClr val="252427"/>
                </a:solidFill>
                <a:latin typeface="Verdana"/>
                <a:cs typeface="Verdana"/>
              </a:rPr>
              <a:t>STRATEGIC </a:t>
            </a:r>
            <a:r>
              <a:rPr lang="en-US" b="1" spc="-150" dirty="0">
                <a:solidFill>
                  <a:srgbClr val="252427"/>
                </a:solidFill>
                <a:latin typeface="Verdana"/>
                <a:cs typeface="Verdana"/>
              </a:rPr>
              <a:t>PROMOTIONS</a:t>
            </a:r>
            <a:endParaRPr lang="en-US" sz="1800" dirty="0">
              <a:latin typeface="Verdana"/>
              <a:cs typeface="Verdana"/>
            </a:endParaRPr>
          </a:p>
          <a:p>
            <a:pPr marL="184150" marR="230504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5" dirty="0">
                <a:solidFill>
                  <a:srgbClr val="252427"/>
                </a:solidFill>
                <a:latin typeface="Verdana"/>
                <a:cs typeface="Verdana"/>
              </a:rPr>
              <a:t>Coaching Institutes</a:t>
            </a:r>
            <a:r>
              <a:rPr lang="en-US" sz="1400" spc="-35" dirty="0">
                <a:solidFill>
                  <a:srgbClr val="252427"/>
                </a:solidFill>
                <a:latin typeface="Verdana"/>
                <a:cs typeface="Verdana"/>
              </a:rPr>
              <a:t>: Partner with local coaching institutes to provide discounts for their students, potentially offering meal deals or bulk orders for study groups.</a:t>
            </a:r>
          </a:p>
          <a:p>
            <a:pPr marL="184150" marR="230504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5" dirty="0">
                <a:solidFill>
                  <a:srgbClr val="252427"/>
                </a:solidFill>
                <a:latin typeface="Verdana"/>
                <a:cs typeface="Verdana"/>
              </a:rPr>
              <a:t>Hostel Collaborations</a:t>
            </a:r>
            <a:r>
              <a:rPr lang="en-US" sz="1400" spc="-35" dirty="0">
                <a:solidFill>
                  <a:srgbClr val="252427"/>
                </a:solidFill>
                <a:latin typeface="Verdana"/>
                <a:cs typeface="Verdana"/>
              </a:rPr>
              <a:t>: Collaborate with nearby hostels to provide exclusive meal plans or discounts for residents, fostering a loyal customer base.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3B4EA77D-B7C9-4995-49B7-506EA399268F}"/>
              </a:ext>
            </a:extLst>
          </p:cNvPr>
          <p:cNvSpPr txBox="1"/>
          <p:nvPr/>
        </p:nvSpPr>
        <p:spPr>
          <a:xfrm>
            <a:off x="7406458" y="4761673"/>
            <a:ext cx="4526462" cy="1615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140" dirty="0">
                <a:solidFill>
                  <a:srgbClr val="252427"/>
                </a:solidFill>
                <a:latin typeface="Verdana"/>
                <a:cs typeface="Verdana"/>
              </a:rPr>
              <a:t>TARGETED ADVERTISING</a:t>
            </a:r>
            <a:endParaRPr lang="en-IN" sz="1800" dirty="0">
              <a:latin typeface="Verdana"/>
              <a:cs typeface="Verdana"/>
            </a:endParaRPr>
          </a:p>
          <a:p>
            <a:pPr marL="184150" marR="6604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1" spc="-30" dirty="0">
                <a:solidFill>
                  <a:srgbClr val="252427"/>
                </a:solidFill>
                <a:latin typeface="Verdana"/>
                <a:cs typeface="Verdana"/>
              </a:rPr>
              <a:t>Flyer Distribution</a:t>
            </a:r>
            <a:r>
              <a:rPr lang="en-US" sz="1400" spc="-30" dirty="0">
                <a:solidFill>
                  <a:srgbClr val="252427"/>
                </a:solidFill>
                <a:latin typeface="Verdana"/>
                <a:cs typeface="Verdana"/>
              </a:rPr>
              <a:t>: Distribute flyers with discount coupons in high-traffic student areas like coaching centers, hostels, and public transport hubs.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654" y="271574"/>
            <a:ext cx="7386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/>
              <a:t>Strategic</a:t>
            </a:r>
            <a:r>
              <a:rPr sz="3200" spc="-525" dirty="0"/>
              <a:t> </a:t>
            </a:r>
            <a:r>
              <a:rPr sz="3200" spc="-340" dirty="0"/>
              <a:t>Insights</a:t>
            </a:r>
            <a:r>
              <a:rPr sz="3200" spc="-525" dirty="0"/>
              <a:t> </a:t>
            </a:r>
            <a:r>
              <a:rPr sz="3200" spc="-190" dirty="0"/>
              <a:t>for</a:t>
            </a:r>
            <a:r>
              <a:rPr sz="3200" spc="-525" dirty="0"/>
              <a:t> </a:t>
            </a:r>
            <a:r>
              <a:rPr sz="3200" spc="-280" dirty="0"/>
              <a:t>Launch</a:t>
            </a:r>
            <a:r>
              <a:rPr sz="3200" spc="-525" dirty="0"/>
              <a:t> </a:t>
            </a:r>
            <a:r>
              <a:rPr sz="3200" spc="-165" dirty="0"/>
              <a:t>Success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819466" y="1295400"/>
            <a:ext cx="10814686" cy="1300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 b="1" spc="20" dirty="0">
                <a:solidFill>
                  <a:srgbClr val="252427"/>
                </a:solidFill>
                <a:latin typeface="Verdana"/>
                <a:cs typeface="Verdana"/>
              </a:rPr>
              <a:t>Primary Menu Offerings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Introduce rolls and parathas as the core menu items to differentiate from existing competitors.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Focus on healthy and quick options to appeal to the health-conscious and time-constrained student demographic.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Ensure a variety of fillings and flavors to cater to diverse tastes and dietary preferences.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648EC3-6E5A-3FD8-59E4-7577803CA15D}"/>
              </a:ext>
            </a:extLst>
          </p:cNvPr>
          <p:cNvSpPr txBox="1"/>
          <p:nvPr/>
        </p:nvSpPr>
        <p:spPr>
          <a:xfrm>
            <a:off x="819466" y="2971800"/>
            <a:ext cx="10814686" cy="1300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 b="1" spc="20" dirty="0">
                <a:solidFill>
                  <a:srgbClr val="252427"/>
                </a:solidFill>
                <a:latin typeface="Verdana"/>
                <a:cs typeface="Verdana"/>
              </a:rPr>
              <a:t>Competitive Pricing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Set prices within the ₹30-60 range for rolls and ₹90-150 range for parathas to align with student budgets.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Offer combo deals (e.g., roll + drink) to increase average transaction value while maintaining affordability.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Implement dynamic pricing strategies during peak hours to maximize revenue.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1CA668D-3524-7EB5-D2FF-EE91E89003D7}"/>
              </a:ext>
            </a:extLst>
          </p:cNvPr>
          <p:cNvSpPr txBox="1"/>
          <p:nvPr/>
        </p:nvSpPr>
        <p:spPr>
          <a:xfrm>
            <a:off x="800651" y="4648200"/>
            <a:ext cx="10814686" cy="1300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400" b="1" spc="20" dirty="0">
                <a:solidFill>
                  <a:srgbClr val="252427"/>
                </a:solidFill>
                <a:latin typeface="Verdana"/>
                <a:cs typeface="Verdana"/>
              </a:rPr>
              <a:t>Health Centric Branding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Emphasize the health benefits of the ingredients used in rolls and parathas through branding and communication.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Highlight options like whole wheat parathas and low-oil preparations to appeal to health-conscious consumers.</a:t>
            </a:r>
          </a:p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20" dirty="0">
                <a:solidFill>
                  <a:srgbClr val="252427"/>
                </a:solidFill>
                <a:latin typeface="Verdana"/>
                <a:cs typeface="Verdana"/>
              </a:rPr>
              <a:t>Collaborate with local fitness centers and coaching institutes to promote the healthy aspect of the offerings.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59614"/>
            <a:ext cx="38392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pc="-55" dirty="0">
                <a:latin typeface="Verdana"/>
                <a:cs typeface="Verdana"/>
              </a:rPr>
              <a:t>	Conclusion</a:t>
            </a:r>
            <a:endParaRPr spc="25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517" y="1641157"/>
            <a:ext cx="4764405" cy="1559243"/>
            <a:chOff x="1092517" y="1641157"/>
            <a:chExt cx="4764405" cy="741045"/>
          </a:xfrm>
        </p:grpSpPr>
        <p:sp>
          <p:nvSpPr>
            <p:cNvPr id="5" name="object 5"/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19"/>
                  </a:lnTo>
                  <a:lnTo>
                    <a:pt x="4389120" y="731519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20"/>
                  </a:lnTo>
                  <a:lnTo>
                    <a:pt x="365759" y="731520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3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7127" y="1782100"/>
            <a:ext cx="37731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" dirty="0">
                <a:latin typeface="Verdana"/>
                <a:cs typeface="Verdana"/>
              </a:rPr>
              <a:t>The strategic location on Boring Road, combined with a unique and health-focused menu, positions the snack shop for success in a competitive market.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0260" y="2095458"/>
            <a:ext cx="640080" cy="640080"/>
            <a:chOff x="868680" y="1691639"/>
            <a:chExt cx="640080" cy="640080"/>
          </a:xfrm>
        </p:grpSpPr>
        <p:sp>
          <p:nvSpPr>
            <p:cNvPr id="9" name="object 9"/>
            <p:cNvSpPr/>
            <p:nvPr/>
          </p:nvSpPr>
          <p:spPr>
            <a:xfrm>
              <a:off x="868680" y="16916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40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80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40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173735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20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20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3302" y="2240239"/>
            <a:ext cx="122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8400" y="4008635"/>
            <a:ext cx="187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62179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695" y="0"/>
                </a:lnTo>
              </a:path>
            </a:pathLst>
          </a:custGeom>
          <a:ln w="22860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3">
            <a:extLst>
              <a:ext uri="{FF2B5EF4-FFF2-40B4-BE49-F238E27FC236}">
                <a16:creationId xmlns:a16="http://schemas.microsoft.com/office/drawing/2014/main" id="{D5D855CB-A6FB-D602-83D3-5616F007CD35}"/>
              </a:ext>
            </a:extLst>
          </p:cNvPr>
          <p:cNvGrpSpPr/>
          <p:nvPr/>
        </p:nvGrpSpPr>
        <p:grpSpPr>
          <a:xfrm>
            <a:off x="7287462" y="886967"/>
            <a:ext cx="4142538" cy="5056631"/>
            <a:chOff x="7287462" y="886967"/>
            <a:chExt cx="4142538" cy="5056631"/>
          </a:xfrm>
        </p:grpSpPr>
        <p:pic>
          <p:nvPicPr>
            <p:cNvPr id="70" name="object 4">
              <a:extLst>
                <a:ext uri="{FF2B5EF4-FFF2-40B4-BE49-F238E27FC236}">
                  <a16:creationId xmlns:a16="http://schemas.microsoft.com/office/drawing/2014/main" id="{3819001B-C289-3C4B-E81F-EE0B58C2F7C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480" y="5212079"/>
              <a:ext cx="731520" cy="731519"/>
            </a:xfrm>
            <a:prstGeom prst="rect">
              <a:avLst/>
            </a:prstGeom>
          </p:spPr>
        </p:pic>
        <p:sp>
          <p:nvSpPr>
            <p:cNvPr id="71" name="object 5">
              <a:extLst>
                <a:ext uri="{FF2B5EF4-FFF2-40B4-BE49-F238E27FC236}">
                  <a16:creationId xmlns:a16="http://schemas.microsoft.com/office/drawing/2014/main" id="{86FDF762-21B0-1351-8805-AF8582731C0A}"/>
                </a:ext>
              </a:extLst>
            </p:cNvPr>
            <p:cNvSpPr/>
            <p:nvPr/>
          </p:nvSpPr>
          <p:spPr>
            <a:xfrm>
              <a:off x="7287768" y="886967"/>
              <a:ext cx="3726179" cy="4640580"/>
            </a:xfrm>
            <a:custGeom>
              <a:avLst/>
              <a:gdLst/>
              <a:ahLst/>
              <a:cxnLst/>
              <a:rect l="l" t="t" r="r" b="b"/>
              <a:pathLst>
                <a:path w="3726179" h="4640580">
                  <a:moveTo>
                    <a:pt x="3726179" y="0"/>
                  </a:moveTo>
                  <a:lnTo>
                    <a:pt x="0" y="0"/>
                  </a:lnTo>
                  <a:lnTo>
                    <a:pt x="0" y="4640580"/>
                  </a:lnTo>
                  <a:lnTo>
                    <a:pt x="3726179" y="4640580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6">
              <a:extLst>
                <a:ext uri="{FF2B5EF4-FFF2-40B4-BE49-F238E27FC236}">
                  <a16:creationId xmlns:a16="http://schemas.microsoft.com/office/drawing/2014/main" id="{35EE788C-41D5-B635-1859-7BA8F01A0D0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7287462" y="886967"/>
              <a:ext cx="3726179" cy="4668015"/>
            </a:xfrm>
            <a:prstGeom prst="rect">
              <a:avLst/>
            </a:prstGeom>
          </p:spPr>
        </p:pic>
      </p:grpSp>
      <p:grpSp>
        <p:nvGrpSpPr>
          <p:cNvPr id="36" name="object 4">
            <a:extLst>
              <a:ext uri="{FF2B5EF4-FFF2-40B4-BE49-F238E27FC236}">
                <a16:creationId xmlns:a16="http://schemas.microsoft.com/office/drawing/2014/main" id="{77F4C512-C0D3-6B3F-FDA7-6402C31FF7E1}"/>
              </a:ext>
            </a:extLst>
          </p:cNvPr>
          <p:cNvGrpSpPr/>
          <p:nvPr/>
        </p:nvGrpSpPr>
        <p:grpSpPr>
          <a:xfrm>
            <a:off x="1156882" y="3880753"/>
            <a:ext cx="4764405" cy="1559243"/>
            <a:chOff x="1092517" y="1641157"/>
            <a:chExt cx="4764405" cy="741045"/>
          </a:xfrm>
        </p:grpSpPr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A6C98CDF-C808-F743-C5DE-7C76961E134D}"/>
                </a:ext>
              </a:extLst>
            </p:cNvPr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19"/>
                  </a:lnTo>
                  <a:lnTo>
                    <a:pt x="4389120" y="731519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FC568704-A5EA-239F-4F48-F251748F0CB3}"/>
                </a:ext>
              </a:extLst>
            </p:cNvPr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20"/>
                  </a:lnTo>
                  <a:lnTo>
                    <a:pt x="365759" y="731520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3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16">
            <a:extLst>
              <a:ext uri="{FF2B5EF4-FFF2-40B4-BE49-F238E27FC236}">
                <a16:creationId xmlns:a16="http://schemas.microsoft.com/office/drawing/2014/main" id="{2191100D-504E-E172-216A-4D35CEFA6A35}"/>
              </a:ext>
            </a:extLst>
          </p:cNvPr>
          <p:cNvGrpSpPr/>
          <p:nvPr/>
        </p:nvGrpSpPr>
        <p:grpSpPr>
          <a:xfrm>
            <a:off x="836842" y="4328459"/>
            <a:ext cx="640080" cy="640080"/>
            <a:chOff x="868680" y="2788920"/>
            <a:chExt cx="640080" cy="640080"/>
          </a:xfrm>
        </p:grpSpPr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7FCDD8BB-A54C-D54D-A02C-E9A053D22EB6}"/>
                </a:ext>
              </a:extLst>
            </p:cNvPr>
            <p:cNvSpPr/>
            <p:nvPr/>
          </p:nvSpPr>
          <p:spPr>
            <a:xfrm>
              <a:off x="868680" y="2788920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39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80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39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26BF84B4-15D7-47D2-DD50-035DCA6E2042}"/>
                </a:ext>
              </a:extLst>
            </p:cNvPr>
            <p:cNvSpPr/>
            <p:nvPr/>
          </p:nvSpPr>
          <p:spPr>
            <a:xfrm>
              <a:off x="914400" y="283464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19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19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0EB4708-AB87-225A-A3EF-E1C0B75BC476}"/>
              </a:ext>
            </a:extLst>
          </p:cNvPr>
          <p:cNvSpPr txBox="1"/>
          <p:nvPr/>
        </p:nvSpPr>
        <p:spPr>
          <a:xfrm>
            <a:off x="979653" y="4417666"/>
            <a:ext cx="38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C505580A-E1BD-D858-F309-C692FB7CF7DB}"/>
              </a:ext>
            </a:extLst>
          </p:cNvPr>
          <p:cNvSpPr txBox="1"/>
          <p:nvPr/>
        </p:nvSpPr>
        <p:spPr>
          <a:xfrm>
            <a:off x="1650797" y="4028439"/>
            <a:ext cx="37731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" dirty="0">
                <a:latin typeface="Verdana"/>
                <a:cs typeface="Verdana"/>
              </a:rPr>
              <a:t>With careful financial planning and targeted marketing efforts, the shop is expected to thrive, offering students and locals a fresh alternative in the snack market.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525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371600"/>
            <a:ext cx="1097280" cy="365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640079"/>
            <a:ext cx="53390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23190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52427"/>
                </a:solidFill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100" y="2319020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252427"/>
                </a:solidFill>
                <a:latin typeface="Verdana"/>
                <a:cs typeface="Verdana"/>
              </a:rPr>
              <a:t>02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056379"/>
            <a:ext cx="32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252427"/>
                </a:solidFill>
                <a:latin typeface="Verdana"/>
                <a:cs typeface="Verdana"/>
              </a:rPr>
              <a:t>03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8100" y="40563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252427"/>
                </a:solidFill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861" y="2289817"/>
            <a:ext cx="3249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0" dirty="0">
                <a:solidFill>
                  <a:srgbClr val="252427"/>
                </a:solidFill>
                <a:latin typeface="Verdana"/>
                <a:cs typeface="Verdana"/>
              </a:rPr>
              <a:t>Location analysis of Boring Road</a:t>
            </a: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280" y="246887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246887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280" y="42062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9" y="42062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DEBDE5E-EE15-7472-5173-049D8A77FC70}"/>
              </a:ext>
            </a:extLst>
          </p:cNvPr>
          <p:cNvSpPr txBox="1"/>
          <p:nvPr/>
        </p:nvSpPr>
        <p:spPr>
          <a:xfrm>
            <a:off x="1981200" y="3926507"/>
            <a:ext cx="3428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0" dirty="0">
                <a:solidFill>
                  <a:srgbClr val="252427"/>
                </a:solidFill>
                <a:latin typeface="Verdana"/>
                <a:cs typeface="Verdana"/>
              </a:rPr>
              <a:t>Strategic Recommendations for Menu Offerings</a:t>
            </a: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7EE4BE0A-BB58-2760-F13A-6ADA1C8257D8}"/>
              </a:ext>
            </a:extLst>
          </p:cNvPr>
          <p:cNvSpPr txBox="1"/>
          <p:nvPr/>
        </p:nvSpPr>
        <p:spPr>
          <a:xfrm>
            <a:off x="7635556" y="2196829"/>
            <a:ext cx="34591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0" dirty="0">
                <a:solidFill>
                  <a:srgbClr val="252427"/>
                </a:solidFill>
                <a:latin typeface="Verdana"/>
                <a:cs typeface="Verdana"/>
              </a:rPr>
              <a:t>Competitor Analysis Revealing Gaps in the Market</a:t>
            </a: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4346D60F-DB01-CA4C-F023-2AD5EF6DF6AE}"/>
              </a:ext>
            </a:extLst>
          </p:cNvPr>
          <p:cNvSpPr txBox="1"/>
          <p:nvPr/>
        </p:nvSpPr>
        <p:spPr>
          <a:xfrm>
            <a:off x="7669284" y="3892147"/>
            <a:ext cx="3249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0" dirty="0">
                <a:solidFill>
                  <a:srgbClr val="252427"/>
                </a:solidFill>
                <a:latin typeface="Verdana"/>
                <a:cs typeface="Verdana"/>
              </a:rPr>
              <a:t>Financial Planning within a ₹10 Lakh Budget</a:t>
            </a:r>
            <a:endParaRPr lang="en-US" sz="1200" dirty="0">
              <a:latin typeface="Verdana"/>
              <a:cs typeface="Verdan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0690E9-31E2-F5E6-36D1-9A9953EB5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56258" y="2233938"/>
            <a:ext cx="594360" cy="594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2BA66F-D52E-2482-C249-A5658C264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0147" y="2189479"/>
            <a:ext cx="472541" cy="55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2199A6-B6F5-265F-43F2-C0BAB2E28B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44992" y="3922828"/>
            <a:ext cx="594361" cy="5943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325132-CBCA-8F13-33D5-70E4305140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332964" y="3953509"/>
            <a:ext cx="560239" cy="5054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42A7C0-1CD7-651D-8835-1A4F9E0FAE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67043" y="2609454"/>
            <a:ext cx="1422706" cy="1419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457200"/>
            <a:ext cx="38392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spc="-55" dirty="0"/>
              <a:t>Objectives</a:t>
            </a:r>
            <a:endParaRPr b="0" spc="25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517" y="1641157"/>
            <a:ext cx="4764405" cy="741045"/>
            <a:chOff x="1092517" y="1641157"/>
            <a:chExt cx="4764405" cy="741045"/>
          </a:xfrm>
        </p:grpSpPr>
        <p:sp>
          <p:nvSpPr>
            <p:cNvPr id="5" name="object 5"/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19"/>
                  </a:lnTo>
                  <a:lnTo>
                    <a:pt x="4389120" y="731519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164592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19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20"/>
                  </a:lnTo>
                  <a:lnTo>
                    <a:pt x="365759" y="731520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3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7127" y="1782100"/>
            <a:ext cx="37731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5" dirty="0">
                <a:latin typeface="Verdana"/>
                <a:cs typeface="Verdana"/>
              </a:rPr>
              <a:t>Identify profitable snack items for a new shop in a competitive area.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8680" y="1691639"/>
            <a:ext cx="640080" cy="640080"/>
            <a:chOff x="868680" y="1691639"/>
            <a:chExt cx="640080" cy="640080"/>
          </a:xfrm>
        </p:grpSpPr>
        <p:sp>
          <p:nvSpPr>
            <p:cNvPr id="9" name="object 9"/>
            <p:cNvSpPr/>
            <p:nvPr/>
          </p:nvSpPr>
          <p:spPr>
            <a:xfrm>
              <a:off x="868680" y="16916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40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80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40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173735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20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20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0300" y="1836420"/>
            <a:ext cx="122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2517" y="2738437"/>
            <a:ext cx="4764405" cy="741045"/>
            <a:chOff x="1092517" y="2738437"/>
            <a:chExt cx="4764405" cy="741045"/>
          </a:xfrm>
        </p:grpSpPr>
        <p:sp>
          <p:nvSpPr>
            <p:cNvPr id="13" name="object 13"/>
            <p:cNvSpPr/>
            <p:nvPr/>
          </p:nvSpPr>
          <p:spPr>
            <a:xfrm>
              <a:off x="1097280" y="274320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19"/>
                  </a:lnTo>
                  <a:lnTo>
                    <a:pt x="4389120" y="731519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280" y="2743200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19"/>
                  </a:lnTo>
                  <a:lnTo>
                    <a:pt x="365759" y="731519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3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20766" y="2859059"/>
            <a:ext cx="38595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5" dirty="0">
                <a:latin typeface="Verdana"/>
                <a:cs typeface="Verdana"/>
              </a:rPr>
              <a:t>Leverage the prime location of Boring Road for strategic advantage.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8680" y="2788920"/>
            <a:ext cx="640080" cy="640080"/>
            <a:chOff x="868680" y="2788920"/>
            <a:chExt cx="640080" cy="640080"/>
          </a:xfrm>
        </p:grpSpPr>
        <p:sp>
          <p:nvSpPr>
            <p:cNvPr id="17" name="object 17"/>
            <p:cNvSpPr/>
            <p:nvPr/>
          </p:nvSpPr>
          <p:spPr>
            <a:xfrm>
              <a:off x="868680" y="2788920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39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80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39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400" y="283464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19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19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84580" y="2933700"/>
            <a:ext cx="17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2517" y="3835717"/>
            <a:ext cx="4764405" cy="741045"/>
            <a:chOff x="1092517" y="3835717"/>
            <a:chExt cx="4764405" cy="741045"/>
          </a:xfrm>
        </p:grpSpPr>
        <p:sp>
          <p:nvSpPr>
            <p:cNvPr id="21" name="object 21"/>
            <p:cNvSpPr/>
            <p:nvPr/>
          </p:nvSpPr>
          <p:spPr>
            <a:xfrm>
              <a:off x="1097280" y="3840479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20"/>
                  </a:lnTo>
                  <a:lnTo>
                    <a:pt x="4389120" y="731520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280" y="3840479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20"/>
                  </a:lnTo>
                  <a:lnTo>
                    <a:pt x="365759" y="731520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3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20766" y="3931919"/>
            <a:ext cx="4107816" cy="507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lang="en-US" sz="1600" spc="-20" dirty="0">
                <a:latin typeface="Verdana"/>
                <a:cs typeface="Verdana"/>
              </a:rPr>
              <a:t>Target the local student population with innovative and healthy snack offerings.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68680" y="3886200"/>
            <a:ext cx="640080" cy="640080"/>
            <a:chOff x="868680" y="3886200"/>
            <a:chExt cx="640080" cy="640080"/>
          </a:xfrm>
        </p:grpSpPr>
        <p:sp>
          <p:nvSpPr>
            <p:cNvPr id="25" name="object 25"/>
            <p:cNvSpPr/>
            <p:nvPr/>
          </p:nvSpPr>
          <p:spPr>
            <a:xfrm>
              <a:off x="868680" y="3886200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39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79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39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4400" y="393191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20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20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84580" y="4030979"/>
            <a:ext cx="180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92517" y="4932997"/>
            <a:ext cx="4764405" cy="741045"/>
            <a:chOff x="1092517" y="4932997"/>
            <a:chExt cx="4764405" cy="741045"/>
          </a:xfrm>
        </p:grpSpPr>
        <p:sp>
          <p:nvSpPr>
            <p:cNvPr id="29" name="object 29"/>
            <p:cNvSpPr/>
            <p:nvPr/>
          </p:nvSpPr>
          <p:spPr>
            <a:xfrm>
              <a:off x="1097280" y="4937759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4389120" y="0"/>
                  </a:moveTo>
                  <a:lnTo>
                    <a:pt x="365759" y="0"/>
                  </a:lnTo>
                  <a:lnTo>
                    <a:pt x="324163" y="3338"/>
                  </a:lnTo>
                  <a:lnTo>
                    <a:pt x="281806" y="13065"/>
                  </a:lnTo>
                  <a:lnTo>
                    <a:pt x="239525" y="28743"/>
                  </a:lnTo>
                  <a:lnTo>
                    <a:pt x="198152" y="49936"/>
                  </a:lnTo>
                  <a:lnTo>
                    <a:pt x="158523" y="76210"/>
                  </a:lnTo>
                  <a:lnTo>
                    <a:pt x="121471" y="107128"/>
                  </a:lnTo>
                  <a:lnTo>
                    <a:pt x="87830" y="142254"/>
                  </a:lnTo>
                  <a:lnTo>
                    <a:pt x="58436" y="181153"/>
                  </a:lnTo>
                  <a:lnTo>
                    <a:pt x="34121" y="223389"/>
                  </a:lnTo>
                  <a:lnTo>
                    <a:pt x="15721" y="268526"/>
                  </a:lnTo>
                  <a:lnTo>
                    <a:pt x="4069" y="316128"/>
                  </a:lnTo>
                  <a:lnTo>
                    <a:pt x="0" y="365760"/>
                  </a:lnTo>
                  <a:lnTo>
                    <a:pt x="3338" y="407356"/>
                  </a:lnTo>
                  <a:lnTo>
                    <a:pt x="13065" y="449713"/>
                  </a:lnTo>
                  <a:lnTo>
                    <a:pt x="28743" y="491994"/>
                  </a:lnTo>
                  <a:lnTo>
                    <a:pt x="49936" y="533367"/>
                  </a:lnTo>
                  <a:lnTo>
                    <a:pt x="76210" y="572996"/>
                  </a:lnTo>
                  <a:lnTo>
                    <a:pt x="107128" y="610048"/>
                  </a:lnTo>
                  <a:lnTo>
                    <a:pt x="142254" y="643689"/>
                  </a:lnTo>
                  <a:lnTo>
                    <a:pt x="181153" y="673083"/>
                  </a:lnTo>
                  <a:lnTo>
                    <a:pt x="223389" y="697398"/>
                  </a:lnTo>
                  <a:lnTo>
                    <a:pt x="268526" y="715798"/>
                  </a:lnTo>
                  <a:lnTo>
                    <a:pt x="316128" y="727450"/>
                  </a:lnTo>
                  <a:lnTo>
                    <a:pt x="365759" y="731520"/>
                  </a:lnTo>
                  <a:lnTo>
                    <a:pt x="4389120" y="731520"/>
                  </a:lnTo>
                  <a:lnTo>
                    <a:pt x="4430716" y="728181"/>
                  </a:lnTo>
                  <a:lnTo>
                    <a:pt x="4473073" y="718454"/>
                  </a:lnTo>
                  <a:lnTo>
                    <a:pt x="4515354" y="702776"/>
                  </a:lnTo>
                  <a:lnTo>
                    <a:pt x="4556727" y="681583"/>
                  </a:lnTo>
                  <a:lnTo>
                    <a:pt x="4596356" y="655309"/>
                  </a:lnTo>
                  <a:lnTo>
                    <a:pt x="4633408" y="624391"/>
                  </a:lnTo>
                  <a:lnTo>
                    <a:pt x="4667049" y="589265"/>
                  </a:lnTo>
                  <a:lnTo>
                    <a:pt x="4696443" y="550366"/>
                  </a:lnTo>
                  <a:lnTo>
                    <a:pt x="4720758" y="508130"/>
                  </a:lnTo>
                  <a:lnTo>
                    <a:pt x="4739158" y="462993"/>
                  </a:lnTo>
                  <a:lnTo>
                    <a:pt x="4750810" y="415391"/>
                  </a:lnTo>
                  <a:lnTo>
                    <a:pt x="4754880" y="365760"/>
                  </a:lnTo>
                  <a:lnTo>
                    <a:pt x="4752030" y="319879"/>
                  </a:lnTo>
                  <a:lnTo>
                    <a:pt x="4743709" y="275700"/>
                  </a:lnTo>
                  <a:lnTo>
                    <a:pt x="4730260" y="233564"/>
                  </a:lnTo>
                  <a:lnTo>
                    <a:pt x="4712025" y="193814"/>
                  </a:lnTo>
                  <a:lnTo>
                    <a:pt x="4689348" y="156793"/>
                  </a:lnTo>
                  <a:lnTo>
                    <a:pt x="4662570" y="122844"/>
                  </a:lnTo>
                  <a:lnTo>
                    <a:pt x="4632035" y="92309"/>
                  </a:lnTo>
                  <a:lnTo>
                    <a:pt x="4598086" y="65531"/>
                  </a:lnTo>
                  <a:lnTo>
                    <a:pt x="4561065" y="42854"/>
                  </a:lnTo>
                  <a:lnTo>
                    <a:pt x="4521315" y="24619"/>
                  </a:lnTo>
                  <a:lnTo>
                    <a:pt x="4479179" y="11170"/>
                  </a:lnTo>
                  <a:lnTo>
                    <a:pt x="4435000" y="2849"/>
                  </a:lnTo>
                  <a:lnTo>
                    <a:pt x="438912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7280" y="4937759"/>
              <a:ext cx="4754880" cy="731520"/>
            </a:xfrm>
            <a:custGeom>
              <a:avLst/>
              <a:gdLst/>
              <a:ahLst/>
              <a:cxnLst/>
              <a:rect l="l" t="t" r="r" b="b"/>
              <a:pathLst>
                <a:path w="4754880" h="731520">
                  <a:moveTo>
                    <a:pt x="365760" y="0"/>
                  </a:moveTo>
                  <a:lnTo>
                    <a:pt x="4389120" y="0"/>
                  </a:lnTo>
                  <a:lnTo>
                    <a:pt x="4435000" y="2849"/>
                  </a:lnTo>
                  <a:lnTo>
                    <a:pt x="4479179" y="11170"/>
                  </a:lnTo>
                  <a:lnTo>
                    <a:pt x="4521315" y="24619"/>
                  </a:lnTo>
                  <a:lnTo>
                    <a:pt x="4561065" y="42854"/>
                  </a:lnTo>
                  <a:lnTo>
                    <a:pt x="4598086" y="65531"/>
                  </a:lnTo>
                  <a:lnTo>
                    <a:pt x="4632035" y="92309"/>
                  </a:lnTo>
                  <a:lnTo>
                    <a:pt x="4662570" y="122844"/>
                  </a:lnTo>
                  <a:lnTo>
                    <a:pt x="4689348" y="156793"/>
                  </a:lnTo>
                  <a:lnTo>
                    <a:pt x="4712025" y="193814"/>
                  </a:lnTo>
                  <a:lnTo>
                    <a:pt x="4730260" y="233564"/>
                  </a:lnTo>
                  <a:lnTo>
                    <a:pt x="4743709" y="275700"/>
                  </a:lnTo>
                  <a:lnTo>
                    <a:pt x="4752030" y="319879"/>
                  </a:lnTo>
                  <a:lnTo>
                    <a:pt x="4754880" y="365760"/>
                  </a:lnTo>
                  <a:lnTo>
                    <a:pt x="4750810" y="415391"/>
                  </a:lnTo>
                  <a:lnTo>
                    <a:pt x="4739158" y="462993"/>
                  </a:lnTo>
                  <a:lnTo>
                    <a:pt x="4720758" y="508130"/>
                  </a:lnTo>
                  <a:lnTo>
                    <a:pt x="4696443" y="550366"/>
                  </a:lnTo>
                  <a:lnTo>
                    <a:pt x="4667049" y="589265"/>
                  </a:lnTo>
                  <a:lnTo>
                    <a:pt x="4633408" y="624391"/>
                  </a:lnTo>
                  <a:lnTo>
                    <a:pt x="4596356" y="655309"/>
                  </a:lnTo>
                  <a:lnTo>
                    <a:pt x="4556727" y="681583"/>
                  </a:lnTo>
                  <a:lnTo>
                    <a:pt x="4515354" y="702776"/>
                  </a:lnTo>
                  <a:lnTo>
                    <a:pt x="4473073" y="718454"/>
                  </a:lnTo>
                  <a:lnTo>
                    <a:pt x="4430716" y="728181"/>
                  </a:lnTo>
                  <a:lnTo>
                    <a:pt x="4389120" y="731520"/>
                  </a:lnTo>
                  <a:lnTo>
                    <a:pt x="365759" y="731520"/>
                  </a:lnTo>
                  <a:lnTo>
                    <a:pt x="316128" y="727450"/>
                  </a:lnTo>
                  <a:lnTo>
                    <a:pt x="268526" y="715798"/>
                  </a:lnTo>
                  <a:lnTo>
                    <a:pt x="223389" y="697398"/>
                  </a:lnTo>
                  <a:lnTo>
                    <a:pt x="181153" y="673083"/>
                  </a:lnTo>
                  <a:lnTo>
                    <a:pt x="142254" y="643689"/>
                  </a:lnTo>
                  <a:lnTo>
                    <a:pt x="107128" y="610048"/>
                  </a:lnTo>
                  <a:lnTo>
                    <a:pt x="76210" y="572996"/>
                  </a:lnTo>
                  <a:lnTo>
                    <a:pt x="49936" y="533367"/>
                  </a:lnTo>
                  <a:lnTo>
                    <a:pt x="28743" y="491994"/>
                  </a:lnTo>
                  <a:lnTo>
                    <a:pt x="13065" y="449713"/>
                  </a:lnTo>
                  <a:lnTo>
                    <a:pt x="3338" y="407356"/>
                  </a:lnTo>
                  <a:lnTo>
                    <a:pt x="0" y="365760"/>
                  </a:lnTo>
                  <a:lnTo>
                    <a:pt x="4069" y="316128"/>
                  </a:lnTo>
                  <a:lnTo>
                    <a:pt x="15721" y="268526"/>
                  </a:lnTo>
                  <a:lnTo>
                    <a:pt x="34121" y="223389"/>
                  </a:lnTo>
                  <a:lnTo>
                    <a:pt x="58436" y="181153"/>
                  </a:lnTo>
                  <a:lnTo>
                    <a:pt x="87830" y="142254"/>
                  </a:lnTo>
                  <a:lnTo>
                    <a:pt x="121471" y="107128"/>
                  </a:lnTo>
                  <a:lnTo>
                    <a:pt x="158523" y="76210"/>
                  </a:lnTo>
                  <a:lnTo>
                    <a:pt x="198152" y="49936"/>
                  </a:lnTo>
                  <a:lnTo>
                    <a:pt x="239525" y="28743"/>
                  </a:lnTo>
                  <a:lnTo>
                    <a:pt x="281806" y="13065"/>
                  </a:lnTo>
                  <a:lnTo>
                    <a:pt x="324163" y="3338"/>
                  </a:lnTo>
                  <a:lnTo>
                    <a:pt x="365759" y="0"/>
                  </a:lnTo>
                  <a:close/>
                </a:path>
              </a:pathLst>
            </a:custGeom>
            <a:ln w="9144">
              <a:solidFill>
                <a:srgbClr val="16A3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20766" y="5041850"/>
            <a:ext cx="30041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10" dirty="0">
                <a:latin typeface="Verdana"/>
                <a:cs typeface="Verdana"/>
              </a:rPr>
              <a:t>Ensure maximum returns on a limited budget.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68680" y="4983479"/>
            <a:ext cx="640080" cy="640080"/>
            <a:chOff x="868680" y="4983479"/>
            <a:chExt cx="640080" cy="640080"/>
          </a:xfrm>
        </p:grpSpPr>
        <p:sp>
          <p:nvSpPr>
            <p:cNvPr id="33" name="object 33"/>
            <p:cNvSpPr/>
            <p:nvPr/>
          </p:nvSpPr>
          <p:spPr>
            <a:xfrm>
              <a:off x="868680" y="498347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40" y="0"/>
                  </a:moveTo>
                  <a:lnTo>
                    <a:pt x="272746" y="3470"/>
                  </a:lnTo>
                  <a:lnTo>
                    <a:pt x="227608" y="13550"/>
                  </a:lnTo>
                  <a:lnTo>
                    <a:pt x="185119" y="29745"/>
                  </a:lnTo>
                  <a:lnTo>
                    <a:pt x="145774" y="51560"/>
                  </a:lnTo>
                  <a:lnTo>
                    <a:pt x="110070" y="78500"/>
                  </a:lnTo>
                  <a:lnTo>
                    <a:pt x="78500" y="110070"/>
                  </a:lnTo>
                  <a:lnTo>
                    <a:pt x="51560" y="145774"/>
                  </a:lnTo>
                  <a:lnTo>
                    <a:pt x="29745" y="185119"/>
                  </a:lnTo>
                  <a:lnTo>
                    <a:pt x="13550" y="227608"/>
                  </a:lnTo>
                  <a:lnTo>
                    <a:pt x="3470" y="272746"/>
                  </a:lnTo>
                  <a:lnTo>
                    <a:pt x="0" y="320039"/>
                  </a:lnTo>
                  <a:lnTo>
                    <a:pt x="3470" y="367333"/>
                  </a:lnTo>
                  <a:lnTo>
                    <a:pt x="13550" y="412471"/>
                  </a:lnTo>
                  <a:lnTo>
                    <a:pt x="29745" y="454960"/>
                  </a:lnTo>
                  <a:lnTo>
                    <a:pt x="51560" y="494305"/>
                  </a:lnTo>
                  <a:lnTo>
                    <a:pt x="78500" y="530009"/>
                  </a:lnTo>
                  <a:lnTo>
                    <a:pt x="110070" y="561579"/>
                  </a:lnTo>
                  <a:lnTo>
                    <a:pt x="145774" y="588519"/>
                  </a:lnTo>
                  <a:lnTo>
                    <a:pt x="185119" y="610334"/>
                  </a:lnTo>
                  <a:lnTo>
                    <a:pt x="227608" y="626529"/>
                  </a:lnTo>
                  <a:lnTo>
                    <a:pt x="272746" y="636609"/>
                  </a:lnTo>
                  <a:lnTo>
                    <a:pt x="320040" y="640079"/>
                  </a:lnTo>
                  <a:lnTo>
                    <a:pt x="367333" y="636609"/>
                  </a:lnTo>
                  <a:lnTo>
                    <a:pt x="412471" y="626529"/>
                  </a:lnTo>
                  <a:lnTo>
                    <a:pt x="454960" y="610334"/>
                  </a:lnTo>
                  <a:lnTo>
                    <a:pt x="494305" y="588519"/>
                  </a:lnTo>
                  <a:lnTo>
                    <a:pt x="530009" y="561579"/>
                  </a:lnTo>
                  <a:lnTo>
                    <a:pt x="561579" y="530009"/>
                  </a:lnTo>
                  <a:lnTo>
                    <a:pt x="588519" y="494305"/>
                  </a:lnTo>
                  <a:lnTo>
                    <a:pt x="610334" y="454960"/>
                  </a:lnTo>
                  <a:lnTo>
                    <a:pt x="626529" y="412471"/>
                  </a:lnTo>
                  <a:lnTo>
                    <a:pt x="636609" y="367333"/>
                  </a:lnTo>
                  <a:lnTo>
                    <a:pt x="640079" y="320039"/>
                  </a:lnTo>
                  <a:lnTo>
                    <a:pt x="636609" y="272746"/>
                  </a:lnTo>
                  <a:lnTo>
                    <a:pt x="626529" y="227608"/>
                  </a:lnTo>
                  <a:lnTo>
                    <a:pt x="610334" y="185119"/>
                  </a:lnTo>
                  <a:lnTo>
                    <a:pt x="588519" y="145774"/>
                  </a:lnTo>
                  <a:lnTo>
                    <a:pt x="561579" y="110070"/>
                  </a:lnTo>
                  <a:lnTo>
                    <a:pt x="530009" y="78500"/>
                  </a:lnTo>
                  <a:lnTo>
                    <a:pt x="494305" y="51560"/>
                  </a:lnTo>
                  <a:lnTo>
                    <a:pt x="454960" y="29745"/>
                  </a:lnTo>
                  <a:lnTo>
                    <a:pt x="412471" y="13550"/>
                  </a:lnTo>
                  <a:lnTo>
                    <a:pt x="367333" y="347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400" y="50291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10" y="4419"/>
                  </a:lnTo>
                  <a:lnTo>
                    <a:pt x="178600" y="17162"/>
                  </a:lnTo>
                  <a:lnTo>
                    <a:pt x="135865" y="37452"/>
                  </a:lnTo>
                  <a:lnTo>
                    <a:pt x="97579" y="64516"/>
                  </a:lnTo>
                  <a:lnTo>
                    <a:pt x="64516" y="97579"/>
                  </a:lnTo>
                  <a:lnTo>
                    <a:pt x="37452" y="135865"/>
                  </a:lnTo>
                  <a:lnTo>
                    <a:pt x="17162" y="178600"/>
                  </a:lnTo>
                  <a:lnTo>
                    <a:pt x="4419" y="225010"/>
                  </a:lnTo>
                  <a:lnTo>
                    <a:pt x="0" y="274319"/>
                  </a:lnTo>
                  <a:lnTo>
                    <a:pt x="4419" y="323629"/>
                  </a:lnTo>
                  <a:lnTo>
                    <a:pt x="17162" y="370039"/>
                  </a:lnTo>
                  <a:lnTo>
                    <a:pt x="37452" y="412774"/>
                  </a:lnTo>
                  <a:lnTo>
                    <a:pt x="64516" y="451060"/>
                  </a:lnTo>
                  <a:lnTo>
                    <a:pt x="97579" y="484123"/>
                  </a:lnTo>
                  <a:lnTo>
                    <a:pt x="135865" y="511187"/>
                  </a:lnTo>
                  <a:lnTo>
                    <a:pt x="178600" y="531477"/>
                  </a:lnTo>
                  <a:lnTo>
                    <a:pt x="225010" y="544220"/>
                  </a:lnTo>
                  <a:lnTo>
                    <a:pt x="274320" y="548639"/>
                  </a:lnTo>
                  <a:lnTo>
                    <a:pt x="323629" y="544220"/>
                  </a:lnTo>
                  <a:lnTo>
                    <a:pt x="370039" y="531477"/>
                  </a:lnTo>
                  <a:lnTo>
                    <a:pt x="412774" y="511187"/>
                  </a:lnTo>
                  <a:lnTo>
                    <a:pt x="451060" y="484123"/>
                  </a:lnTo>
                  <a:lnTo>
                    <a:pt x="484123" y="451060"/>
                  </a:lnTo>
                  <a:lnTo>
                    <a:pt x="511187" y="412774"/>
                  </a:lnTo>
                  <a:lnTo>
                    <a:pt x="531477" y="370039"/>
                  </a:lnTo>
                  <a:lnTo>
                    <a:pt x="544220" y="323629"/>
                  </a:lnTo>
                  <a:lnTo>
                    <a:pt x="548640" y="274319"/>
                  </a:lnTo>
                  <a:lnTo>
                    <a:pt x="544220" y="225010"/>
                  </a:lnTo>
                  <a:lnTo>
                    <a:pt x="531477" y="178600"/>
                  </a:lnTo>
                  <a:lnTo>
                    <a:pt x="511187" y="135865"/>
                  </a:lnTo>
                  <a:lnTo>
                    <a:pt x="484123" y="97579"/>
                  </a:lnTo>
                  <a:lnTo>
                    <a:pt x="451060" y="64516"/>
                  </a:lnTo>
                  <a:lnTo>
                    <a:pt x="412774" y="37452"/>
                  </a:lnTo>
                  <a:lnTo>
                    <a:pt x="370039" y="17162"/>
                  </a:lnTo>
                  <a:lnTo>
                    <a:pt x="323629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16A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84580" y="5128259"/>
            <a:ext cx="187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62179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695" y="0"/>
                </a:lnTo>
              </a:path>
            </a:pathLst>
          </a:custGeom>
          <a:ln w="22860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3">
            <a:extLst>
              <a:ext uri="{FF2B5EF4-FFF2-40B4-BE49-F238E27FC236}">
                <a16:creationId xmlns:a16="http://schemas.microsoft.com/office/drawing/2014/main" id="{D5D855CB-A6FB-D602-83D3-5616F007CD35}"/>
              </a:ext>
            </a:extLst>
          </p:cNvPr>
          <p:cNvGrpSpPr/>
          <p:nvPr/>
        </p:nvGrpSpPr>
        <p:grpSpPr>
          <a:xfrm>
            <a:off x="7287462" y="886967"/>
            <a:ext cx="4142538" cy="5056631"/>
            <a:chOff x="7287462" y="886967"/>
            <a:chExt cx="4142538" cy="5056631"/>
          </a:xfrm>
        </p:grpSpPr>
        <p:pic>
          <p:nvPicPr>
            <p:cNvPr id="70" name="object 4">
              <a:extLst>
                <a:ext uri="{FF2B5EF4-FFF2-40B4-BE49-F238E27FC236}">
                  <a16:creationId xmlns:a16="http://schemas.microsoft.com/office/drawing/2014/main" id="{3819001B-C289-3C4B-E81F-EE0B58C2F7C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80" y="5212079"/>
              <a:ext cx="731520" cy="731519"/>
            </a:xfrm>
            <a:prstGeom prst="rect">
              <a:avLst/>
            </a:prstGeom>
          </p:spPr>
        </p:pic>
        <p:sp>
          <p:nvSpPr>
            <p:cNvPr id="71" name="object 5">
              <a:extLst>
                <a:ext uri="{FF2B5EF4-FFF2-40B4-BE49-F238E27FC236}">
                  <a16:creationId xmlns:a16="http://schemas.microsoft.com/office/drawing/2014/main" id="{86FDF762-21B0-1351-8805-AF8582731C0A}"/>
                </a:ext>
              </a:extLst>
            </p:cNvPr>
            <p:cNvSpPr/>
            <p:nvPr/>
          </p:nvSpPr>
          <p:spPr>
            <a:xfrm>
              <a:off x="7287768" y="886967"/>
              <a:ext cx="3726179" cy="4640580"/>
            </a:xfrm>
            <a:custGeom>
              <a:avLst/>
              <a:gdLst/>
              <a:ahLst/>
              <a:cxnLst/>
              <a:rect l="l" t="t" r="r" b="b"/>
              <a:pathLst>
                <a:path w="3726179" h="4640580">
                  <a:moveTo>
                    <a:pt x="3726179" y="0"/>
                  </a:moveTo>
                  <a:lnTo>
                    <a:pt x="0" y="0"/>
                  </a:lnTo>
                  <a:lnTo>
                    <a:pt x="0" y="4640580"/>
                  </a:lnTo>
                  <a:lnTo>
                    <a:pt x="3726179" y="4640580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6">
              <a:extLst>
                <a:ext uri="{FF2B5EF4-FFF2-40B4-BE49-F238E27FC236}">
                  <a16:creationId xmlns:a16="http://schemas.microsoft.com/office/drawing/2014/main" id="{35EE788C-41D5-B635-1859-7BA8F01A0D0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7287462" y="886967"/>
              <a:ext cx="3726179" cy="4668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371600"/>
            <a:ext cx="1097280" cy="365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640079"/>
            <a:ext cx="50787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45" dirty="0"/>
              <a:t>Analysis</a:t>
            </a:r>
            <a:r>
              <a:rPr spc="-575" dirty="0"/>
              <a:t> </a:t>
            </a:r>
            <a:r>
              <a:rPr spc="-240" dirty="0"/>
              <a:t>Strategies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23190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52427"/>
                </a:solidFill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100" y="2319020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252427"/>
                </a:solidFill>
                <a:latin typeface="Verdana"/>
                <a:cs typeface="Verdana"/>
              </a:rPr>
              <a:t>02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056379"/>
            <a:ext cx="32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252427"/>
                </a:solidFill>
                <a:latin typeface="Verdana"/>
                <a:cs typeface="Verdana"/>
              </a:rPr>
              <a:t>03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8100" y="40563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252427"/>
                </a:solidFill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2090420" y="2319020"/>
            <a:ext cx="3115310" cy="3185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Market</a:t>
            </a:r>
            <a:r>
              <a:rPr spc="-295" dirty="0"/>
              <a:t> </a:t>
            </a:r>
            <a:r>
              <a:rPr spc="-90" dirty="0"/>
              <a:t>Gaps</a:t>
            </a:r>
          </a:p>
          <a:p>
            <a:pPr marL="298450" marR="508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0" spc="-35" dirty="0">
                <a:latin typeface="Verdana"/>
                <a:cs typeface="Verdana"/>
              </a:rPr>
              <a:t>Identifies unmet needs and targets opportunities with low competition.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endParaRPr lang="en-US" sz="1200" b="0" spc="-35" dirty="0"/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US" spc="-125" dirty="0"/>
              <a:t>Customer</a:t>
            </a:r>
            <a:r>
              <a:rPr lang="en-US" spc="-295" dirty="0"/>
              <a:t> </a:t>
            </a:r>
            <a:r>
              <a:rPr lang="en-US" spc="-190" dirty="0"/>
              <a:t>Insights</a:t>
            </a:r>
          </a:p>
          <a:p>
            <a:pPr marL="298450" marR="1397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b="0" spc="-25" dirty="0">
                <a:latin typeface="Verdana"/>
                <a:cs typeface="Verdana"/>
              </a:rPr>
              <a:t>Aligns offerings with customer preferences to enhance satisfaction and sales.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9700" y="2319020"/>
            <a:ext cx="3210560" cy="3185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252427"/>
                </a:solidFill>
                <a:latin typeface="Verdana"/>
                <a:cs typeface="Verdana"/>
              </a:rPr>
              <a:t>Diverse</a:t>
            </a:r>
            <a:r>
              <a:rPr sz="1800" b="1" spc="-295" dirty="0">
                <a:solidFill>
                  <a:srgbClr val="252427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252427"/>
                </a:solidFill>
                <a:latin typeface="Verdana"/>
                <a:cs typeface="Verdana"/>
              </a:rPr>
              <a:t>Choices</a:t>
            </a:r>
            <a:endParaRPr sz="1800" dirty="0">
              <a:latin typeface="Verdana"/>
              <a:cs typeface="Verdana"/>
            </a:endParaRPr>
          </a:p>
          <a:p>
            <a:pPr marL="298450" marR="63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spc="-40" dirty="0">
                <a:solidFill>
                  <a:srgbClr val="252427"/>
                </a:solidFill>
                <a:latin typeface="Verdana"/>
                <a:cs typeface="Verdana"/>
              </a:rPr>
              <a:t>Attracts a broader customer base by catering to varied tastes and preferences.</a:t>
            </a:r>
          </a:p>
          <a:p>
            <a:pPr marL="12700" marR="6350">
              <a:lnSpc>
                <a:spcPct val="150000"/>
              </a:lnSpc>
              <a:spcBef>
                <a:spcPts val="600"/>
              </a:spcBef>
            </a:pPr>
            <a:endParaRPr lang="en-US" sz="1200" b="1" spc="-40" dirty="0">
              <a:solidFill>
                <a:srgbClr val="252427"/>
              </a:solidFill>
              <a:latin typeface="Verdana"/>
              <a:cs typeface="Verdana"/>
            </a:endParaRPr>
          </a:p>
          <a:p>
            <a:pPr marL="12700" marR="6350">
              <a:lnSpc>
                <a:spcPct val="150000"/>
              </a:lnSpc>
              <a:spcBef>
                <a:spcPts val="600"/>
              </a:spcBef>
            </a:pPr>
            <a:r>
              <a:rPr sz="1800" b="1" spc="-180" dirty="0">
                <a:solidFill>
                  <a:srgbClr val="252427"/>
                </a:solidFill>
                <a:latin typeface="Verdana"/>
                <a:cs typeface="Verdana"/>
              </a:rPr>
              <a:t>Innovative</a:t>
            </a:r>
            <a:r>
              <a:rPr sz="1800" b="1" spc="-295" dirty="0">
                <a:solidFill>
                  <a:srgbClr val="252427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252427"/>
                </a:solidFill>
                <a:latin typeface="Verdana"/>
                <a:cs typeface="Verdana"/>
              </a:rPr>
              <a:t>Flavors</a:t>
            </a:r>
            <a:endParaRPr sz="1800" dirty="0">
              <a:latin typeface="Verdana"/>
              <a:cs typeface="Verdana"/>
            </a:endParaRPr>
          </a:p>
          <a:p>
            <a:pPr marL="184150" marR="508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spc="-55" dirty="0">
                <a:solidFill>
                  <a:srgbClr val="252427"/>
                </a:solidFill>
                <a:latin typeface="Verdana"/>
                <a:cs typeface="Verdana"/>
              </a:rPr>
              <a:t>Differentiates the menu with unique flavors, appealing to adventurous customers.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280" y="246887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246887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280" y="42062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6559" y="420624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640079"/>
            <a:ext cx="990346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Location</a:t>
            </a:r>
            <a:r>
              <a:rPr spc="-575" dirty="0"/>
              <a:t> </a:t>
            </a:r>
            <a:r>
              <a:rPr lang="en-IN" spc="-575" dirty="0"/>
              <a:t>&amp; Demographic </a:t>
            </a:r>
            <a:r>
              <a:rPr spc="-340" dirty="0"/>
              <a:t>Insights</a:t>
            </a:r>
            <a:endParaRPr spc="-24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DFBA27-75A6-E1B7-28E7-5BD6FCE9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633503"/>
            <a:ext cx="8796625" cy="46131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C8C0DC-DBCD-060D-DCFE-902AE151D0B0}"/>
              </a:ext>
            </a:extLst>
          </p:cNvPr>
          <p:cNvSpPr txBox="1"/>
          <p:nvPr/>
        </p:nvSpPr>
        <p:spPr>
          <a:xfrm>
            <a:off x="9332565" y="1604772"/>
            <a:ext cx="2630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Boring Road is a bustling retail hub with high foot traffic in Patna.</a:t>
            </a:r>
          </a:p>
          <a:p>
            <a:endParaRPr lang="en-IN" dirty="0"/>
          </a:p>
          <a:p>
            <a:r>
              <a:rPr lang="en-IN" dirty="0"/>
              <a:t>        Close proximity to residential complexes, clothing stores and jewellery shops.</a:t>
            </a:r>
          </a:p>
          <a:p>
            <a:endParaRPr lang="en-IN" dirty="0"/>
          </a:p>
          <a:p>
            <a:r>
              <a:rPr lang="en-IN" dirty="0"/>
              <a:t>        Surrounded by three major coaching institutes and Hostels.</a:t>
            </a:r>
          </a:p>
          <a:p>
            <a:endParaRPr lang="en-IN" dirty="0"/>
          </a:p>
          <a:p>
            <a:r>
              <a:rPr lang="en-IN" dirty="0"/>
              <a:t>         Significant opportunity to capture a large student customer base.</a:t>
            </a:r>
          </a:p>
        </p:txBody>
      </p:sp>
      <p:pic>
        <p:nvPicPr>
          <p:cNvPr id="40" name="object 20">
            <a:extLst>
              <a:ext uri="{FF2B5EF4-FFF2-40B4-BE49-F238E27FC236}">
                <a16:creationId xmlns:a16="http://schemas.microsoft.com/office/drawing/2014/main" id="{2BA67ACC-E476-89BE-26A7-1FC73F0221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1633503"/>
            <a:ext cx="274320" cy="274320"/>
          </a:xfrm>
          <a:prstGeom prst="rect">
            <a:avLst/>
          </a:prstGeom>
        </p:spPr>
      </p:pic>
      <p:pic>
        <p:nvPicPr>
          <p:cNvPr id="41" name="object 20">
            <a:extLst>
              <a:ext uri="{FF2B5EF4-FFF2-40B4-BE49-F238E27FC236}">
                <a16:creationId xmlns:a16="http://schemas.microsoft.com/office/drawing/2014/main" id="{EF285BB5-DA0E-257F-C645-04D6691491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6045" y="2773299"/>
            <a:ext cx="274320" cy="274320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95C09F5C-DD24-FE05-BA6E-A473EC08BC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4078986"/>
            <a:ext cx="274320" cy="274320"/>
          </a:xfrm>
          <a:prstGeom prst="rect">
            <a:avLst/>
          </a:prstGeom>
        </p:spPr>
      </p:pic>
      <p:pic>
        <p:nvPicPr>
          <p:cNvPr id="43" name="object 20">
            <a:extLst>
              <a:ext uri="{FF2B5EF4-FFF2-40B4-BE49-F238E27FC236}">
                <a16:creationId xmlns:a16="http://schemas.microsoft.com/office/drawing/2014/main" id="{6FCE562A-C85B-0428-3957-F520006BE1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5218782"/>
            <a:ext cx="27432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640079"/>
            <a:ext cx="990346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15" dirty="0"/>
              <a:t>Competitor Analysis</a:t>
            </a:r>
            <a:endParaRPr spc="-24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DFBA27-75A6-E1B7-28E7-5BD6FCE9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00" y="2287393"/>
            <a:ext cx="8858365" cy="33347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C8C0DC-DBCD-060D-DCFE-902AE151D0B0}"/>
              </a:ext>
            </a:extLst>
          </p:cNvPr>
          <p:cNvSpPr txBox="1"/>
          <p:nvPr/>
        </p:nvSpPr>
        <p:spPr>
          <a:xfrm>
            <a:off x="9332565" y="1502264"/>
            <a:ext cx="26308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US" dirty="0"/>
              <a:t>Five key competitors identified in the vicinity, all established for over five years.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US" dirty="0"/>
              <a:t>Competitors offer similar snacks and sweets like samosas, chole bhature, and kachoris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       </a:t>
            </a:r>
            <a:r>
              <a:rPr lang="en-US" dirty="0"/>
              <a:t>Despite their popularity, there is a noticeable gap in the market.</a:t>
            </a:r>
          </a:p>
          <a:p>
            <a:endParaRPr lang="en-IN" dirty="0"/>
          </a:p>
          <a:p>
            <a:r>
              <a:rPr lang="en-IN" dirty="0"/>
              <a:t>       </a:t>
            </a:r>
            <a:r>
              <a:rPr lang="en-US" dirty="0"/>
              <a:t>Opportunity for differentiation with rolls and other quick, healthy options.</a:t>
            </a:r>
            <a:endParaRPr lang="en-IN" dirty="0"/>
          </a:p>
        </p:txBody>
      </p:sp>
      <p:pic>
        <p:nvPicPr>
          <p:cNvPr id="40" name="object 20">
            <a:extLst>
              <a:ext uri="{FF2B5EF4-FFF2-40B4-BE49-F238E27FC236}">
                <a16:creationId xmlns:a16="http://schemas.microsoft.com/office/drawing/2014/main" id="{2BA67ACC-E476-89BE-26A7-1FC73F0221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1633503"/>
            <a:ext cx="274320" cy="274320"/>
          </a:xfrm>
          <a:prstGeom prst="rect">
            <a:avLst/>
          </a:prstGeom>
        </p:spPr>
      </p:pic>
      <p:pic>
        <p:nvPicPr>
          <p:cNvPr id="41" name="object 20">
            <a:extLst>
              <a:ext uri="{FF2B5EF4-FFF2-40B4-BE49-F238E27FC236}">
                <a16:creationId xmlns:a16="http://schemas.microsoft.com/office/drawing/2014/main" id="{EF285BB5-DA0E-257F-C645-04D6691491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2952400"/>
            <a:ext cx="274320" cy="274320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95C09F5C-DD24-FE05-BA6E-A473EC08BC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4287265"/>
            <a:ext cx="274320" cy="274320"/>
          </a:xfrm>
          <a:prstGeom prst="rect">
            <a:avLst/>
          </a:prstGeom>
        </p:spPr>
      </p:pic>
      <p:pic>
        <p:nvPicPr>
          <p:cNvPr id="43" name="object 20">
            <a:extLst>
              <a:ext uri="{FF2B5EF4-FFF2-40B4-BE49-F238E27FC236}">
                <a16:creationId xmlns:a16="http://schemas.microsoft.com/office/drawing/2014/main" id="{6FCE562A-C85B-0428-3957-F520006BE1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562213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640079"/>
            <a:ext cx="990346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15" dirty="0"/>
              <a:t>Understanding Customer Preferences</a:t>
            </a:r>
            <a:endParaRPr spc="-24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8C0DC-DBCD-060D-DCFE-902AE151D0B0}"/>
              </a:ext>
            </a:extLst>
          </p:cNvPr>
          <p:cNvSpPr txBox="1"/>
          <p:nvPr/>
        </p:nvSpPr>
        <p:spPr>
          <a:xfrm>
            <a:off x="9332565" y="1604772"/>
            <a:ext cx="2630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US" dirty="0"/>
              <a:t>Surveys reveal strong student preference for quick, affordable, and healthy snacks.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US" dirty="0"/>
              <a:t>Rolls are highly desired by students.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US" dirty="0"/>
              <a:t>Parathas are popular due to their balance of taste and health benefits.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US" dirty="0"/>
              <a:t>Majority of students prefer snack items priced between ₹70-90.</a:t>
            </a:r>
          </a:p>
          <a:p>
            <a:endParaRPr lang="en-IN" dirty="0"/>
          </a:p>
        </p:txBody>
      </p:sp>
      <p:pic>
        <p:nvPicPr>
          <p:cNvPr id="40" name="object 20">
            <a:extLst>
              <a:ext uri="{FF2B5EF4-FFF2-40B4-BE49-F238E27FC236}">
                <a16:creationId xmlns:a16="http://schemas.microsoft.com/office/drawing/2014/main" id="{2BA67ACC-E476-89BE-26A7-1FC73F0221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1633503"/>
            <a:ext cx="274320" cy="274320"/>
          </a:xfrm>
          <a:prstGeom prst="rect">
            <a:avLst/>
          </a:prstGeom>
        </p:spPr>
      </p:pic>
      <p:pic>
        <p:nvPicPr>
          <p:cNvPr id="41" name="object 20">
            <a:extLst>
              <a:ext uri="{FF2B5EF4-FFF2-40B4-BE49-F238E27FC236}">
                <a16:creationId xmlns:a16="http://schemas.microsoft.com/office/drawing/2014/main" id="{EF285BB5-DA0E-257F-C645-04D6691491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012639"/>
            <a:ext cx="274320" cy="274320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95C09F5C-DD24-FE05-BA6E-A473EC08BC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6045" y="3888343"/>
            <a:ext cx="274320" cy="274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655854-F497-7651-504A-BC2F01C74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8" y="1416607"/>
            <a:ext cx="4876800" cy="5065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B05E5-0C29-AD9D-2EC9-90DE3234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" b="1740"/>
          <a:stretch/>
        </p:blipFill>
        <p:spPr>
          <a:xfrm>
            <a:off x="5158304" y="1416607"/>
            <a:ext cx="3882452" cy="195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B1127-955B-1F70-50B6-2E5DA6FC6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24" y="3432060"/>
            <a:ext cx="3896631" cy="3050019"/>
          </a:xfrm>
          <a:prstGeom prst="rect">
            <a:avLst/>
          </a:prstGeom>
        </p:spPr>
      </p:pic>
      <p:pic>
        <p:nvPicPr>
          <p:cNvPr id="8" name="object 20">
            <a:extLst>
              <a:ext uri="{FF2B5EF4-FFF2-40B4-BE49-F238E27FC236}">
                <a16:creationId xmlns:a16="http://schemas.microsoft.com/office/drawing/2014/main" id="{7D3440D1-3CAF-72B2-F13C-64926B0388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6045" y="495706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9" y="16002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63" y="6532"/>
                </a:lnTo>
                <a:lnTo>
                  <a:pt x="90576" y="24968"/>
                </a:lnTo>
                <a:lnTo>
                  <a:pt x="53564" y="53564"/>
                </a:lnTo>
                <a:lnTo>
                  <a:pt x="24968" y="90576"/>
                </a:lnTo>
                <a:lnTo>
                  <a:pt x="6532" y="134263"/>
                </a:lnTo>
                <a:lnTo>
                  <a:pt x="0" y="182880"/>
                </a:lnTo>
                <a:lnTo>
                  <a:pt x="6532" y="231496"/>
                </a:lnTo>
                <a:lnTo>
                  <a:pt x="24968" y="275183"/>
                </a:lnTo>
                <a:lnTo>
                  <a:pt x="53564" y="312195"/>
                </a:lnTo>
                <a:lnTo>
                  <a:pt x="90576" y="340791"/>
                </a:lnTo>
                <a:lnTo>
                  <a:pt x="134263" y="359227"/>
                </a:lnTo>
                <a:lnTo>
                  <a:pt x="182880" y="365760"/>
                </a:lnTo>
                <a:lnTo>
                  <a:pt x="231496" y="359227"/>
                </a:lnTo>
                <a:lnTo>
                  <a:pt x="275183" y="340791"/>
                </a:lnTo>
                <a:lnTo>
                  <a:pt x="312195" y="312195"/>
                </a:lnTo>
                <a:lnTo>
                  <a:pt x="340791" y="275183"/>
                </a:lnTo>
                <a:lnTo>
                  <a:pt x="359227" y="231496"/>
                </a:lnTo>
                <a:lnTo>
                  <a:pt x="365760" y="182880"/>
                </a:lnTo>
                <a:lnTo>
                  <a:pt x="359227" y="134263"/>
                </a:lnTo>
                <a:lnTo>
                  <a:pt x="340791" y="90576"/>
                </a:lnTo>
                <a:lnTo>
                  <a:pt x="312195" y="53564"/>
                </a:lnTo>
                <a:lnTo>
                  <a:pt x="275183" y="24968"/>
                </a:lnTo>
                <a:lnTo>
                  <a:pt x="231496" y="6532"/>
                </a:lnTo>
                <a:lnTo>
                  <a:pt x="182880" y="0"/>
                </a:lnTo>
                <a:close/>
              </a:path>
            </a:pathLst>
          </a:custGeom>
          <a:solidFill>
            <a:srgbClr val="0A9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9" y="16002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6132" y="6532"/>
                </a:lnTo>
                <a:lnTo>
                  <a:pt x="92969" y="24968"/>
                </a:lnTo>
                <a:lnTo>
                  <a:pt x="55583" y="53564"/>
                </a:lnTo>
                <a:lnTo>
                  <a:pt x="26164" y="90576"/>
                </a:lnTo>
                <a:lnTo>
                  <a:pt x="6906" y="134263"/>
                </a:lnTo>
                <a:lnTo>
                  <a:pt x="0" y="182880"/>
                </a:lnTo>
                <a:lnTo>
                  <a:pt x="6906" y="231496"/>
                </a:lnTo>
                <a:lnTo>
                  <a:pt x="26164" y="275183"/>
                </a:lnTo>
                <a:lnTo>
                  <a:pt x="55583" y="312195"/>
                </a:lnTo>
                <a:lnTo>
                  <a:pt x="92969" y="340791"/>
                </a:lnTo>
                <a:lnTo>
                  <a:pt x="136132" y="359227"/>
                </a:lnTo>
                <a:lnTo>
                  <a:pt x="182879" y="365760"/>
                </a:lnTo>
                <a:lnTo>
                  <a:pt x="231496" y="359227"/>
                </a:lnTo>
                <a:lnTo>
                  <a:pt x="275183" y="340791"/>
                </a:lnTo>
                <a:lnTo>
                  <a:pt x="312195" y="312195"/>
                </a:lnTo>
                <a:lnTo>
                  <a:pt x="340791" y="275183"/>
                </a:lnTo>
                <a:lnTo>
                  <a:pt x="359227" y="231496"/>
                </a:lnTo>
                <a:lnTo>
                  <a:pt x="365759" y="182880"/>
                </a:lnTo>
                <a:lnTo>
                  <a:pt x="359227" y="134263"/>
                </a:lnTo>
                <a:lnTo>
                  <a:pt x="340791" y="90576"/>
                </a:lnTo>
                <a:lnTo>
                  <a:pt x="312195" y="53564"/>
                </a:lnTo>
                <a:lnTo>
                  <a:pt x="275183" y="24968"/>
                </a:lnTo>
                <a:lnTo>
                  <a:pt x="231496" y="6532"/>
                </a:lnTo>
                <a:lnTo>
                  <a:pt x="182879" y="0"/>
                </a:lnTo>
                <a:close/>
              </a:path>
            </a:pathLst>
          </a:custGeom>
          <a:solidFill>
            <a:srgbClr val="D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1673351"/>
            <a:ext cx="210312" cy="210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8559" y="1691639"/>
            <a:ext cx="210312" cy="2103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4068" y="2281427"/>
            <a:ext cx="5221605" cy="3209925"/>
            <a:chOff x="544068" y="2281427"/>
            <a:chExt cx="5221605" cy="3209925"/>
          </a:xfrm>
        </p:grpSpPr>
        <p:sp>
          <p:nvSpPr>
            <p:cNvPr id="7" name="object 7"/>
            <p:cNvSpPr/>
            <p:nvPr/>
          </p:nvSpPr>
          <p:spPr>
            <a:xfrm>
              <a:off x="54864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5120640" y="0"/>
                  </a:moveTo>
                  <a:lnTo>
                    <a:pt x="91439" y="0"/>
                  </a:lnTo>
                  <a:lnTo>
                    <a:pt x="59881" y="7185"/>
                  </a:lnTo>
                  <a:lnTo>
                    <a:pt x="30367" y="26782"/>
                  </a:lnTo>
                  <a:lnTo>
                    <a:pt x="8530" y="55847"/>
                  </a:lnTo>
                  <a:lnTo>
                    <a:pt x="0" y="91440"/>
                  </a:lnTo>
                  <a:lnTo>
                    <a:pt x="0" y="3108960"/>
                  </a:lnTo>
                  <a:lnTo>
                    <a:pt x="7185" y="3140518"/>
                  </a:lnTo>
                  <a:lnTo>
                    <a:pt x="26782" y="3170032"/>
                  </a:lnTo>
                  <a:lnTo>
                    <a:pt x="55847" y="3191869"/>
                  </a:lnTo>
                  <a:lnTo>
                    <a:pt x="91439" y="3200400"/>
                  </a:lnTo>
                  <a:lnTo>
                    <a:pt x="5120640" y="3200400"/>
                  </a:lnTo>
                  <a:lnTo>
                    <a:pt x="5152198" y="3193214"/>
                  </a:lnTo>
                  <a:lnTo>
                    <a:pt x="5181712" y="3173617"/>
                  </a:lnTo>
                  <a:lnTo>
                    <a:pt x="5203549" y="3144552"/>
                  </a:lnTo>
                  <a:lnTo>
                    <a:pt x="5212080" y="3108960"/>
                  </a:lnTo>
                  <a:lnTo>
                    <a:pt x="5212080" y="91439"/>
                  </a:lnTo>
                  <a:lnTo>
                    <a:pt x="5204894" y="55847"/>
                  </a:lnTo>
                  <a:lnTo>
                    <a:pt x="5185297" y="26782"/>
                  </a:lnTo>
                  <a:lnTo>
                    <a:pt x="5156232" y="7185"/>
                  </a:lnTo>
                  <a:lnTo>
                    <a:pt x="512064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91439" y="0"/>
                  </a:moveTo>
                  <a:lnTo>
                    <a:pt x="5120640" y="0"/>
                  </a:lnTo>
                  <a:lnTo>
                    <a:pt x="5156232" y="7185"/>
                  </a:lnTo>
                  <a:lnTo>
                    <a:pt x="5185297" y="26782"/>
                  </a:lnTo>
                  <a:lnTo>
                    <a:pt x="5204894" y="55847"/>
                  </a:lnTo>
                  <a:lnTo>
                    <a:pt x="5212080" y="91439"/>
                  </a:lnTo>
                  <a:lnTo>
                    <a:pt x="5212080" y="3108960"/>
                  </a:lnTo>
                  <a:lnTo>
                    <a:pt x="5203549" y="3144552"/>
                  </a:lnTo>
                  <a:lnTo>
                    <a:pt x="5181712" y="3173617"/>
                  </a:lnTo>
                  <a:lnTo>
                    <a:pt x="5152198" y="3193214"/>
                  </a:lnTo>
                  <a:lnTo>
                    <a:pt x="5120640" y="3200400"/>
                  </a:lnTo>
                  <a:lnTo>
                    <a:pt x="91439" y="3200400"/>
                  </a:lnTo>
                  <a:lnTo>
                    <a:pt x="55847" y="3191869"/>
                  </a:lnTo>
                  <a:lnTo>
                    <a:pt x="26782" y="3170032"/>
                  </a:lnTo>
                  <a:lnTo>
                    <a:pt x="7185" y="3140518"/>
                  </a:lnTo>
                  <a:lnTo>
                    <a:pt x="0" y="3108960"/>
                  </a:lnTo>
                  <a:lnTo>
                    <a:pt x="0" y="91440"/>
                  </a:lnTo>
                  <a:lnTo>
                    <a:pt x="8530" y="55847"/>
                  </a:lnTo>
                  <a:lnTo>
                    <a:pt x="30367" y="26782"/>
                  </a:lnTo>
                  <a:lnTo>
                    <a:pt x="59881" y="7185"/>
                  </a:lnTo>
                  <a:lnTo>
                    <a:pt x="91439" y="0"/>
                  </a:lnTo>
                  <a:close/>
                </a:path>
              </a:pathLst>
            </a:custGeom>
            <a:ln w="9144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396228" y="2281427"/>
            <a:ext cx="5221605" cy="3209925"/>
            <a:chOff x="6396228" y="2281427"/>
            <a:chExt cx="5221605" cy="3209925"/>
          </a:xfrm>
        </p:grpSpPr>
        <p:sp>
          <p:nvSpPr>
            <p:cNvPr id="10" name="object 10"/>
            <p:cNvSpPr/>
            <p:nvPr/>
          </p:nvSpPr>
          <p:spPr>
            <a:xfrm>
              <a:off x="640080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5120639" y="0"/>
                  </a:moveTo>
                  <a:lnTo>
                    <a:pt x="91439" y="0"/>
                  </a:lnTo>
                  <a:lnTo>
                    <a:pt x="59881" y="7185"/>
                  </a:lnTo>
                  <a:lnTo>
                    <a:pt x="30367" y="26782"/>
                  </a:lnTo>
                  <a:lnTo>
                    <a:pt x="8530" y="55847"/>
                  </a:lnTo>
                  <a:lnTo>
                    <a:pt x="0" y="91440"/>
                  </a:lnTo>
                  <a:lnTo>
                    <a:pt x="0" y="3108960"/>
                  </a:lnTo>
                  <a:lnTo>
                    <a:pt x="7185" y="3140518"/>
                  </a:lnTo>
                  <a:lnTo>
                    <a:pt x="26782" y="3170032"/>
                  </a:lnTo>
                  <a:lnTo>
                    <a:pt x="55847" y="3191869"/>
                  </a:lnTo>
                  <a:lnTo>
                    <a:pt x="91439" y="3200400"/>
                  </a:lnTo>
                  <a:lnTo>
                    <a:pt x="5120639" y="3200400"/>
                  </a:lnTo>
                  <a:lnTo>
                    <a:pt x="5152198" y="3193214"/>
                  </a:lnTo>
                  <a:lnTo>
                    <a:pt x="5181712" y="3173617"/>
                  </a:lnTo>
                  <a:lnTo>
                    <a:pt x="5203549" y="3144552"/>
                  </a:lnTo>
                  <a:lnTo>
                    <a:pt x="5212080" y="3108960"/>
                  </a:lnTo>
                  <a:lnTo>
                    <a:pt x="5212080" y="91439"/>
                  </a:lnTo>
                  <a:lnTo>
                    <a:pt x="5204894" y="55847"/>
                  </a:lnTo>
                  <a:lnTo>
                    <a:pt x="5185297" y="26782"/>
                  </a:lnTo>
                  <a:lnTo>
                    <a:pt x="5156232" y="7185"/>
                  </a:lnTo>
                  <a:lnTo>
                    <a:pt x="5120639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080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91439" y="0"/>
                  </a:moveTo>
                  <a:lnTo>
                    <a:pt x="5120639" y="0"/>
                  </a:lnTo>
                  <a:lnTo>
                    <a:pt x="5156232" y="7185"/>
                  </a:lnTo>
                  <a:lnTo>
                    <a:pt x="5185297" y="26782"/>
                  </a:lnTo>
                  <a:lnTo>
                    <a:pt x="5204894" y="55847"/>
                  </a:lnTo>
                  <a:lnTo>
                    <a:pt x="5212080" y="91439"/>
                  </a:lnTo>
                  <a:lnTo>
                    <a:pt x="5212080" y="3108960"/>
                  </a:lnTo>
                  <a:lnTo>
                    <a:pt x="5203549" y="3144552"/>
                  </a:lnTo>
                  <a:lnTo>
                    <a:pt x="5181712" y="3173617"/>
                  </a:lnTo>
                  <a:lnTo>
                    <a:pt x="5152198" y="3193214"/>
                  </a:lnTo>
                  <a:lnTo>
                    <a:pt x="5120639" y="3200400"/>
                  </a:lnTo>
                  <a:lnTo>
                    <a:pt x="91439" y="3200400"/>
                  </a:lnTo>
                  <a:lnTo>
                    <a:pt x="55847" y="3191869"/>
                  </a:lnTo>
                  <a:lnTo>
                    <a:pt x="26782" y="3170032"/>
                  </a:lnTo>
                  <a:lnTo>
                    <a:pt x="7185" y="3140518"/>
                  </a:lnTo>
                  <a:lnTo>
                    <a:pt x="0" y="3108960"/>
                  </a:lnTo>
                  <a:lnTo>
                    <a:pt x="0" y="91440"/>
                  </a:lnTo>
                  <a:lnTo>
                    <a:pt x="8530" y="55847"/>
                  </a:lnTo>
                  <a:lnTo>
                    <a:pt x="30367" y="26782"/>
                  </a:lnTo>
                  <a:lnTo>
                    <a:pt x="59881" y="7185"/>
                  </a:lnTo>
                  <a:lnTo>
                    <a:pt x="91439" y="0"/>
                  </a:lnTo>
                  <a:close/>
                </a:path>
              </a:pathLst>
            </a:custGeom>
            <a:ln w="9144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4068" y="2281426"/>
            <a:ext cx="5221605" cy="3849983"/>
            <a:chOff x="544068" y="2281427"/>
            <a:chExt cx="5221605" cy="3209925"/>
          </a:xfrm>
        </p:grpSpPr>
        <p:sp>
          <p:nvSpPr>
            <p:cNvPr id="13" name="object 13"/>
            <p:cNvSpPr/>
            <p:nvPr/>
          </p:nvSpPr>
          <p:spPr>
            <a:xfrm>
              <a:off x="54864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5120640" y="0"/>
                  </a:moveTo>
                  <a:lnTo>
                    <a:pt x="91439" y="0"/>
                  </a:lnTo>
                  <a:lnTo>
                    <a:pt x="59881" y="7185"/>
                  </a:lnTo>
                  <a:lnTo>
                    <a:pt x="30367" y="26782"/>
                  </a:lnTo>
                  <a:lnTo>
                    <a:pt x="8530" y="55847"/>
                  </a:lnTo>
                  <a:lnTo>
                    <a:pt x="0" y="91440"/>
                  </a:lnTo>
                  <a:lnTo>
                    <a:pt x="0" y="3108960"/>
                  </a:lnTo>
                  <a:lnTo>
                    <a:pt x="7185" y="3140518"/>
                  </a:lnTo>
                  <a:lnTo>
                    <a:pt x="26782" y="3170032"/>
                  </a:lnTo>
                  <a:lnTo>
                    <a:pt x="55847" y="3191869"/>
                  </a:lnTo>
                  <a:lnTo>
                    <a:pt x="91439" y="3200400"/>
                  </a:lnTo>
                  <a:lnTo>
                    <a:pt x="5120640" y="3200400"/>
                  </a:lnTo>
                  <a:lnTo>
                    <a:pt x="5152198" y="3193214"/>
                  </a:lnTo>
                  <a:lnTo>
                    <a:pt x="5181712" y="3173617"/>
                  </a:lnTo>
                  <a:lnTo>
                    <a:pt x="5203549" y="3144552"/>
                  </a:lnTo>
                  <a:lnTo>
                    <a:pt x="5212080" y="3108960"/>
                  </a:lnTo>
                  <a:lnTo>
                    <a:pt x="5212080" y="91439"/>
                  </a:lnTo>
                  <a:lnTo>
                    <a:pt x="5204894" y="55847"/>
                  </a:lnTo>
                  <a:lnTo>
                    <a:pt x="5185297" y="26782"/>
                  </a:lnTo>
                  <a:lnTo>
                    <a:pt x="5156232" y="7185"/>
                  </a:lnTo>
                  <a:lnTo>
                    <a:pt x="5120640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640" y="2285999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91439" y="0"/>
                  </a:moveTo>
                  <a:lnTo>
                    <a:pt x="5120640" y="0"/>
                  </a:lnTo>
                  <a:lnTo>
                    <a:pt x="5156232" y="7185"/>
                  </a:lnTo>
                  <a:lnTo>
                    <a:pt x="5185297" y="26782"/>
                  </a:lnTo>
                  <a:lnTo>
                    <a:pt x="5204894" y="55847"/>
                  </a:lnTo>
                  <a:lnTo>
                    <a:pt x="5212080" y="91439"/>
                  </a:lnTo>
                  <a:lnTo>
                    <a:pt x="5212080" y="3108960"/>
                  </a:lnTo>
                  <a:lnTo>
                    <a:pt x="5203549" y="3144552"/>
                  </a:lnTo>
                  <a:lnTo>
                    <a:pt x="5181712" y="3173617"/>
                  </a:lnTo>
                  <a:lnTo>
                    <a:pt x="5152198" y="3193214"/>
                  </a:lnTo>
                  <a:lnTo>
                    <a:pt x="5120640" y="3200400"/>
                  </a:lnTo>
                  <a:lnTo>
                    <a:pt x="91439" y="3200400"/>
                  </a:lnTo>
                  <a:lnTo>
                    <a:pt x="55847" y="3191869"/>
                  </a:lnTo>
                  <a:lnTo>
                    <a:pt x="26782" y="3170032"/>
                  </a:lnTo>
                  <a:lnTo>
                    <a:pt x="7185" y="3140518"/>
                  </a:lnTo>
                  <a:lnTo>
                    <a:pt x="0" y="3108960"/>
                  </a:lnTo>
                  <a:lnTo>
                    <a:pt x="0" y="91440"/>
                  </a:lnTo>
                  <a:lnTo>
                    <a:pt x="8530" y="55847"/>
                  </a:lnTo>
                  <a:lnTo>
                    <a:pt x="30367" y="26782"/>
                  </a:lnTo>
                  <a:lnTo>
                    <a:pt x="59881" y="7185"/>
                  </a:lnTo>
                  <a:lnTo>
                    <a:pt x="91439" y="0"/>
                  </a:lnTo>
                  <a:close/>
                </a:path>
              </a:pathLst>
            </a:custGeom>
            <a:ln w="9144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00800" y="2286655"/>
            <a:ext cx="5212080" cy="3849985"/>
            <a:chOff x="6400800" y="2286000"/>
            <a:chExt cx="5212080" cy="3200400"/>
          </a:xfrm>
        </p:grpSpPr>
        <p:sp>
          <p:nvSpPr>
            <p:cNvPr id="16" name="object 16"/>
            <p:cNvSpPr/>
            <p:nvPr/>
          </p:nvSpPr>
          <p:spPr>
            <a:xfrm>
              <a:off x="6400800" y="2286000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5120639" y="0"/>
                  </a:moveTo>
                  <a:lnTo>
                    <a:pt x="91439" y="0"/>
                  </a:lnTo>
                  <a:lnTo>
                    <a:pt x="59881" y="7185"/>
                  </a:lnTo>
                  <a:lnTo>
                    <a:pt x="30367" y="26782"/>
                  </a:lnTo>
                  <a:lnTo>
                    <a:pt x="8530" y="55847"/>
                  </a:lnTo>
                  <a:lnTo>
                    <a:pt x="0" y="91440"/>
                  </a:lnTo>
                  <a:lnTo>
                    <a:pt x="0" y="3108960"/>
                  </a:lnTo>
                  <a:lnTo>
                    <a:pt x="7185" y="3140518"/>
                  </a:lnTo>
                  <a:lnTo>
                    <a:pt x="26782" y="3170032"/>
                  </a:lnTo>
                  <a:lnTo>
                    <a:pt x="55847" y="3191869"/>
                  </a:lnTo>
                  <a:lnTo>
                    <a:pt x="91439" y="3200400"/>
                  </a:lnTo>
                  <a:lnTo>
                    <a:pt x="5120639" y="3200400"/>
                  </a:lnTo>
                  <a:lnTo>
                    <a:pt x="5152198" y="3193214"/>
                  </a:lnTo>
                  <a:lnTo>
                    <a:pt x="5181712" y="3173617"/>
                  </a:lnTo>
                  <a:lnTo>
                    <a:pt x="5203549" y="3144552"/>
                  </a:lnTo>
                  <a:lnTo>
                    <a:pt x="5212080" y="3108960"/>
                  </a:lnTo>
                  <a:lnTo>
                    <a:pt x="5212080" y="91439"/>
                  </a:lnTo>
                  <a:lnTo>
                    <a:pt x="5204894" y="55847"/>
                  </a:lnTo>
                  <a:lnTo>
                    <a:pt x="5185297" y="26782"/>
                  </a:lnTo>
                  <a:lnTo>
                    <a:pt x="5156232" y="7185"/>
                  </a:lnTo>
                  <a:lnTo>
                    <a:pt x="5120639" y="0"/>
                  </a:lnTo>
                  <a:close/>
                </a:path>
              </a:pathLst>
            </a:custGeom>
            <a:solidFill>
              <a:srgbClr val="E8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0800" y="2286000"/>
              <a:ext cx="5212080" cy="3200400"/>
            </a:xfrm>
            <a:custGeom>
              <a:avLst/>
              <a:gdLst/>
              <a:ahLst/>
              <a:cxnLst/>
              <a:rect l="l" t="t" r="r" b="b"/>
              <a:pathLst>
                <a:path w="5212080" h="3200400">
                  <a:moveTo>
                    <a:pt x="91439" y="0"/>
                  </a:moveTo>
                  <a:lnTo>
                    <a:pt x="5120639" y="0"/>
                  </a:lnTo>
                  <a:lnTo>
                    <a:pt x="5156232" y="7185"/>
                  </a:lnTo>
                  <a:lnTo>
                    <a:pt x="5185297" y="26782"/>
                  </a:lnTo>
                  <a:lnTo>
                    <a:pt x="5204894" y="55847"/>
                  </a:lnTo>
                  <a:lnTo>
                    <a:pt x="5212080" y="91439"/>
                  </a:lnTo>
                  <a:lnTo>
                    <a:pt x="5212080" y="3108960"/>
                  </a:lnTo>
                  <a:lnTo>
                    <a:pt x="5203549" y="3144552"/>
                  </a:lnTo>
                  <a:lnTo>
                    <a:pt x="5181712" y="3173617"/>
                  </a:lnTo>
                  <a:lnTo>
                    <a:pt x="5152198" y="3193214"/>
                  </a:lnTo>
                  <a:lnTo>
                    <a:pt x="5120639" y="3200400"/>
                  </a:lnTo>
                  <a:lnTo>
                    <a:pt x="91439" y="3200400"/>
                  </a:lnTo>
                  <a:lnTo>
                    <a:pt x="55847" y="3191869"/>
                  </a:lnTo>
                  <a:lnTo>
                    <a:pt x="26782" y="3170032"/>
                  </a:lnTo>
                  <a:lnTo>
                    <a:pt x="7185" y="3140518"/>
                  </a:lnTo>
                  <a:lnTo>
                    <a:pt x="0" y="3108960"/>
                  </a:lnTo>
                  <a:lnTo>
                    <a:pt x="0" y="91440"/>
                  </a:lnTo>
                  <a:lnTo>
                    <a:pt x="8530" y="55847"/>
                  </a:lnTo>
                  <a:lnTo>
                    <a:pt x="30367" y="26782"/>
                  </a:lnTo>
                  <a:lnTo>
                    <a:pt x="59881" y="7185"/>
                  </a:lnTo>
                  <a:lnTo>
                    <a:pt x="91439" y="0"/>
                  </a:lnTo>
                  <a:close/>
                </a:path>
              </a:pathLst>
            </a:custGeom>
            <a:ln w="9144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0980" y="2676164"/>
              <a:ext cx="274320" cy="27432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365759"/>
            <a:ext cx="11120119" cy="55399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720"/>
              </a:spcBef>
            </a:pPr>
            <a:r>
              <a:rPr spc="-295" dirty="0"/>
              <a:t>Targeting</a:t>
            </a:r>
            <a:r>
              <a:rPr spc="-565" dirty="0"/>
              <a:t> </a:t>
            </a:r>
            <a:r>
              <a:rPr spc="-229" dirty="0"/>
              <a:t>Profitable </a:t>
            </a:r>
            <a:r>
              <a:rPr spc="-1185" dirty="0"/>
              <a:t> </a:t>
            </a:r>
            <a:r>
              <a:rPr spc="-245" dirty="0"/>
              <a:t>Snack</a:t>
            </a:r>
            <a:r>
              <a:rPr spc="-580" dirty="0"/>
              <a:t> </a:t>
            </a:r>
            <a:r>
              <a:rPr spc="-405" dirty="0"/>
              <a:t>Items</a:t>
            </a: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" y="2834639"/>
            <a:ext cx="274320" cy="2743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600200"/>
            <a:ext cx="105410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5505" algn="l"/>
                <a:tab pos="5864225" algn="l"/>
                <a:tab pos="10527665" algn="l"/>
              </a:tabLst>
            </a:pPr>
            <a:r>
              <a:rPr sz="1700" spc="-10" dirty="0">
                <a:latin typeface="Verdana"/>
                <a:cs typeface="Verdana"/>
              </a:rPr>
              <a:t>Positive</a:t>
            </a:r>
            <a:r>
              <a:rPr sz="1700" spc="-305" dirty="0">
                <a:latin typeface="Verdana"/>
                <a:cs typeface="Verdana"/>
              </a:rPr>
              <a:t> </a:t>
            </a:r>
            <a:r>
              <a:rPr sz="1700" spc="40" dirty="0">
                <a:latin typeface="Verdana"/>
                <a:cs typeface="Verdana"/>
              </a:rPr>
              <a:t>Aspec</a:t>
            </a:r>
            <a:r>
              <a:rPr sz="1700" strike="sngStrike" dirty="0">
                <a:latin typeface="Verdana"/>
                <a:cs typeface="Verdana"/>
              </a:rPr>
              <a:t>t</a:t>
            </a:r>
            <a:r>
              <a:rPr sz="1700" strike="sngStrike" spc="-20" dirty="0">
                <a:latin typeface="Verdana"/>
                <a:cs typeface="Verdana"/>
              </a:rPr>
              <a:t>s</a:t>
            </a:r>
            <a:r>
              <a:rPr sz="1700" strike="sngStrike" dirty="0">
                <a:latin typeface="Verdana"/>
                <a:cs typeface="Verdana"/>
              </a:rPr>
              <a:t>	</a:t>
            </a:r>
            <a:r>
              <a:rPr sz="1700" strike="noStrike" dirty="0">
                <a:latin typeface="Verdana"/>
                <a:cs typeface="Verdana"/>
              </a:rPr>
              <a:t>	</a:t>
            </a:r>
            <a:r>
              <a:rPr sz="1700" strike="noStrike" spc="-15" dirty="0">
                <a:latin typeface="Verdana"/>
                <a:cs typeface="Verdana"/>
              </a:rPr>
              <a:t>Negative</a:t>
            </a:r>
            <a:r>
              <a:rPr sz="1700" strike="noStrike" spc="-305" dirty="0">
                <a:latin typeface="Verdana"/>
                <a:cs typeface="Verdana"/>
              </a:rPr>
              <a:t> </a:t>
            </a:r>
            <a:r>
              <a:rPr sz="1700" strike="noStrike" spc="40" dirty="0">
                <a:latin typeface="Verdana"/>
                <a:cs typeface="Verdana"/>
              </a:rPr>
              <a:t>Aspec</a:t>
            </a:r>
            <a:r>
              <a:rPr sz="1700" strike="sngStrike" dirty="0">
                <a:latin typeface="Verdana"/>
                <a:cs typeface="Verdana"/>
              </a:rPr>
              <a:t>t</a:t>
            </a:r>
            <a:r>
              <a:rPr sz="1700" strike="sngStrike" spc="-20" dirty="0">
                <a:latin typeface="Verdana"/>
                <a:cs typeface="Verdana"/>
              </a:rPr>
              <a:t>s</a:t>
            </a:r>
            <a:r>
              <a:rPr sz="1700" strike="sngStrike" dirty="0">
                <a:latin typeface="Verdana"/>
                <a:cs typeface="Verdana"/>
              </a:rPr>
              <a:t>	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6019" y="2623820"/>
            <a:ext cx="3997960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50" dirty="0">
                <a:latin typeface="Trebuchet MS"/>
                <a:cs typeface="Trebuchet MS"/>
              </a:rPr>
              <a:t>High Demand</a:t>
            </a:r>
            <a:r>
              <a:rPr lang="en-US" sz="1400" spc="50" dirty="0">
                <a:latin typeface="Trebuchet MS"/>
                <a:cs typeface="Trebuchet MS"/>
              </a:rPr>
              <a:t>: Identified snacks like rolls and parathas cater to strong student preferences.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" y="3749040"/>
            <a:ext cx="274320" cy="27431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76019" y="3538220"/>
            <a:ext cx="4021454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50" dirty="0">
                <a:latin typeface="Trebuchet MS"/>
                <a:cs typeface="Trebuchet MS"/>
              </a:rPr>
              <a:t>Market Gap: </a:t>
            </a:r>
            <a:r>
              <a:rPr lang="en-US" sz="1400" spc="50" dirty="0">
                <a:latin typeface="Trebuchet MS"/>
                <a:cs typeface="Trebuchet MS"/>
              </a:rPr>
              <a:t>Opportunity to introduce healthy options not currently offered by competitors.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" y="4663440"/>
            <a:ext cx="274320" cy="27431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176019" y="4452620"/>
            <a:ext cx="4021454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65" dirty="0">
                <a:latin typeface="Trebuchet MS"/>
                <a:cs typeface="Trebuchet MS"/>
              </a:rPr>
              <a:t>Price Flexibility: </a:t>
            </a:r>
            <a:r>
              <a:rPr lang="en-US" sz="1400" spc="65" dirty="0">
                <a:latin typeface="Trebuchet MS"/>
                <a:cs typeface="Trebuchet MS"/>
              </a:rPr>
              <a:t>Ability to set competitive pricing due to low production costs.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8180" y="2623820"/>
            <a:ext cx="4048760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85" dirty="0">
                <a:latin typeface="Trebuchet MS"/>
                <a:cs typeface="Trebuchet MS"/>
              </a:rPr>
              <a:t>Competition:</a:t>
            </a:r>
            <a:r>
              <a:rPr lang="en-US" sz="1400" spc="85" dirty="0">
                <a:latin typeface="Trebuchet MS"/>
                <a:cs typeface="Trebuchet MS"/>
              </a:rPr>
              <a:t> Established competitors might quickly replicate successful snack items.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83679" y="3555666"/>
            <a:ext cx="274320" cy="1188720"/>
            <a:chOff x="6583680" y="3749040"/>
            <a:chExt cx="274320" cy="1188720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0" y="3749040"/>
              <a:ext cx="274320" cy="2743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3680" y="4663440"/>
              <a:ext cx="274320" cy="2743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97697" y="3464946"/>
            <a:ext cx="4432302" cy="794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US" sz="1400" b="1" spc="95" dirty="0">
                <a:latin typeface="Trebuchet MS"/>
                <a:cs typeface="Trebuchet MS"/>
              </a:rPr>
              <a:t>Limited Appeal: </a:t>
            </a:r>
            <a:r>
              <a:rPr lang="en-US" sz="1400" spc="95" dirty="0">
                <a:latin typeface="Trebuchet MS"/>
                <a:cs typeface="Trebuchet MS"/>
              </a:rPr>
              <a:t>New and healthy snack options may have limited appeal beyond the student demographic.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8179" y="4452620"/>
            <a:ext cx="4401819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70" dirty="0">
                <a:latin typeface="Trebuchet MS"/>
                <a:cs typeface="Trebuchet MS"/>
              </a:rPr>
              <a:t>Price Sensitivity: </a:t>
            </a:r>
            <a:r>
              <a:rPr lang="en-US" sz="1400" spc="70" dirty="0">
                <a:latin typeface="Trebuchet MS"/>
                <a:cs typeface="Trebuchet MS"/>
              </a:rPr>
              <a:t>Target customers may be highly price-sensitive, affecting profitability</a:t>
            </a:r>
            <a:r>
              <a:rPr lang="en-US" sz="1200" spc="70" dirty="0"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62179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695" y="0"/>
                </a:lnTo>
              </a:path>
            </a:pathLst>
          </a:custGeom>
          <a:ln w="22860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25">
            <a:extLst>
              <a:ext uri="{FF2B5EF4-FFF2-40B4-BE49-F238E27FC236}">
                <a16:creationId xmlns:a16="http://schemas.microsoft.com/office/drawing/2014/main" id="{7B9DB903-8999-D7C2-A4C7-D62C3A969D1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" y="5365384"/>
            <a:ext cx="274320" cy="274319"/>
          </a:xfrm>
          <a:prstGeom prst="rect">
            <a:avLst/>
          </a:prstGeom>
        </p:spPr>
      </p:pic>
      <p:sp>
        <p:nvSpPr>
          <p:cNvPr id="37" name="object 26">
            <a:extLst>
              <a:ext uri="{FF2B5EF4-FFF2-40B4-BE49-F238E27FC236}">
                <a16:creationId xmlns:a16="http://schemas.microsoft.com/office/drawing/2014/main" id="{30CE76AA-D6B7-D5E5-471F-8E57D89EF5F9}"/>
              </a:ext>
            </a:extLst>
          </p:cNvPr>
          <p:cNvSpPr txBox="1"/>
          <p:nvPr/>
        </p:nvSpPr>
        <p:spPr>
          <a:xfrm>
            <a:off x="1176019" y="5246778"/>
            <a:ext cx="4021454" cy="525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65" dirty="0">
                <a:latin typeface="Trebuchet MS"/>
                <a:cs typeface="Trebuchet MS"/>
              </a:rPr>
              <a:t>Health Trend: </a:t>
            </a:r>
            <a:r>
              <a:rPr lang="en-US" sz="1400" spc="65" dirty="0">
                <a:latin typeface="Trebuchet MS"/>
                <a:cs typeface="Trebuchet MS"/>
              </a:rPr>
              <a:t>Rising demand for healthier snack options among students.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30B55F84-FD48-7864-7201-F56735293C49}"/>
              </a:ext>
            </a:extLst>
          </p:cNvPr>
          <p:cNvSpPr txBox="1"/>
          <p:nvPr/>
        </p:nvSpPr>
        <p:spPr>
          <a:xfrm>
            <a:off x="6997697" y="5223730"/>
            <a:ext cx="4658362" cy="794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1400" b="1" spc="70" dirty="0">
                <a:latin typeface="Trebuchet MS"/>
                <a:cs typeface="Trebuchet MS"/>
              </a:rPr>
              <a:t>Supply Chain Risks: </a:t>
            </a:r>
            <a:r>
              <a:rPr lang="en-US" sz="1400" spc="70" dirty="0">
                <a:latin typeface="Trebuchet MS"/>
                <a:cs typeface="Trebuchet MS"/>
              </a:rPr>
              <a:t>Sourcing fresh ingredients for healthy snacks may increase operational complexities.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43" name="object 18">
            <a:extLst>
              <a:ext uri="{FF2B5EF4-FFF2-40B4-BE49-F238E27FC236}">
                <a16:creationId xmlns:a16="http://schemas.microsoft.com/office/drawing/2014/main" id="{B9976DB9-09EE-BA6D-2537-ED3F1421866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679" y="5223730"/>
            <a:ext cx="274320" cy="312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40" y="2420652"/>
            <a:ext cx="4340860" cy="201669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9BD7267C-EE24-1741-959C-4632061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20" y="262651"/>
            <a:ext cx="11120119" cy="538609"/>
          </a:xfrm>
        </p:spPr>
        <p:txBody>
          <a:bodyPr/>
          <a:lstStyle/>
          <a:p>
            <a:r>
              <a:rPr lang="en-IN" dirty="0"/>
              <a:t>SWOT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2A201C-C2D7-4EB8-C117-274A0167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0" y="2618601"/>
            <a:ext cx="1966443" cy="1477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814349-0E07-1208-CE9A-5B06CFD202FB}"/>
              </a:ext>
            </a:extLst>
          </p:cNvPr>
          <p:cNvSpPr txBox="1"/>
          <p:nvPr/>
        </p:nvSpPr>
        <p:spPr>
          <a:xfrm>
            <a:off x="1182370" y="239441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WEAKNESSES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208-DAA8-313E-F77F-27375B1B125F}"/>
              </a:ext>
            </a:extLst>
          </p:cNvPr>
          <p:cNvSpPr txBox="1"/>
          <p:nvPr/>
        </p:nvSpPr>
        <p:spPr>
          <a:xfrm>
            <a:off x="568670" y="2789984"/>
            <a:ext cx="430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Every opportunity has its challenges, and our limited budget is a notable concern.</a:t>
            </a:r>
          </a:p>
          <a:p>
            <a:pPr>
              <a:buClr>
                <a:srgbClr val="FF0000"/>
              </a:buClr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presence of established competitors poses a significant hurdle.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9" name="object 7">
            <a:extLst>
              <a:ext uri="{FF2B5EF4-FFF2-40B4-BE49-F238E27FC236}">
                <a16:creationId xmlns:a16="http://schemas.microsoft.com/office/drawing/2014/main" id="{66A4FA40-2C3A-663C-5C90-ADF5C46D46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586" y="2420652"/>
            <a:ext cx="4340860" cy="2016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128E19-5692-5B7F-124D-FBD66987341F}"/>
              </a:ext>
            </a:extLst>
          </p:cNvPr>
          <p:cNvSpPr txBox="1"/>
          <p:nvPr/>
        </p:nvSpPr>
        <p:spPr>
          <a:xfrm>
            <a:off x="8357016" y="244120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4941D"/>
                </a:solidFill>
              </a:rPr>
              <a:t>THREATS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C9CA8C-8888-5DE4-C830-411F359DC518}"/>
              </a:ext>
            </a:extLst>
          </p:cNvPr>
          <p:cNvSpPr txBox="1"/>
          <p:nvPr/>
        </p:nvSpPr>
        <p:spPr>
          <a:xfrm>
            <a:off x="7697939" y="2810535"/>
            <a:ext cx="4308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941D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4941D"/>
                </a:solidFill>
              </a:rPr>
              <a:t>Strong competition looms as a considerable threat to our business.</a:t>
            </a:r>
          </a:p>
          <a:p>
            <a:pPr>
              <a:buClr>
                <a:srgbClr val="FF0000"/>
              </a:buClr>
            </a:pPr>
            <a:endParaRPr lang="en-US" dirty="0">
              <a:solidFill>
                <a:srgbClr val="F4941D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4941D"/>
                </a:solidFill>
              </a:rPr>
              <a:t>Potential price sensitivity among target customers adds another layer of challenge.</a:t>
            </a:r>
            <a:endParaRPr lang="en-IN" dirty="0">
              <a:solidFill>
                <a:srgbClr val="F4941D"/>
              </a:solidFill>
            </a:endParaRPr>
          </a:p>
        </p:txBody>
      </p:sp>
      <p:pic>
        <p:nvPicPr>
          <p:cNvPr id="25" name="object 7">
            <a:extLst>
              <a:ext uri="{FF2B5EF4-FFF2-40B4-BE49-F238E27FC236}">
                <a16:creationId xmlns:a16="http://schemas.microsoft.com/office/drawing/2014/main" id="{CA9180E6-EDF3-93DB-95AD-18648BD0A3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569" y="4767669"/>
            <a:ext cx="4612930" cy="2016696"/>
          </a:xfrm>
          <a:prstGeom prst="rect">
            <a:avLst/>
          </a:prstGeom>
        </p:spPr>
      </p:pic>
      <p:pic>
        <p:nvPicPr>
          <p:cNvPr id="26" name="object 7">
            <a:extLst>
              <a:ext uri="{FF2B5EF4-FFF2-40B4-BE49-F238E27FC236}">
                <a16:creationId xmlns:a16="http://schemas.microsoft.com/office/drawing/2014/main" id="{8066F20C-63FD-6FEF-C330-F9F254E8C3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478" y="399097"/>
            <a:ext cx="4340860" cy="20166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438335-565A-5C89-551B-2B416CD6EDC1}"/>
              </a:ext>
            </a:extLst>
          </p:cNvPr>
          <p:cNvSpPr txBox="1"/>
          <p:nvPr/>
        </p:nvSpPr>
        <p:spPr>
          <a:xfrm>
            <a:off x="4571999" y="48066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OPPORTUNITIES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C4D38-B327-13A9-95DE-142056853187}"/>
              </a:ext>
            </a:extLst>
          </p:cNvPr>
          <p:cNvSpPr txBox="1"/>
          <p:nvPr/>
        </p:nvSpPr>
        <p:spPr>
          <a:xfrm>
            <a:off x="4571999" y="4319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STRENGTHS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709A1-DD86-8F3B-145E-20043001F17A}"/>
              </a:ext>
            </a:extLst>
          </p:cNvPr>
          <p:cNvSpPr txBox="1"/>
          <p:nvPr/>
        </p:nvSpPr>
        <p:spPr>
          <a:xfrm>
            <a:off x="3958298" y="5215023"/>
            <a:ext cx="4580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The untapped market for healthy snacks presents a significant opportunity.</a:t>
            </a:r>
          </a:p>
          <a:p>
            <a:pPr>
              <a:buClr>
                <a:srgbClr val="00B050"/>
              </a:buClr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With a large student population nearby, we can cater to health-conscious consumers.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59E8B1-211C-5A6B-D38B-7B9B7C427799}"/>
              </a:ext>
            </a:extLst>
          </p:cNvPr>
          <p:cNvSpPr txBox="1"/>
          <p:nvPr/>
        </p:nvSpPr>
        <p:spPr>
          <a:xfrm>
            <a:off x="4230370" y="740198"/>
            <a:ext cx="430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The prime location on a busy retail road ensures high visibility.</a:t>
            </a: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There is a high potential demand from the student community.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8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981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Strategic Market Entry Analysis and Business Model Development for a  Snack Shop</vt:lpstr>
      <vt:lpstr>Overview</vt:lpstr>
      <vt:lpstr>Objectives</vt:lpstr>
      <vt:lpstr>Analysis Strategies</vt:lpstr>
      <vt:lpstr>Location &amp; Demographic Insights</vt:lpstr>
      <vt:lpstr>Competitor Analysis</vt:lpstr>
      <vt:lpstr>Understanding Customer Preferences</vt:lpstr>
      <vt:lpstr>Targeting Profitable  Snack Items</vt:lpstr>
      <vt:lpstr>SWOT Analysis</vt:lpstr>
      <vt:lpstr>Financial Planning Insights</vt:lpstr>
      <vt:lpstr>Marketing Strategies</vt:lpstr>
      <vt:lpstr>Strategic Insights for Launch Success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srinal .</dc:creator>
  <cp:lastModifiedBy>srinal .</cp:lastModifiedBy>
  <cp:revision>3</cp:revision>
  <dcterms:created xsi:type="dcterms:W3CDTF">2024-08-17T12:29:53Z</dcterms:created>
  <dcterms:modified xsi:type="dcterms:W3CDTF">2024-08-18T19:59:30Z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2024-08-17T00:00:00Z</vt:filetime>
  </property>
  <property fmtid="{D5CDD505-2E9C-101B-9397-08002B2CF9AE}" pid="3" name="LastSaved">
    <vt:filetime>2024-08-17T00:00:00Z</vt:filetime>
  </property>
</Properties>
</file>