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Glacial Indifference" charset="1" panose="00000000000000000000"/>
      <p:regular r:id="rId24"/>
    </p:embeddedFont>
    <p:embeddedFont>
      <p:font typeface="Glacial Indifference Bold" charset="1" panose="00000800000000000000"/>
      <p:regular r:id="rId25"/>
    </p:embeddedFont>
    <p:embeddedFont>
      <p:font typeface="Helvetica World Bold" charset="1" panose="020B0800040000020004"/>
      <p:regular r:id="rId26"/>
    </p:embeddedFont>
    <p:embeddedFont>
      <p:font typeface="Helvetica World" charset="1" panose="020B0500040000020004"/>
      <p:regular r:id="rId27"/>
    </p:embeddedFont>
    <p:embeddedFont>
      <p:font typeface="Open Sans" charset="1" panose="020B06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51.png" Type="http://schemas.openxmlformats.org/officeDocument/2006/relationships/image"/><Relationship Id="rId7" Target="../media/image5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53.png" Type="http://schemas.openxmlformats.org/officeDocument/2006/relationships/image"/><Relationship Id="rId7" Target="../media/image5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5.png" Type="http://schemas.openxmlformats.org/officeDocument/2006/relationships/image"/><Relationship Id="rId11" Target="../media/image66.svg" Type="http://schemas.openxmlformats.org/officeDocument/2006/relationships/image"/><Relationship Id="rId2" Target="../media/image59.png" Type="http://schemas.openxmlformats.org/officeDocument/2006/relationships/image"/><Relationship Id="rId3" Target="../media/image60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61.png" Type="http://schemas.openxmlformats.org/officeDocument/2006/relationships/image"/><Relationship Id="rId7" Target="../media/image62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5.png" Type="http://schemas.openxmlformats.org/officeDocument/2006/relationships/image"/><Relationship Id="rId17" Target="../media/image6.svg" Type="http://schemas.openxmlformats.org/officeDocument/2006/relationships/image"/><Relationship Id="rId18" Target="../media/image23.png" Type="http://schemas.openxmlformats.org/officeDocument/2006/relationships/image"/><Relationship Id="rId19" Target="../media/image24.svg" Type="http://schemas.openxmlformats.org/officeDocument/2006/relationships/image"/><Relationship Id="rId2" Target="../media/image1.png" Type="http://schemas.openxmlformats.org/officeDocument/2006/relationships/image"/><Relationship Id="rId20" Target="../media/image25.png" Type="http://schemas.openxmlformats.org/officeDocument/2006/relationships/image"/><Relationship Id="rId21" Target="../media/image26.sv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svg" Type="http://schemas.openxmlformats.org/officeDocument/2006/relationships/image"/><Relationship Id="rId7" Target="../media/image14.svg" Type="http://schemas.openxmlformats.org/officeDocument/2006/relationships/image"/><Relationship Id="rId8" Target="../media/image15.sv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17.png" Type="http://schemas.openxmlformats.org/officeDocument/2006/relationships/image"/><Relationship Id="rId12" Target="../media/image18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3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2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svg" Type="http://schemas.openxmlformats.org/officeDocument/2006/relationships/image"/><Relationship Id="rId4" Target="../media/image38.png" Type="http://schemas.openxmlformats.org/officeDocument/2006/relationships/image"/><Relationship Id="rId5" Target="../media/image39.sv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2806">
            <a:off x="720300" y="6421716"/>
            <a:ext cx="8842272" cy="11861584"/>
          </a:xfrm>
          <a:custGeom>
            <a:avLst/>
            <a:gdLst/>
            <a:ahLst/>
            <a:cxnLst/>
            <a:rect r="r" b="b" t="t" l="l"/>
            <a:pathLst>
              <a:path h="11861584" w="8842272">
                <a:moveTo>
                  <a:pt x="0" y="0"/>
                </a:moveTo>
                <a:lnTo>
                  <a:pt x="8842272" y="0"/>
                </a:lnTo>
                <a:lnTo>
                  <a:pt x="8842272" y="11861584"/>
                </a:lnTo>
                <a:lnTo>
                  <a:pt x="0" y="11861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6501204">
            <a:off x="11046831" y="-5088864"/>
            <a:ext cx="8807178" cy="11814508"/>
          </a:xfrm>
          <a:custGeom>
            <a:avLst/>
            <a:gdLst/>
            <a:ahLst/>
            <a:cxnLst/>
            <a:rect r="r" b="b" t="t" l="l"/>
            <a:pathLst>
              <a:path h="11814508" w="8807178">
                <a:moveTo>
                  <a:pt x="0" y="0"/>
                </a:moveTo>
                <a:lnTo>
                  <a:pt x="8807178" y="0"/>
                </a:lnTo>
                <a:lnTo>
                  <a:pt x="8807178" y="11814507"/>
                </a:lnTo>
                <a:lnTo>
                  <a:pt x="0" y="11814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5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571821">
            <a:off x="10628437" y="8363453"/>
            <a:ext cx="5947318" cy="7978109"/>
          </a:xfrm>
          <a:custGeom>
            <a:avLst/>
            <a:gdLst/>
            <a:ahLst/>
            <a:cxnLst/>
            <a:rect r="r" b="b" t="t" l="l"/>
            <a:pathLst>
              <a:path h="7978109" w="5947318">
                <a:moveTo>
                  <a:pt x="0" y="0"/>
                </a:moveTo>
                <a:lnTo>
                  <a:pt x="5947318" y="0"/>
                </a:lnTo>
                <a:lnTo>
                  <a:pt x="5947318" y="7978110"/>
                </a:lnTo>
                <a:lnTo>
                  <a:pt x="0" y="7978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114765">
            <a:off x="11561828" y="5146485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058328">
            <a:off x="13255544" y="-4131370"/>
            <a:ext cx="7156478" cy="6935278"/>
          </a:xfrm>
          <a:custGeom>
            <a:avLst/>
            <a:gdLst/>
            <a:ahLst/>
            <a:cxnLst/>
            <a:rect r="r" b="b" t="t" l="l"/>
            <a:pathLst>
              <a:path h="6935278" w="7156478">
                <a:moveTo>
                  <a:pt x="0" y="0"/>
                </a:moveTo>
                <a:lnTo>
                  <a:pt x="7156479" y="0"/>
                </a:lnTo>
                <a:lnTo>
                  <a:pt x="7156479" y="6935279"/>
                </a:lnTo>
                <a:lnTo>
                  <a:pt x="0" y="69352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3318101">
            <a:off x="-3880130" y="6803731"/>
            <a:ext cx="10117864" cy="10062676"/>
          </a:xfrm>
          <a:custGeom>
            <a:avLst/>
            <a:gdLst/>
            <a:ahLst/>
            <a:cxnLst/>
            <a:rect r="r" b="b" t="t" l="l"/>
            <a:pathLst>
              <a:path h="10062676" w="10117864">
                <a:moveTo>
                  <a:pt x="0" y="0"/>
                </a:moveTo>
                <a:lnTo>
                  <a:pt x="10117864" y="0"/>
                </a:lnTo>
                <a:lnTo>
                  <a:pt x="10117864" y="10062675"/>
                </a:lnTo>
                <a:lnTo>
                  <a:pt x="0" y="100626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6800871">
            <a:off x="-1846725" y="-2878373"/>
            <a:ext cx="8542938" cy="7393525"/>
          </a:xfrm>
          <a:custGeom>
            <a:avLst/>
            <a:gdLst/>
            <a:ahLst/>
            <a:cxnLst/>
            <a:rect r="r" b="b" t="t" l="l"/>
            <a:pathLst>
              <a:path h="7393525" w="8542938">
                <a:moveTo>
                  <a:pt x="0" y="0"/>
                </a:moveTo>
                <a:lnTo>
                  <a:pt x="8542938" y="0"/>
                </a:lnTo>
                <a:lnTo>
                  <a:pt x="8542938" y="7393525"/>
                </a:lnTo>
                <a:lnTo>
                  <a:pt x="0" y="73935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9422820" y="2863014"/>
            <a:ext cx="4179276" cy="1024061"/>
          </a:xfrm>
          <a:custGeom>
            <a:avLst/>
            <a:gdLst/>
            <a:ahLst/>
            <a:cxnLst/>
            <a:rect r="r" b="b" t="t" l="l"/>
            <a:pathLst>
              <a:path h="1024061" w="4179276">
                <a:moveTo>
                  <a:pt x="0" y="0"/>
                </a:moveTo>
                <a:lnTo>
                  <a:pt x="4179276" y="0"/>
                </a:lnTo>
                <a:lnTo>
                  <a:pt x="4179276" y="1024061"/>
                </a:lnTo>
                <a:lnTo>
                  <a:pt x="0" y="102406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45450" y="2401012"/>
            <a:ext cx="4849744" cy="1486063"/>
          </a:xfrm>
          <a:custGeom>
            <a:avLst/>
            <a:gdLst/>
            <a:ahLst/>
            <a:cxnLst/>
            <a:rect r="r" b="b" t="t" l="l"/>
            <a:pathLst>
              <a:path h="1486063" w="4849744">
                <a:moveTo>
                  <a:pt x="0" y="0"/>
                </a:moveTo>
                <a:lnTo>
                  <a:pt x="4849744" y="0"/>
                </a:lnTo>
                <a:lnTo>
                  <a:pt x="4849744" y="1486063"/>
                </a:lnTo>
                <a:lnTo>
                  <a:pt x="0" y="1486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-189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70322" y="8435394"/>
            <a:ext cx="5515018" cy="1851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Realizado por 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Alexander Aguilera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Bairon Labe</a:t>
            </a:r>
          </a:p>
          <a:p>
            <a:pPr algn="just">
              <a:lnSpc>
                <a:spcPts val="2942"/>
              </a:lnSpc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Docente</a:t>
            </a:r>
          </a:p>
          <a:p>
            <a:pPr algn="just" marL="453847" indent="-226923" lvl="1">
              <a:lnSpc>
                <a:spcPts val="2942"/>
              </a:lnSpc>
              <a:buFont typeface="Arial"/>
              <a:buChar char="•"/>
            </a:pPr>
            <a:r>
              <a:rPr lang="en-US" sz="2102" spc="4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Fabian Alejandro Alvarez Montenegro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43332" y="4941919"/>
            <a:ext cx="10738676" cy="2431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</a:pPr>
            <a:r>
              <a:rPr lang="en-US" b="true" sz="4599" spc="432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PLATAFORMA DE GESTIÓN DE INGRESO DE VEHÍCULOS A TALLER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41436" y="3858500"/>
            <a:ext cx="7307570" cy="1086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84"/>
              </a:lnSpc>
              <a:spcBef>
                <a:spcPct val="0"/>
              </a:spcBef>
            </a:pPr>
            <a:r>
              <a:rPr lang="en-US" sz="6345" spc="596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90318" y="2851560"/>
            <a:ext cx="9198347" cy="5671952"/>
          </a:xfrm>
          <a:custGeom>
            <a:avLst/>
            <a:gdLst/>
            <a:ahLst/>
            <a:cxnLst/>
            <a:rect r="r" b="b" t="t" l="l"/>
            <a:pathLst>
              <a:path h="5671952" w="9198347">
                <a:moveTo>
                  <a:pt x="0" y="0"/>
                </a:moveTo>
                <a:lnTo>
                  <a:pt x="9198347" y="0"/>
                </a:lnTo>
                <a:lnTo>
                  <a:pt x="9198347" y="5671952"/>
                </a:lnTo>
                <a:lnTo>
                  <a:pt x="0" y="567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1357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19557" y="2851560"/>
            <a:ext cx="6829800" cy="7359879"/>
          </a:xfrm>
          <a:custGeom>
            <a:avLst/>
            <a:gdLst/>
            <a:ahLst/>
            <a:cxnLst/>
            <a:rect r="r" b="b" t="t" l="l"/>
            <a:pathLst>
              <a:path h="7359879" w="6829800">
                <a:moveTo>
                  <a:pt x="0" y="0"/>
                </a:moveTo>
                <a:lnTo>
                  <a:pt x="6829799" y="0"/>
                </a:lnTo>
                <a:lnTo>
                  <a:pt x="6829799" y="7359880"/>
                </a:lnTo>
                <a:lnTo>
                  <a:pt x="0" y="73598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83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498758" y="3234414"/>
            <a:ext cx="10690564" cy="6681602"/>
          </a:xfrm>
          <a:custGeom>
            <a:avLst/>
            <a:gdLst/>
            <a:ahLst/>
            <a:cxnLst/>
            <a:rect r="r" b="b" t="t" l="l"/>
            <a:pathLst>
              <a:path h="6681602" w="10690564">
                <a:moveTo>
                  <a:pt x="0" y="0"/>
                </a:moveTo>
                <a:lnTo>
                  <a:pt x="10690564" y="0"/>
                </a:lnTo>
                <a:lnTo>
                  <a:pt x="10690564" y="6681603"/>
                </a:lnTo>
                <a:lnTo>
                  <a:pt x="0" y="6681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855626" y="1775896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66741" y="3016754"/>
            <a:ext cx="9614140" cy="6008837"/>
          </a:xfrm>
          <a:custGeom>
            <a:avLst/>
            <a:gdLst/>
            <a:ahLst/>
            <a:cxnLst/>
            <a:rect r="r" b="b" t="t" l="l"/>
            <a:pathLst>
              <a:path h="6008837" w="9614140">
                <a:moveTo>
                  <a:pt x="0" y="0"/>
                </a:moveTo>
                <a:lnTo>
                  <a:pt x="9614139" y="0"/>
                </a:lnTo>
                <a:lnTo>
                  <a:pt x="9614139" y="6008837"/>
                </a:lnTo>
                <a:lnTo>
                  <a:pt x="0" y="60088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09090" y="3016754"/>
            <a:ext cx="8082603" cy="5986178"/>
          </a:xfrm>
          <a:custGeom>
            <a:avLst/>
            <a:gdLst/>
            <a:ahLst/>
            <a:cxnLst/>
            <a:rect r="r" b="b" t="t" l="l"/>
            <a:pathLst>
              <a:path h="5986178" w="8082603">
                <a:moveTo>
                  <a:pt x="0" y="0"/>
                </a:moveTo>
                <a:lnTo>
                  <a:pt x="8082604" y="0"/>
                </a:lnTo>
                <a:lnTo>
                  <a:pt x="8082604" y="5986178"/>
                </a:lnTo>
                <a:lnTo>
                  <a:pt x="0" y="59861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54641" y="962025"/>
            <a:ext cx="657879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Repuestos e Insumo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914015"/>
            <a:ext cx="7590325" cy="7310431"/>
          </a:xfrm>
          <a:custGeom>
            <a:avLst/>
            <a:gdLst/>
            <a:ahLst/>
            <a:cxnLst/>
            <a:rect r="r" b="b" t="t" l="l"/>
            <a:pathLst>
              <a:path h="7310431" w="7590325">
                <a:moveTo>
                  <a:pt x="0" y="0"/>
                </a:moveTo>
                <a:lnTo>
                  <a:pt x="7590325" y="0"/>
                </a:lnTo>
                <a:lnTo>
                  <a:pt x="7590325" y="7310431"/>
                </a:lnTo>
                <a:lnTo>
                  <a:pt x="0" y="7310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28575" y="2914015"/>
            <a:ext cx="9254800" cy="6728540"/>
          </a:xfrm>
          <a:custGeom>
            <a:avLst/>
            <a:gdLst/>
            <a:ahLst/>
            <a:cxnLst/>
            <a:rect r="r" b="b" t="t" l="l"/>
            <a:pathLst>
              <a:path h="6728540" w="9254800">
                <a:moveTo>
                  <a:pt x="0" y="0"/>
                </a:moveTo>
                <a:lnTo>
                  <a:pt x="9254799" y="0"/>
                </a:lnTo>
                <a:lnTo>
                  <a:pt x="9254799" y="6728540"/>
                </a:lnTo>
                <a:lnTo>
                  <a:pt x="0" y="67285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51" t="0" r="-1597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44793" y="962025"/>
            <a:ext cx="6998494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Supervisión y Reportes 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Módulo de Notificaciones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74365" y="2789503"/>
            <a:ext cx="8024144" cy="6681602"/>
          </a:xfrm>
          <a:custGeom>
            <a:avLst/>
            <a:gdLst/>
            <a:ahLst/>
            <a:cxnLst/>
            <a:rect r="r" b="b" t="t" l="l"/>
            <a:pathLst>
              <a:path h="6681602" w="8024144">
                <a:moveTo>
                  <a:pt x="0" y="0"/>
                </a:moveTo>
                <a:lnTo>
                  <a:pt x="8024144" y="0"/>
                </a:lnTo>
                <a:lnTo>
                  <a:pt x="8024144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3229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10238" y="2789503"/>
            <a:ext cx="9333688" cy="6681602"/>
          </a:xfrm>
          <a:custGeom>
            <a:avLst/>
            <a:gdLst/>
            <a:ahLst/>
            <a:cxnLst/>
            <a:rect r="r" b="b" t="t" l="l"/>
            <a:pathLst>
              <a:path h="6681602" w="9333688">
                <a:moveTo>
                  <a:pt x="0" y="0"/>
                </a:moveTo>
                <a:lnTo>
                  <a:pt x="9333688" y="0"/>
                </a:lnTo>
                <a:lnTo>
                  <a:pt x="9333688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4537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43328" y="2874756"/>
            <a:ext cx="10591819" cy="6699325"/>
          </a:xfrm>
          <a:custGeom>
            <a:avLst/>
            <a:gdLst/>
            <a:ahLst/>
            <a:cxnLst/>
            <a:rect r="r" b="b" t="t" l="l"/>
            <a:pathLst>
              <a:path h="6699325" w="10591819">
                <a:moveTo>
                  <a:pt x="0" y="0"/>
                </a:moveTo>
                <a:lnTo>
                  <a:pt x="10591818" y="0"/>
                </a:lnTo>
                <a:lnTo>
                  <a:pt x="10591818" y="6699325"/>
                </a:lnTo>
                <a:lnTo>
                  <a:pt x="0" y="66993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76883" y="2874756"/>
            <a:ext cx="6919710" cy="6681602"/>
          </a:xfrm>
          <a:custGeom>
            <a:avLst/>
            <a:gdLst/>
            <a:ahLst/>
            <a:cxnLst/>
            <a:rect r="r" b="b" t="t" l="l"/>
            <a:pathLst>
              <a:path h="6681602" w="6919710">
                <a:moveTo>
                  <a:pt x="0" y="0"/>
                </a:moveTo>
                <a:lnTo>
                  <a:pt x="6919710" y="0"/>
                </a:lnTo>
                <a:lnTo>
                  <a:pt x="6919710" y="6681602"/>
                </a:lnTo>
                <a:lnTo>
                  <a:pt x="0" y="66816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853" t="0" r="-2964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55799" y="1374574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29417"/>
            <a:ext cx="1688303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9237" y="962025"/>
            <a:ext cx="660960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Seguridad y Auditoría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80157" y="-2052604"/>
            <a:ext cx="8535602" cy="7976908"/>
          </a:xfrm>
          <a:custGeom>
            <a:avLst/>
            <a:gdLst/>
            <a:ahLst/>
            <a:cxnLst/>
            <a:rect r="r" b="b" t="t" l="l"/>
            <a:pathLst>
              <a:path h="7976908" w="8535602">
                <a:moveTo>
                  <a:pt x="0" y="0"/>
                </a:moveTo>
                <a:lnTo>
                  <a:pt x="8535602" y="0"/>
                </a:lnTo>
                <a:lnTo>
                  <a:pt x="8535602" y="7976908"/>
                </a:lnTo>
                <a:lnTo>
                  <a:pt x="0" y="7976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0151301">
            <a:off x="9894915" y="7107969"/>
            <a:ext cx="9532274" cy="8908343"/>
          </a:xfrm>
          <a:custGeom>
            <a:avLst/>
            <a:gdLst/>
            <a:ahLst/>
            <a:cxnLst/>
            <a:rect r="r" b="b" t="t" l="l"/>
            <a:pathLst>
              <a:path h="8908343" w="9532274">
                <a:moveTo>
                  <a:pt x="0" y="0"/>
                </a:moveTo>
                <a:lnTo>
                  <a:pt x="9532274" y="0"/>
                </a:lnTo>
                <a:lnTo>
                  <a:pt x="9532274" y="8908344"/>
                </a:lnTo>
                <a:lnTo>
                  <a:pt x="0" y="89083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/>
          <p:nvPr/>
        </p:nvGrpSpPr>
        <p:grpSpPr>
          <a:xfrm rot="0">
            <a:off x="12674319" y="3445631"/>
            <a:ext cx="4997211" cy="5044844"/>
            <a:chOff x="0" y="0"/>
            <a:chExt cx="997323" cy="10068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7323" cy="1006830"/>
            </a:xfrm>
            <a:custGeom>
              <a:avLst/>
              <a:gdLst/>
              <a:ahLst/>
              <a:cxnLst/>
              <a:rect r="r" b="b" t="t" l="l"/>
              <a:pathLst>
                <a:path h="1006830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15424"/>
                  </a:lnTo>
                  <a:cubicBezTo>
                    <a:pt x="997323" y="965906"/>
                    <a:pt x="956400" y="1006830"/>
                    <a:pt x="905918" y="1006830"/>
                  </a:cubicBezTo>
                  <a:lnTo>
                    <a:pt x="91406" y="1006830"/>
                  </a:lnTo>
                  <a:cubicBezTo>
                    <a:pt x="40924" y="1006830"/>
                    <a:pt x="0" y="965906"/>
                    <a:pt x="0" y="915424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997323" cy="9973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297406" y="3445631"/>
            <a:ext cx="4997211" cy="4998588"/>
            <a:chOff x="0" y="0"/>
            <a:chExt cx="997323" cy="9975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15324" y="3445631"/>
            <a:ext cx="4997211" cy="4998588"/>
            <a:chOff x="0" y="0"/>
            <a:chExt cx="997323" cy="9975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97323" cy="997598"/>
            </a:xfrm>
            <a:custGeom>
              <a:avLst/>
              <a:gdLst/>
              <a:ahLst/>
              <a:cxnLst/>
              <a:rect r="r" b="b" t="t" l="l"/>
              <a:pathLst>
                <a:path h="997598" w="997323">
                  <a:moveTo>
                    <a:pt x="91406" y="0"/>
                  </a:moveTo>
                  <a:lnTo>
                    <a:pt x="905918" y="0"/>
                  </a:lnTo>
                  <a:cubicBezTo>
                    <a:pt x="956400" y="0"/>
                    <a:pt x="997323" y="40924"/>
                    <a:pt x="997323" y="91406"/>
                  </a:cubicBezTo>
                  <a:lnTo>
                    <a:pt x="997323" y="906192"/>
                  </a:lnTo>
                  <a:cubicBezTo>
                    <a:pt x="997323" y="956674"/>
                    <a:pt x="956400" y="997598"/>
                    <a:pt x="905918" y="997598"/>
                  </a:cubicBezTo>
                  <a:lnTo>
                    <a:pt x="91406" y="997598"/>
                  </a:lnTo>
                  <a:cubicBezTo>
                    <a:pt x="40924" y="997598"/>
                    <a:pt x="0" y="956674"/>
                    <a:pt x="0" y="906192"/>
                  </a:cubicBezTo>
                  <a:lnTo>
                    <a:pt x="0" y="91406"/>
                  </a:lnTo>
                  <a:cubicBezTo>
                    <a:pt x="0" y="40924"/>
                    <a:pt x="40924" y="0"/>
                    <a:pt x="914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3D8D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997323" cy="988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1"/>
                </a:lnSpc>
              </a:pPr>
            </a:p>
            <a:p>
              <a:pPr algn="ctr">
                <a:lnSpc>
                  <a:spcPts val="2121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16288" y="918331"/>
            <a:ext cx="14069421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99"/>
              </a:lnSpc>
            </a:pPr>
            <a:r>
              <a:rPr lang="en-US" sz="5499" spc="516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ISSUES, FACILITADORES Y AJUSTES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12674319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1" y="0"/>
                </a:lnTo>
                <a:lnTo>
                  <a:pt x="4997211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10800000">
            <a:off x="7297406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800000">
            <a:off x="1915324" y="3445631"/>
            <a:ext cx="4997211" cy="1154541"/>
          </a:xfrm>
          <a:custGeom>
            <a:avLst/>
            <a:gdLst/>
            <a:ahLst/>
            <a:cxnLst/>
            <a:rect r="r" b="b" t="t" l="l"/>
            <a:pathLst>
              <a:path h="1154541" w="4997211">
                <a:moveTo>
                  <a:pt x="0" y="0"/>
                </a:moveTo>
                <a:lnTo>
                  <a:pt x="4997212" y="0"/>
                </a:lnTo>
                <a:lnTo>
                  <a:pt x="4997212" y="1154541"/>
                </a:lnTo>
                <a:lnTo>
                  <a:pt x="0" y="11545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7362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042005" y="4666749"/>
            <a:ext cx="4743850" cy="34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Limitación de tiempo disponible por parte de los integrantes.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Reajuste de fechas para sincronizar desarrollo y validaciones.</a:t>
            </a:r>
          </a:p>
          <a:p>
            <a:pPr algn="l">
              <a:lnSpc>
                <a:spcPts val="3882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1446812" y="7841762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1"/>
                </a:lnTo>
                <a:lnTo>
                  <a:pt x="0" y="488459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10452176">
            <a:off x="14930178" y="-2822793"/>
            <a:ext cx="5482705" cy="4884592"/>
          </a:xfrm>
          <a:custGeom>
            <a:avLst/>
            <a:gdLst/>
            <a:ahLst/>
            <a:cxnLst/>
            <a:rect r="r" b="b" t="t" l="l"/>
            <a:pathLst>
              <a:path h="4884592" w="5482705">
                <a:moveTo>
                  <a:pt x="0" y="0"/>
                </a:moveTo>
                <a:lnTo>
                  <a:pt x="5482705" y="0"/>
                </a:lnTo>
                <a:lnTo>
                  <a:pt x="5482705" y="4884592"/>
                </a:lnTo>
                <a:lnTo>
                  <a:pt x="0" y="4884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0" id="20"/>
          <p:cNvSpPr txBox="true"/>
          <p:nvPr/>
        </p:nvSpPr>
        <p:spPr>
          <a:xfrm rot="0">
            <a:off x="13164539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Ajustes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69187" y="3690785"/>
            <a:ext cx="4248480" cy="707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Facilitadores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5545" y="3690785"/>
            <a:ext cx="4016771" cy="69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8"/>
              </a:lnSpc>
            </a:pPr>
            <a:r>
              <a:rPr lang="en-US" b="true" sz="4084" spc="171">
                <a:solidFill>
                  <a:srgbClr val="25375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dificultades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565919" y="4543022"/>
            <a:ext cx="5214010" cy="390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organización del cronograma: inicio de Fase 3 extendido una semana.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Priorización de los módulos más críticos (registro de ingresos y estados).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Ver tema base de datos temporal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297406" y="4666749"/>
            <a:ext cx="4997211" cy="2922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Div</a:t>
            </a: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isión clara de roles (PM, Desarrollador, QA).</a:t>
            </a:r>
          </a:p>
          <a:p>
            <a:pPr algn="l" marL="598767" indent="-299383" lvl="1">
              <a:lnSpc>
                <a:spcPts val="3882"/>
              </a:lnSpc>
              <a:buFont typeface="Arial"/>
              <a:buChar char="•"/>
            </a:pPr>
            <a:r>
              <a:rPr lang="en-US" sz="2773" spc="61" strike="noStrike" u="none">
                <a:solidFill>
                  <a:srgbClr val="EDE8E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Uso de herramientas colaborativas: GitHub, VSCode, Figma, Oracle.</a:t>
            </a:r>
          </a:p>
          <a:p>
            <a:pPr algn="l">
              <a:lnSpc>
                <a:spcPts val="3882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5367" y="1559064"/>
            <a:ext cx="9817265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58"/>
              </a:lnSpc>
              <a:spcBef>
                <a:spcPct val="0"/>
              </a:spcBef>
            </a:pPr>
            <a:r>
              <a:rPr lang="en-US" b="true" sz="7327" spc="688" strike="noStrike" u="none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PRÓXIMOS PASOS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290950" y="-2033784"/>
            <a:ext cx="5544196" cy="5181303"/>
          </a:xfrm>
          <a:custGeom>
            <a:avLst/>
            <a:gdLst/>
            <a:ahLst/>
            <a:cxnLst/>
            <a:rect r="r" b="b" t="t" l="l"/>
            <a:pathLst>
              <a:path h="5181303" w="5544196">
                <a:moveTo>
                  <a:pt x="0" y="0"/>
                </a:moveTo>
                <a:lnTo>
                  <a:pt x="5544196" y="0"/>
                </a:lnTo>
                <a:lnTo>
                  <a:pt x="5544196" y="5181303"/>
                </a:lnTo>
                <a:lnTo>
                  <a:pt x="0" y="518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9354559">
            <a:off x="12207201" y="5475509"/>
            <a:ext cx="8367389" cy="7819705"/>
          </a:xfrm>
          <a:custGeom>
            <a:avLst/>
            <a:gdLst/>
            <a:ahLst/>
            <a:cxnLst/>
            <a:rect r="r" b="b" t="t" l="l"/>
            <a:pathLst>
              <a:path h="7819705" w="8367389">
                <a:moveTo>
                  <a:pt x="0" y="0"/>
                </a:moveTo>
                <a:lnTo>
                  <a:pt x="8367389" y="0"/>
                </a:lnTo>
                <a:lnTo>
                  <a:pt x="8367389" y="7819705"/>
                </a:lnTo>
                <a:lnTo>
                  <a:pt x="0" y="78197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5400000">
            <a:off x="13112837" y="-165991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521968">
            <a:off x="-1779014" y="6375781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5" y="0"/>
                </a:lnTo>
                <a:lnTo>
                  <a:pt x="6556115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4923749" y="4823871"/>
            <a:ext cx="1246123" cy="1365274"/>
          </a:xfrm>
          <a:custGeom>
            <a:avLst/>
            <a:gdLst/>
            <a:ahLst/>
            <a:cxnLst/>
            <a:rect r="r" b="b" t="t" l="l"/>
            <a:pathLst>
              <a:path h="1365274" w="1246123">
                <a:moveTo>
                  <a:pt x="0" y="0"/>
                </a:moveTo>
                <a:lnTo>
                  <a:pt x="1246123" y="0"/>
                </a:lnTo>
                <a:lnTo>
                  <a:pt x="1246123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3872289" y="6300594"/>
            <a:ext cx="3103205" cy="2710912"/>
            <a:chOff x="0" y="0"/>
            <a:chExt cx="812800" cy="710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Completar los módulos restantes (documentos/fotos, notificaciones, reportes).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949428" y="6300594"/>
            <a:ext cx="3103205" cy="2710912"/>
            <a:chOff x="0" y="0"/>
            <a:chExt cx="812800" cy="71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0050"/>
            </a:xfrm>
            <a:custGeom>
              <a:avLst/>
              <a:gdLst/>
              <a:ahLst/>
              <a:cxnLst/>
              <a:rect r="r" b="b" t="t" l="l"/>
              <a:pathLst>
                <a:path h="710050" w="812800">
                  <a:moveTo>
                    <a:pt x="227028" y="0"/>
                  </a:moveTo>
                  <a:lnTo>
                    <a:pt x="585772" y="0"/>
                  </a:lnTo>
                  <a:cubicBezTo>
                    <a:pt x="645983" y="0"/>
                    <a:pt x="703729" y="23919"/>
                    <a:pt x="746305" y="66495"/>
                  </a:cubicBezTo>
                  <a:cubicBezTo>
                    <a:pt x="788881" y="109071"/>
                    <a:pt x="812800" y="166817"/>
                    <a:pt x="812800" y="227028"/>
                  </a:cubicBezTo>
                  <a:lnTo>
                    <a:pt x="812800" y="483022"/>
                  </a:lnTo>
                  <a:cubicBezTo>
                    <a:pt x="812800" y="543233"/>
                    <a:pt x="788881" y="600979"/>
                    <a:pt x="746305" y="643555"/>
                  </a:cubicBezTo>
                  <a:cubicBezTo>
                    <a:pt x="703729" y="686131"/>
                    <a:pt x="645983" y="710050"/>
                    <a:pt x="585772" y="710050"/>
                  </a:cubicBezTo>
                  <a:lnTo>
                    <a:pt x="227028" y="710050"/>
                  </a:lnTo>
                  <a:cubicBezTo>
                    <a:pt x="166817" y="710050"/>
                    <a:pt x="109071" y="686131"/>
                    <a:pt x="66495" y="643555"/>
                  </a:cubicBezTo>
                  <a:cubicBezTo>
                    <a:pt x="23919" y="600979"/>
                    <a:pt x="0" y="543233"/>
                    <a:pt x="0" y="483022"/>
                  </a:cubicBezTo>
                  <a:lnTo>
                    <a:pt x="0" y="227028"/>
                  </a:lnTo>
                  <a:cubicBezTo>
                    <a:pt x="0" y="166817"/>
                    <a:pt x="23919" y="109071"/>
                    <a:pt x="66495" y="66495"/>
                  </a:cubicBezTo>
                  <a:cubicBezTo>
                    <a:pt x="109071" y="23919"/>
                    <a:pt x="166817" y="0"/>
                    <a:pt x="22702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Preparar documentación y validaciones finales.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12880" y="6300594"/>
            <a:ext cx="3377451" cy="2710912"/>
            <a:chOff x="0" y="0"/>
            <a:chExt cx="884631" cy="71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4631" cy="710050"/>
            </a:xfrm>
            <a:custGeom>
              <a:avLst/>
              <a:gdLst/>
              <a:ahLst/>
              <a:cxnLst/>
              <a:rect r="r" b="b" t="t" l="l"/>
              <a:pathLst>
                <a:path h="710050" w="884631">
                  <a:moveTo>
                    <a:pt x="208594" y="0"/>
                  </a:moveTo>
                  <a:lnTo>
                    <a:pt x="676038" y="0"/>
                  </a:lnTo>
                  <a:cubicBezTo>
                    <a:pt x="731360" y="0"/>
                    <a:pt x="784417" y="21977"/>
                    <a:pt x="823536" y="61096"/>
                  </a:cubicBezTo>
                  <a:cubicBezTo>
                    <a:pt x="862655" y="100215"/>
                    <a:pt x="884631" y="153271"/>
                    <a:pt x="884631" y="208594"/>
                  </a:cubicBezTo>
                  <a:lnTo>
                    <a:pt x="884631" y="501456"/>
                  </a:lnTo>
                  <a:cubicBezTo>
                    <a:pt x="884631" y="616659"/>
                    <a:pt x="791241" y="710050"/>
                    <a:pt x="676038" y="710050"/>
                  </a:cubicBezTo>
                  <a:lnTo>
                    <a:pt x="208594" y="710050"/>
                  </a:lnTo>
                  <a:cubicBezTo>
                    <a:pt x="153271" y="710050"/>
                    <a:pt x="100215" y="688073"/>
                    <a:pt x="61096" y="648954"/>
                  </a:cubicBezTo>
                  <a:cubicBezTo>
                    <a:pt x="21977" y="609835"/>
                    <a:pt x="0" y="556778"/>
                    <a:pt x="0" y="501456"/>
                  </a:cubicBezTo>
                  <a:lnTo>
                    <a:pt x="0" y="208594"/>
                  </a:lnTo>
                  <a:cubicBezTo>
                    <a:pt x="0" y="153271"/>
                    <a:pt x="21977" y="100215"/>
                    <a:pt x="61096" y="61096"/>
                  </a:cubicBezTo>
                  <a:cubicBezTo>
                    <a:pt x="100215" y="21977"/>
                    <a:pt x="153271" y="0"/>
                    <a:pt x="20859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25375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84631" cy="7576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548"/>
                </a:lnSpc>
                <a:spcBef>
                  <a:spcPct val="0"/>
                </a:spcBef>
              </a:pPr>
              <a:r>
                <a:rPr lang="en-US" sz="2534">
                  <a:solidFill>
                    <a:srgbClr val="253754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Ejecutar pruebas unitarias e integración (Fase 4).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8408405" y="4807862"/>
            <a:ext cx="1193994" cy="1365274"/>
          </a:xfrm>
          <a:custGeom>
            <a:avLst/>
            <a:gdLst/>
            <a:ahLst/>
            <a:cxnLst/>
            <a:rect r="r" b="b" t="t" l="l"/>
            <a:pathLst>
              <a:path h="1365274" w="1193994">
                <a:moveTo>
                  <a:pt x="0" y="0"/>
                </a:moveTo>
                <a:lnTo>
                  <a:pt x="1193994" y="0"/>
                </a:lnTo>
                <a:lnTo>
                  <a:pt x="1193994" y="1365274"/>
                </a:lnTo>
                <a:lnTo>
                  <a:pt x="0" y="13652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843020" y="4823871"/>
            <a:ext cx="1316020" cy="1316020"/>
          </a:xfrm>
          <a:custGeom>
            <a:avLst/>
            <a:gdLst/>
            <a:ahLst/>
            <a:cxnLst/>
            <a:rect r="r" b="b" t="t" l="l"/>
            <a:pathLst>
              <a:path h="1316020" w="1316020">
                <a:moveTo>
                  <a:pt x="0" y="0"/>
                </a:moveTo>
                <a:lnTo>
                  <a:pt x="1316020" y="0"/>
                </a:lnTo>
                <a:lnTo>
                  <a:pt x="1316020" y="1316020"/>
                </a:lnTo>
                <a:lnTo>
                  <a:pt x="0" y="131602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3437152" y="2744553"/>
            <a:ext cx="11413697" cy="1173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4"/>
              </a:lnSpc>
            </a:pPr>
            <a:r>
              <a:rPr lang="en-US" sz="3382" spc="7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</a:t>
            </a:r>
            <a:r>
              <a:rPr lang="en-US" sz="3382" spc="74" strike="noStrike" u="none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uestro objetivo sigue siendo entregar un MVP funcional y validado dentro del plazo académico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54302" y="2932240"/>
            <a:ext cx="5127156" cy="254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1478627" y="1685723"/>
            <a:ext cx="0" cy="6915554"/>
          </a:xfrm>
          <a:prstGeom prst="line">
            <a:avLst/>
          </a:prstGeom>
          <a:ln cap="flat" w="66675">
            <a:solidFill>
              <a:srgbClr val="E3D8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5400000">
            <a:off x="8502801" y="331078"/>
            <a:ext cx="10116277" cy="9454121"/>
          </a:xfrm>
          <a:custGeom>
            <a:avLst/>
            <a:gdLst/>
            <a:ahLst/>
            <a:cxnLst/>
            <a:rect r="r" b="b" t="t" l="l"/>
            <a:pathLst>
              <a:path h="9454121" w="10116277">
                <a:moveTo>
                  <a:pt x="0" y="0"/>
                </a:moveTo>
                <a:lnTo>
                  <a:pt x="10116277" y="0"/>
                </a:lnTo>
                <a:lnTo>
                  <a:pt x="10116277" y="9454121"/>
                </a:lnTo>
                <a:lnTo>
                  <a:pt x="0" y="94541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3283157">
            <a:off x="-2976389" y="700530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7"/>
                </a:lnTo>
                <a:lnTo>
                  <a:pt x="0" y="7545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15636176" y="5434611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8" id="8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8798399">
            <a:off x="11216573" y="-9166307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14013052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AutoShape 16" id="16"/>
          <p:cNvSpPr/>
          <p:nvPr/>
        </p:nvSpPr>
        <p:spPr>
          <a:xfrm flipV="true">
            <a:off x="12389928" y="4681699"/>
            <a:ext cx="0" cy="1594556"/>
          </a:xfrm>
          <a:prstGeom prst="line">
            <a:avLst/>
          </a:prstGeom>
          <a:ln cap="flat" w="47625">
            <a:solidFill>
              <a:srgbClr val="D89C6C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10800000">
            <a:off x="10766804" y="5855433"/>
            <a:ext cx="3246248" cy="841644"/>
            <a:chOff x="0" y="0"/>
            <a:chExt cx="1391689" cy="360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-10800000">
            <a:off x="15156692" y="4681699"/>
            <a:ext cx="958967" cy="411423"/>
            <a:chOff x="0" y="0"/>
            <a:chExt cx="712673" cy="30575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4394648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3" id="33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910444" y="6617743"/>
            <a:ext cx="958967" cy="411423"/>
            <a:chOff x="0" y="0"/>
            <a:chExt cx="712673" cy="305756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D89C6C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0" id="4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7660705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4" id="44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10885870" y="6787309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1" id="51"/>
          <p:cNvGrpSpPr/>
          <p:nvPr/>
        </p:nvGrpSpPr>
        <p:grpSpPr>
          <a:xfrm rot="0">
            <a:off x="11412456" y="7303357"/>
            <a:ext cx="1954943" cy="1954943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55" id="55"/>
          <p:cNvSpPr/>
          <p:nvPr/>
        </p:nvSpPr>
        <p:spPr>
          <a:xfrm flipH="false" flipV="false" rot="0">
            <a:off x="14152651" y="184821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6" id="56"/>
          <p:cNvGrpSpPr/>
          <p:nvPr/>
        </p:nvGrpSpPr>
        <p:grpSpPr>
          <a:xfrm rot="0">
            <a:off x="14658705" y="2383856"/>
            <a:ext cx="1954943" cy="1954943"/>
            <a:chOff x="0" y="0"/>
            <a:chExt cx="812800" cy="812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9C6C"/>
            </a:solidFill>
            <a:ln cap="sq">
              <a:noFill/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1" id="61"/>
          <p:cNvSpPr/>
          <p:nvPr/>
        </p:nvSpPr>
        <p:spPr>
          <a:xfrm flipH="false" flipV="false" rot="0">
            <a:off x="15133468" y="2908890"/>
            <a:ext cx="1005417" cy="904875"/>
          </a:xfrm>
          <a:custGeom>
            <a:avLst/>
            <a:gdLst/>
            <a:ahLst/>
            <a:cxnLst/>
            <a:rect r="r" b="b" t="t" l="l"/>
            <a:pathLst>
              <a:path h="904875" w="1005417">
                <a:moveTo>
                  <a:pt x="0" y="0"/>
                </a:moveTo>
                <a:lnTo>
                  <a:pt x="1005416" y="0"/>
                </a:lnTo>
                <a:lnTo>
                  <a:pt x="1005416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2" id="62"/>
          <p:cNvSpPr/>
          <p:nvPr/>
        </p:nvSpPr>
        <p:spPr>
          <a:xfrm flipH="false" flipV="false" rot="2770156">
            <a:off x="15787066" y="8796680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9" y="0"/>
                </a:lnTo>
                <a:lnTo>
                  <a:pt x="5154369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3" id="63"/>
          <p:cNvSpPr/>
          <p:nvPr/>
        </p:nvSpPr>
        <p:spPr>
          <a:xfrm flipH="false" flipV="false" rot="2770156">
            <a:off x="-2184569" y="-2039636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4" id="64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11941901" y="7703407"/>
            <a:ext cx="896053" cy="1150630"/>
          </a:xfrm>
          <a:custGeom>
            <a:avLst/>
            <a:gdLst/>
            <a:ahLst/>
            <a:cxnLst/>
            <a:rect r="r" b="b" t="t" l="l"/>
            <a:pathLst>
              <a:path h="1150630" w="896053">
                <a:moveTo>
                  <a:pt x="0" y="0"/>
                </a:moveTo>
                <a:lnTo>
                  <a:pt x="896053" y="0"/>
                </a:lnTo>
                <a:lnTo>
                  <a:pt x="896053" y="1150630"/>
                </a:lnTo>
                <a:lnTo>
                  <a:pt x="0" y="115063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3826384" y="639317"/>
            <a:ext cx="10572505" cy="90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</a:pPr>
            <a:r>
              <a:rPr lang="en-US" b="true" sz="48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ROADMAP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168299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540290" y="3206911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47745" y="3206911"/>
            <a:ext cx="377158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26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</a:t>
            </a:r>
            <a:r>
              <a:rPr lang="en-US" b="true" sz="26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ntegración y Pruebas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629112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48400" y="8257154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4394648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ración 4 semanas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1006203" y="4140361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2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semanas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7640896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72641" y="7293832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Impl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ementación y Cierre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132751" y="8407967"/>
            <a:ext cx="300684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ión 2 semanas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1127395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4373643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501204">
            <a:off x="-4899086" y="-8147683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2" y="0"/>
                </a:lnTo>
                <a:lnTo>
                  <a:pt x="9798172" y="13143889"/>
                </a:lnTo>
                <a:lnTo>
                  <a:pt x="0" y="13143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19117" y="1829096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10214950">
            <a:off x="12143658" y="-5157923"/>
            <a:ext cx="12901483" cy="11165647"/>
          </a:xfrm>
          <a:custGeom>
            <a:avLst/>
            <a:gdLst/>
            <a:ahLst/>
            <a:cxnLst/>
            <a:rect r="r" b="b" t="t" l="l"/>
            <a:pathLst>
              <a:path h="11165647" w="12901483">
                <a:moveTo>
                  <a:pt x="0" y="0"/>
                </a:moveTo>
                <a:lnTo>
                  <a:pt x="12901483" y="0"/>
                </a:lnTo>
                <a:lnTo>
                  <a:pt x="12901483" y="11165647"/>
                </a:lnTo>
                <a:lnTo>
                  <a:pt x="0" y="1116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4240697" y="5729886"/>
            <a:ext cx="8481393" cy="7340260"/>
          </a:xfrm>
          <a:custGeom>
            <a:avLst/>
            <a:gdLst/>
            <a:ahLst/>
            <a:cxnLst/>
            <a:rect r="r" b="b" t="t" l="l"/>
            <a:pathLst>
              <a:path h="7340260" w="8481393">
                <a:moveTo>
                  <a:pt x="0" y="0"/>
                </a:moveTo>
                <a:lnTo>
                  <a:pt x="8481394" y="0"/>
                </a:lnTo>
                <a:lnTo>
                  <a:pt x="8481394" y="7340260"/>
                </a:lnTo>
                <a:lnTo>
                  <a:pt x="0" y="73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1214724"/>
            <a:ext cx="8115300" cy="614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6"/>
              </a:lnSpc>
            </a:pPr>
            <a:r>
              <a:rPr lang="en-US" b="true" sz="3562" spc="334">
                <a:solidFill>
                  <a:srgbClr val="15254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ESPERADO VS. AVANCE REAL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10601"/>
            <a:ext cx="4756100" cy="98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57"/>
              </a:lnSpc>
            </a:pPr>
            <a:r>
              <a:rPr lang="en-US" sz="5683" spc="534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AVANCE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5013789"/>
            <a:ext cx="3246248" cy="841644"/>
            <a:chOff x="0" y="0"/>
            <a:chExt cx="1391689" cy="3608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9144321" y="5434611"/>
            <a:ext cx="0" cy="1594556"/>
          </a:xfrm>
          <a:prstGeom prst="line">
            <a:avLst/>
          </a:prstGeom>
          <a:ln cap="flat" w="47625">
            <a:solidFill>
              <a:srgbClr val="546DE2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0">
            <a:off x="7521196" y="5013789"/>
            <a:ext cx="3246248" cy="841644"/>
            <a:chOff x="0" y="0"/>
            <a:chExt cx="1391689" cy="360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5898072" y="4681699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-10800000">
            <a:off x="4274948" y="5855433"/>
            <a:ext cx="3246248" cy="841644"/>
            <a:chOff x="0" y="0"/>
            <a:chExt cx="1391689" cy="360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689" y="0"/>
              <a:ext cx="1358311" cy="360819"/>
            </a:xfrm>
            <a:custGeom>
              <a:avLst/>
              <a:gdLst/>
              <a:ahLst/>
              <a:cxnLst/>
              <a:rect r="r" b="b" t="t" l="l"/>
              <a:pathLst>
                <a:path h="360819" w="1358311">
                  <a:moveTo>
                    <a:pt x="229439" y="0"/>
                  </a:moveTo>
                  <a:lnTo>
                    <a:pt x="1128872" y="0"/>
                  </a:lnTo>
                  <a:cubicBezTo>
                    <a:pt x="1155392" y="0"/>
                    <a:pt x="1179852" y="14297"/>
                    <a:pt x="1192865" y="37404"/>
                  </a:cubicBezTo>
                  <a:lnTo>
                    <a:pt x="1353936" y="323415"/>
                  </a:lnTo>
                  <a:cubicBezTo>
                    <a:pt x="1358311" y="331184"/>
                    <a:pt x="1358235" y="340691"/>
                    <a:pt x="1353735" y="348389"/>
                  </a:cubicBezTo>
                  <a:cubicBezTo>
                    <a:pt x="1349236" y="356087"/>
                    <a:pt x="1340989" y="360819"/>
                    <a:pt x="1332072" y="360819"/>
                  </a:cubicBezTo>
                  <a:lnTo>
                    <a:pt x="26239" y="360819"/>
                  </a:lnTo>
                  <a:cubicBezTo>
                    <a:pt x="17322" y="360819"/>
                    <a:pt x="9076" y="356087"/>
                    <a:pt x="4576" y="348389"/>
                  </a:cubicBezTo>
                  <a:cubicBezTo>
                    <a:pt x="77" y="340691"/>
                    <a:pt x="0" y="331184"/>
                    <a:pt x="4376" y="323415"/>
                  </a:cubicBezTo>
                  <a:lnTo>
                    <a:pt x="165446" y="37404"/>
                  </a:lnTo>
                  <a:cubicBezTo>
                    <a:pt x="178459" y="14297"/>
                    <a:pt x="202919" y="0"/>
                    <a:pt x="229439" y="0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27000" y="-47625"/>
              <a:ext cx="1137689" cy="408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-10800000">
            <a:off x="2172341" y="4681699"/>
            <a:ext cx="958967" cy="411423"/>
            <a:chOff x="0" y="0"/>
            <a:chExt cx="712673" cy="30575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8664837" y="4681699"/>
            <a:ext cx="958967" cy="411423"/>
            <a:chOff x="0" y="0"/>
            <a:chExt cx="712673" cy="30575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546DE2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4414457" y="6785202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6" id="26"/>
          <p:cNvGrpSpPr/>
          <p:nvPr/>
        </p:nvGrpSpPr>
        <p:grpSpPr>
          <a:xfrm rot="0">
            <a:off x="5418589" y="6617743"/>
            <a:ext cx="958967" cy="411423"/>
            <a:chOff x="0" y="0"/>
            <a:chExt cx="712673" cy="30575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48361" y="0"/>
              <a:ext cx="615952" cy="283429"/>
            </a:xfrm>
            <a:custGeom>
              <a:avLst/>
              <a:gdLst/>
              <a:ahLst/>
              <a:cxnLst/>
              <a:rect r="r" b="b" t="t" l="l"/>
              <a:pathLst>
                <a:path h="283429" w="615952">
                  <a:moveTo>
                    <a:pt x="369244" y="253185"/>
                  </a:moveTo>
                  <a:lnTo>
                    <a:pt x="603044" y="52572"/>
                  </a:lnTo>
                  <a:cubicBezTo>
                    <a:pt x="612534" y="44429"/>
                    <a:pt x="615951" y="31239"/>
                    <a:pt x="611610" y="19512"/>
                  </a:cubicBezTo>
                  <a:cubicBezTo>
                    <a:pt x="607268" y="7785"/>
                    <a:pt x="596085" y="0"/>
                    <a:pt x="583580" y="0"/>
                  </a:cubicBezTo>
                  <a:lnTo>
                    <a:pt x="32371" y="0"/>
                  </a:lnTo>
                  <a:cubicBezTo>
                    <a:pt x="19866" y="0"/>
                    <a:pt x="8683" y="7785"/>
                    <a:pt x="4341" y="19512"/>
                  </a:cubicBezTo>
                  <a:cubicBezTo>
                    <a:pt x="0" y="31239"/>
                    <a:pt x="3417" y="44429"/>
                    <a:pt x="12908" y="52572"/>
                  </a:cubicBezTo>
                  <a:lnTo>
                    <a:pt x="246707" y="253185"/>
                  </a:lnTo>
                  <a:cubicBezTo>
                    <a:pt x="281954" y="283429"/>
                    <a:pt x="333997" y="283429"/>
                    <a:pt x="369244" y="253185"/>
                  </a:cubicBezTo>
                  <a:close/>
                </a:path>
              </a:pathLst>
            </a:custGeom>
            <a:solidFill>
              <a:srgbClr val="7DB68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11355" y="-25785"/>
              <a:ext cx="489963" cy="189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158304" y="1881320"/>
            <a:ext cx="2987040" cy="2987040"/>
          </a:xfrm>
          <a:custGeom>
            <a:avLst/>
            <a:gdLst/>
            <a:ahLst/>
            <a:cxnLst/>
            <a:rect r="r" b="b" t="t" l="l"/>
            <a:pathLst>
              <a:path h="2987040" w="2987040">
                <a:moveTo>
                  <a:pt x="0" y="0"/>
                </a:moveTo>
                <a:lnTo>
                  <a:pt x="2987040" y="0"/>
                </a:lnTo>
                <a:lnTo>
                  <a:pt x="2987040" y="2987040"/>
                </a:lnTo>
                <a:lnTo>
                  <a:pt x="0" y="29870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1674353" y="2383856"/>
            <a:ext cx="1954943" cy="19549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8166849" y="2383856"/>
            <a:ext cx="1954943" cy="19549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DE2"/>
            </a:solidFill>
            <a:ln cap="sq">
              <a:noFill/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920601" y="7303357"/>
            <a:ext cx="1954943" cy="19549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B689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2651824" y="5434611"/>
            <a:ext cx="0" cy="1594556"/>
          </a:xfrm>
          <a:prstGeom prst="line">
            <a:avLst/>
          </a:prstGeom>
          <a:ln cap="flat" w="47625">
            <a:solidFill>
              <a:srgbClr val="7DB689"/>
            </a:solidFill>
            <a:prstDash val="sysDot"/>
            <a:headEnd type="none" len="sm" w="sm"/>
            <a:tailEnd type="oval" len="lg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5445635" y="7828391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1168299" y="7200248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Pl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anificación Inicial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690584" y="7010069"/>
            <a:ext cx="2967050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Desarrollo de la Plataforma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48400" y="8257154"/>
            <a:ext cx="300684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Completada sin r</a:t>
            </a: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etrasos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14 días de trabajo de 2 semanas planificadas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40817" y="3541874"/>
            <a:ext cx="3006849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Iniciada con retaso pero finalizada a tiempo.</a:t>
            </a:r>
          </a:p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23 días de trabajo de 28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047468" y="7972094"/>
            <a:ext cx="4253282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Retrasos por disponibilidad del equipo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Inicio de actividad en semana 10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retraso una semana.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000000">
                    <a:alpha val="74902"/>
                  </a:srgbClr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duración 4 semanas</a:t>
            </a:r>
          </a:p>
          <a:p>
            <a:pPr algn="ctr">
              <a:lnSpc>
                <a:spcPts val="279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389291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81788" y="5244111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3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35540" y="6085755"/>
            <a:ext cx="252506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Fase 2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2199387" y="2908890"/>
            <a:ext cx="904875" cy="904875"/>
          </a:xfrm>
          <a:custGeom>
            <a:avLst/>
            <a:gdLst/>
            <a:ahLst/>
            <a:cxnLst/>
            <a:rect r="r" b="b" t="t" l="l"/>
            <a:pathLst>
              <a:path h="904875" w="904875">
                <a:moveTo>
                  <a:pt x="0" y="0"/>
                </a:moveTo>
                <a:lnTo>
                  <a:pt x="904875" y="0"/>
                </a:lnTo>
                <a:lnTo>
                  <a:pt x="904875" y="904875"/>
                </a:lnTo>
                <a:lnTo>
                  <a:pt x="0" y="90487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558977" y="2783906"/>
            <a:ext cx="1170045" cy="1036953"/>
          </a:xfrm>
          <a:custGeom>
            <a:avLst/>
            <a:gdLst/>
            <a:ahLst/>
            <a:cxnLst/>
            <a:rect r="r" b="b" t="t" l="l"/>
            <a:pathLst>
              <a:path h="1036953" w="1170045">
                <a:moveTo>
                  <a:pt x="0" y="0"/>
                </a:moveTo>
                <a:lnTo>
                  <a:pt x="1170046" y="0"/>
                </a:lnTo>
                <a:lnTo>
                  <a:pt x="1170046" y="1036953"/>
                </a:lnTo>
                <a:lnTo>
                  <a:pt x="0" y="103695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4554147" y="2932274"/>
            <a:ext cx="2967050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</a:t>
            </a:r>
            <a:r>
              <a:rPr lang="en-US" b="true" sz="2799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nálisis y Diseño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0076038" y="266991"/>
            <a:ext cx="8806794" cy="10925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643989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CASO DE USO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35102" y="1134574"/>
            <a:ext cx="15265382" cy="8708805"/>
          </a:xfrm>
          <a:custGeom>
            <a:avLst/>
            <a:gdLst/>
            <a:ahLst/>
            <a:cxnLst/>
            <a:rect r="r" b="b" t="t" l="l"/>
            <a:pathLst>
              <a:path h="8708805" w="15265382">
                <a:moveTo>
                  <a:pt x="0" y="0"/>
                </a:moveTo>
                <a:lnTo>
                  <a:pt x="15265381" y="0"/>
                </a:lnTo>
                <a:lnTo>
                  <a:pt x="15265381" y="8708805"/>
                </a:lnTo>
                <a:lnTo>
                  <a:pt x="0" y="870880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5659" r="0" b="-301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793380" y="5570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2722088" y="66137"/>
            <a:ext cx="11943764" cy="64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92"/>
              </a:lnSpc>
            </a:pPr>
            <a:r>
              <a:rPr lang="en-US" sz="3780" spc="35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DIAGRAMA DE ENTIDAD-RELACION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2257883" y="1028700"/>
            <a:ext cx="13216180" cy="8507916"/>
          </a:xfrm>
          <a:custGeom>
            <a:avLst/>
            <a:gdLst/>
            <a:ahLst/>
            <a:cxnLst/>
            <a:rect r="r" b="b" t="t" l="l"/>
            <a:pathLst>
              <a:path h="8507916" w="13216180">
                <a:moveTo>
                  <a:pt x="0" y="0"/>
                </a:moveTo>
                <a:lnTo>
                  <a:pt x="13216180" y="0"/>
                </a:lnTo>
                <a:lnTo>
                  <a:pt x="13216180" y="8507916"/>
                </a:lnTo>
                <a:lnTo>
                  <a:pt x="0" y="85079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46352" y="1123853"/>
            <a:ext cx="15833019" cy="8787326"/>
          </a:xfrm>
          <a:custGeom>
            <a:avLst/>
            <a:gdLst/>
            <a:ahLst/>
            <a:cxnLst/>
            <a:rect r="r" b="b" t="t" l="l"/>
            <a:pathLst>
              <a:path h="8787326" w="15833019">
                <a:moveTo>
                  <a:pt x="0" y="0"/>
                </a:moveTo>
                <a:lnTo>
                  <a:pt x="15833019" y="0"/>
                </a:lnTo>
                <a:lnTo>
                  <a:pt x="15833019" y="8787326"/>
                </a:lnTo>
                <a:lnTo>
                  <a:pt x="0" y="87873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RELACIONAL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8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65362" y="-641191"/>
            <a:ext cx="5661839" cy="11156334"/>
          </a:xfrm>
          <a:custGeom>
            <a:avLst/>
            <a:gdLst/>
            <a:ahLst/>
            <a:cxnLst/>
            <a:rect r="r" b="b" t="t" l="l"/>
            <a:pathLst>
              <a:path h="11156334" w="5661839">
                <a:moveTo>
                  <a:pt x="0" y="0"/>
                </a:moveTo>
                <a:lnTo>
                  <a:pt x="5661840" y="0"/>
                </a:lnTo>
                <a:lnTo>
                  <a:pt x="5661840" y="11156334"/>
                </a:lnTo>
                <a:lnTo>
                  <a:pt x="0" y="1115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45925">
            <a:off x="5872268" y="-188922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8798399">
            <a:off x="10170260" y="-9829041"/>
            <a:ext cx="9798172" cy="13143890"/>
          </a:xfrm>
          <a:custGeom>
            <a:avLst/>
            <a:gdLst/>
            <a:ahLst/>
            <a:cxnLst/>
            <a:rect r="r" b="b" t="t" l="l"/>
            <a:pathLst>
              <a:path h="13143890" w="9798172">
                <a:moveTo>
                  <a:pt x="0" y="0"/>
                </a:moveTo>
                <a:lnTo>
                  <a:pt x="9798173" y="0"/>
                </a:lnTo>
                <a:lnTo>
                  <a:pt x="9798173" y="13143890"/>
                </a:lnTo>
                <a:lnTo>
                  <a:pt x="0" y="13143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3283157">
            <a:off x="-1501206" y="7329841"/>
            <a:ext cx="5624862" cy="7545546"/>
          </a:xfrm>
          <a:custGeom>
            <a:avLst/>
            <a:gdLst/>
            <a:ahLst/>
            <a:cxnLst/>
            <a:rect r="r" b="b" t="t" l="l"/>
            <a:pathLst>
              <a:path h="7545546" w="5624862">
                <a:moveTo>
                  <a:pt x="0" y="0"/>
                </a:moveTo>
                <a:lnTo>
                  <a:pt x="5624862" y="0"/>
                </a:lnTo>
                <a:lnTo>
                  <a:pt x="5624862" y="7545546"/>
                </a:lnTo>
                <a:lnTo>
                  <a:pt x="0" y="75455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2770156">
            <a:off x="-2577184" y="-2165857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1"/>
                </a:lnTo>
                <a:lnTo>
                  <a:pt x="0" y="49950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2770156">
            <a:off x="14682116" y="8605088"/>
            <a:ext cx="5154368" cy="4995052"/>
          </a:xfrm>
          <a:custGeom>
            <a:avLst/>
            <a:gdLst/>
            <a:ahLst/>
            <a:cxnLst/>
            <a:rect r="r" b="b" t="t" l="l"/>
            <a:pathLst>
              <a:path h="4995052" w="5154368">
                <a:moveTo>
                  <a:pt x="0" y="0"/>
                </a:moveTo>
                <a:lnTo>
                  <a:pt x="5154368" y="0"/>
                </a:lnTo>
                <a:lnTo>
                  <a:pt x="5154368" y="4995052"/>
                </a:lnTo>
                <a:lnTo>
                  <a:pt x="0" y="49950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995774" y="1028700"/>
            <a:ext cx="11328392" cy="8787867"/>
          </a:xfrm>
          <a:custGeom>
            <a:avLst/>
            <a:gdLst/>
            <a:ahLst/>
            <a:cxnLst/>
            <a:rect r="r" b="b" t="t" l="l"/>
            <a:pathLst>
              <a:path h="8787867" w="11328392">
                <a:moveTo>
                  <a:pt x="0" y="0"/>
                </a:moveTo>
                <a:lnTo>
                  <a:pt x="11328391" y="0"/>
                </a:lnTo>
                <a:lnTo>
                  <a:pt x="11328391" y="8787867"/>
                </a:lnTo>
                <a:lnTo>
                  <a:pt x="0" y="878786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2644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785199" y="245943"/>
            <a:ext cx="11414724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spc="375">
                <a:solidFill>
                  <a:srgbClr val="15254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EVIDENCIAS DESPLIEGUE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20668" y="1495978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21465" y="2932201"/>
            <a:ext cx="8659682" cy="5412301"/>
          </a:xfrm>
          <a:custGeom>
            <a:avLst/>
            <a:gdLst/>
            <a:ahLst/>
            <a:cxnLst/>
            <a:rect r="r" b="b" t="t" l="l"/>
            <a:pathLst>
              <a:path h="5412301" w="8659682">
                <a:moveTo>
                  <a:pt x="0" y="0"/>
                </a:moveTo>
                <a:lnTo>
                  <a:pt x="8659681" y="0"/>
                </a:lnTo>
                <a:lnTo>
                  <a:pt x="8659681" y="5412301"/>
                </a:lnTo>
                <a:lnTo>
                  <a:pt x="0" y="5412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80606" y="2932201"/>
            <a:ext cx="6041119" cy="6724267"/>
          </a:xfrm>
          <a:custGeom>
            <a:avLst/>
            <a:gdLst/>
            <a:ahLst/>
            <a:cxnLst/>
            <a:rect r="r" b="b" t="t" l="l"/>
            <a:pathLst>
              <a:path h="6724267" w="6041119">
                <a:moveTo>
                  <a:pt x="0" y="0"/>
                </a:moveTo>
                <a:lnTo>
                  <a:pt x="6041119" y="0"/>
                </a:lnTo>
                <a:lnTo>
                  <a:pt x="6041119" y="6724267"/>
                </a:lnTo>
                <a:lnTo>
                  <a:pt x="0" y="67242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66" r="0" b="-366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70012" y="1550821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97739" y="962025"/>
            <a:ext cx="62926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Ingr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y Recepción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537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81137" y="-1029463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1"/>
                </a:lnTo>
                <a:lnTo>
                  <a:pt x="0" y="18842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7864370" y="-604257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5" y="0"/>
                </a:lnTo>
                <a:lnTo>
                  <a:pt x="1966465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145001" y="9471105"/>
            <a:ext cx="1966466" cy="1884231"/>
          </a:xfrm>
          <a:custGeom>
            <a:avLst/>
            <a:gdLst/>
            <a:ahLst/>
            <a:cxnLst/>
            <a:rect r="r" b="b" t="t" l="l"/>
            <a:pathLst>
              <a:path h="1884231" w="1966466">
                <a:moveTo>
                  <a:pt x="0" y="0"/>
                </a:moveTo>
                <a:lnTo>
                  <a:pt x="1966466" y="0"/>
                </a:lnTo>
                <a:lnTo>
                  <a:pt x="1966466" y="1884232"/>
                </a:lnTo>
                <a:lnTo>
                  <a:pt x="0" y="1884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672866">
            <a:off x="-2249358" y="-2892808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8"/>
                </a:lnTo>
                <a:lnTo>
                  <a:pt x="0" y="6126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10799999">
            <a:off x="13274719" y="7908184"/>
            <a:ext cx="6556116" cy="6126988"/>
          </a:xfrm>
          <a:custGeom>
            <a:avLst/>
            <a:gdLst/>
            <a:ahLst/>
            <a:cxnLst/>
            <a:rect r="r" b="b" t="t" l="l"/>
            <a:pathLst>
              <a:path h="6126988" w="6556116">
                <a:moveTo>
                  <a:pt x="0" y="0"/>
                </a:moveTo>
                <a:lnTo>
                  <a:pt x="6556116" y="0"/>
                </a:lnTo>
                <a:lnTo>
                  <a:pt x="6556116" y="6126989"/>
                </a:lnTo>
                <a:lnTo>
                  <a:pt x="0" y="6126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0094" y="2870814"/>
            <a:ext cx="8839795" cy="5524872"/>
          </a:xfrm>
          <a:custGeom>
            <a:avLst/>
            <a:gdLst/>
            <a:ahLst/>
            <a:cxnLst/>
            <a:rect r="r" b="b" t="t" l="l"/>
            <a:pathLst>
              <a:path h="5524872" w="8839795">
                <a:moveTo>
                  <a:pt x="0" y="0"/>
                </a:moveTo>
                <a:lnTo>
                  <a:pt x="8839795" y="0"/>
                </a:lnTo>
                <a:lnTo>
                  <a:pt x="8839795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428121" y="2870814"/>
            <a:ext cx="8693891" cy="5524872"/>
          </a:xfrm>
          <a:custGeom>
            <a:avLst/>
            <a:gdLst/>
            <a:ahLst/>
            <a:cxnLst/>
            <a:rect r="r" b="b" t="t" l="l"/>
            <a:pathLst>
              <a:path h="5524872" w="8693891">
                <a:moveTo>
                  <a:pt x="0" y="0"/>
                </a:moveTo>
                <a:lnTo>
                  <a:pt x="8693891" y="0"/>
                </a:lnTo>
                <a:lnTo>
                  <a:pt x="8693891" y="5524872"/>
                </a:lnTo>
                <a:lnTo>
                  <a:pt x="0" y="55248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39" t="0" r="-839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729353" y="1397233"/>
            <a:ext cx="1661276" cy="164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50"/>
              </a:lnSpc>
            </a:pPr>
            <a:r>
              <a:rPr lang="en-US" b="true" sz="9535" spc="896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81695" y="-142875"/>
            <a:ext cx="8324690" cy="1252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b="true" sz="7327" spc="688">
                <a:solidFill>
                  <a:srgbClr val="EDE8E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MOCKUPS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06385" y="1406758"/>
            <a:ext cx="1609415" cy="1587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33"/>
              </a:lnSpc>
            </a:pPr>
            <a:r>
              <a:rPr lang="en-US" b="true" sz="9238" spc="868">
                <a:solidFill>
                  <a:srgbClr val="D89C6C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06520" y="962025"/>
            <a:ext cx="627504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Módu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de Órdenes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strike="noStrike" u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DAG1nRrlO8g</dc:identifier>
  <dcterms:modified xsi:type="dcterms:W3CDTF">2011-08-01T06:04:30Z</dcterms:modified>
  <cp:revision>1</cp:revision>
  <dc:title>fase2</dc:title>
</cp:coreProperties>
</file>