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6413"/>
  <p:notesSz cx="12192000" cy="91884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73224"/>
            <a:ext cx="10363200" cy="1472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0075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925824"/>
            <a:ext cx="8534400" cy="175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15" dirty="0"/>
              <a:t> </a:t>
            </a:r>
            <a:r>
              <a:rPr spc="-55" dirty="0"/>
              <a:t>Pre</a:t>
            </a:r>
            <a:r>
              <a:rPr spc="-55" dirty="0">
                <a:latin typeface="Libre Baskerville"/>
                <a:cs typeface="Libre Baskerville"/>
              </a:rPr>
              <a:t>-</a:t>
            </a:r>
            <a:r>
              <a:rPr spc="-20" dirty="0"/>
              <a:t>processing</a:t>
            </a:r>
            <a:r>
              <a:rPr spc="-20" dirty="0">
                <a:latin typeface="Libre Baskerville"/>
                <a:cs typeface="Libre Baskerville"/>
              </a:rPr>
              <a:t>:</a:t>
            </a:r>
            <a:r>
              <a:rPr spc="-35" dirty="0">
                <a:latin typeface="Libre Baskerville"/>
                <a:cs typeface="Libre Baskerville"/>
              </a:rPr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Strategic</a:t>
            </a:r>
            <a:r>
              <a:rPr spc="-15" dirty="0"/>
              <a:t> </a:t>
            </a:r>
            <a:r>
              <a:rPr spc="-10" dirty="0"/>
              <a:t>Imperative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25" dirty="0"/>
              <a:t>Made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Genspark</a:t>
            </a:r>
          </a:p>
          <a:p>
            <a:pPr marL="743585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  <a:latin typeface="Libre Baskerville"/>
                <a:cs typeface="Libre Baskerville"/>
              </a:rPr>
              <a:t>‹#›</a:t>
            </a:fld>
            <a:endParaRPr sz="1150">
              <a:latin typeface="Libre Baskerville"/>
              <a:cs typeface="Libre Baskervill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0075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15" dirty="0"/>
              <a:t> </a:t>
            </a:r>
            <a:r>
              <a:rPr spc="-55" dirty="0"/>
              <a:t>Pre</a:t>
            </a:r>
            <a:r>
              <a:rPr spc="-55" dirty="0">
                <a:latin typeface="Libre Baskerville"/>
                <a:cs typeface="Libre Baskerville"/>
              </a:rPr>
              <a:t>-</a:t>
            </a:r>
            <a:r>
              <a:rPr spc="-20" dirty="0"/>
              <a:t>processing</a:t>
            </a:r>
            <a:r>
              <a:rPr spc="-20" dirty="0">
                <a:latin typeface="Libre Baskerville"/>
                <a:cs typeface="Libre Baskerville"/>
              </a:rPr>
              <a:t>:</a:t>
            </a:r>
            <a:r>
              <a:rPr spc="-35" dirty="0">
                <a:latin typeface="Libre Baskerville"/>
                <a:cs typeface="Libre Baskerville"/>
              </a:rPr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Strategic</a:t>
            </a:r>
            <a:r>
              <a:rPr spc="-15" dirty="0"/>
              <a:t> </a:t>
            </a:r>
            <a:r>
              <a:rPr spc="-10" dirty="0"/>
              <a:t>Imperative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25" dirty="0"/>
              <a:t>Made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Genspark</a:t>
            </a:r>
          </a:p>
          <a:p>
            <a:pPr marL="743585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  <a:latin typeface="Libre Baskerville"/>
                <a:cs typeface="Libre Baskerville"/>
              </a:rPr>
              <a:t>‹#›</a:t>
            </a:fld>
            <a:endParaRPr sz="1150">
              <a:latin typeface="Libre Baskerville"/>
              <a:cs typeface="Libre Baskervill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599" y="1428749"/>
            <a:ext cx="5943600" cy="28575"/>
          </a:xfrm>
          <a:custGeom>
            <a:avLst/>
            <a:gdLst/>
            <a:ahLst/>
            <a:cxnLst/>
            <a:rect l="l" t="t" r="r" b="b"/>
            <a:pathLst>
              <a:path w="5943600" h="28575">
                <a:moveTo>
                  <a:pt x="5943599" y="28574"/>
                </a:moveTo>
                <a:lnTo>
                  <a:pt x="0" y="28574"/>
                </a:lnTo>
                <a:lnTo>
                  <a:pt x="0" y="0"/>
                </a:lnTo>
                <a:lnTo>
                  <a:pt x="5943599" y="0"/>
                </a:lnTo>
                <a:lnTo>
                  <a:pt x="5943599" y="28574"/>
                </a:lnTo>
                <a:close/>
              </a:path>
            </a:pathLst>
          </a:custGeom>
          <a:solidFill>
            <a:srgbClr val="007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0075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612392"/>
            <a:ext cx="5303520" cy="462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612392"/>
            <a:ext cx="5303520" cy="4626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15" dirty="0"/>
              <a:t> </a:t>
            </a:r>
            <a:r>
              <a:rPr spc="-55" dirty="0"/>
              <a:t>Pre</a:t>
            </a:r>
            <a:r>
              <a:rPr spc="-55" dirty="0">
                <a:latin typeface="Libre Baskerville"/>
                <a:cs typeface="Libre Baskerville"/>
              </a:rPr>
              <a:t>-</a:t>
            </a:r>
            <a:r>
              <a:rPr spc="-20" dirty="0"/>
              <a:t>processing</a:t>
            </a:r>
            <a:r>
              <a:rPr spc="-20" dirty="0">
                <a:latin typeface="Libre Baskerville"/>
                <a:cs typeface="Libre Baskerville"/>
              </a:rPr>
              <a:t>:</a:t>
            </a:r>
            <a:r>
              <a:rPr spc="-35" dirty="0">
                <a:latin typeface="Libre Baskerville"/>
                <a:cs typeface="Libre Baskerville"/>
              </a:rPr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Strategic</a:t>
            </a:r>
            <a:r>
              <a:rPr spc="-15" dirty="0"/>
              <a:t> </a:t>
            </a:r>
            <a:r>
              <a:rPr spc="-10" dirty="0"/>
              <a:t>Imperative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25" dirty="0"/>
              <a:t>Made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Genspark</a:t>
            </a:r>
          </a:p>
          <a:p>
            <a:pPr marL="743585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  <a:latin typeface="Libre Baskerville"/>
                <a:cs typeface="Libre Baskerville"/>
              </a:rPr>
              <a:t>‹#›</a:t>
            </a:fld>
            <a:endParaRPr sz="1150">
              <a:latin typeface="Libre Baskerville"/>
              <a:cs typeface="Libre Baskervil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0075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15" dirty="0"/>
              <a:t> </a:t>
            </a:r>
            <a:r>
              <a:rPr spc="-55" dirty="0"/>
              <a:t>Pre</a:t>
            </a:r>
            <a:r>
              <a:rPr spc="-55" dirty="0">
                <a:latin typeface="Libre Baskerville"/>
                <a:cs typeface="Libre Baskerville"/>
              </a:rPr>
              <a:t>-</a:t>
            </a:r>
            <a:r>
              <a:rPr spc="-20" dirty="0"/>
              <a:t>processing</a:t>
            </a:r>
            <a:r>
              <a:rPr spc="-20" dirty="0">
                <a:latin typeface="Libre Baskerville"/>
                <a:cs typeface="Libre Baskerville"/>
              </a:rPr>
              <a:t>:</a:t>
            </a:r>
            <a:r>
              <a:rPr spc="-35" dirty="0">
                <a:latin typeface="Libre Baskerville"/>
                <a:cs typeface="Libre Baskerville"/>
              </a:rPr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Strategic</a:t>
            </a:r>
            <a:r>
              <a:rPr spc="-15" dirty="0"/>
              <a:t> </a:t>
            </a:r>
            <a:r>
              <a:rPr spc="-10" dirty="0"/>
              <a:t>Imperative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25" dirty="0"/>
              <a:t>Made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Genspark</a:t>
            </a:r>
          </a:p>
          <a:p>
            <a:pPr marL="743585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  <a:latin typeface="Libre Baskerville"/>
                <a:cs typeface="Libre Baskerville"/>
              </a:rPr>
              <a:t>‹#›</a:t>
            </a:fld>
            <a:endParaRPr sz="1150">
              <a:latin typeface="Libre Baskerville"/>
              <a:cs typeface="Libre Baskervill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15" dirty="0"/>
              <a:t> </a:t>
            </a:r>
            <a:r>
              <a:rPr spc="-55" dirty="0"/>
              <a:t>Pre</a:t>
            </a:r>
            <a:r>
              <a:rPr spc="-55" dirty="0">
                <a:latin typeface="Libre Baskerville"/>
                <a:cs typeface="Libre Baskerville"/>
              </a:rPr>
              <a:t>-</a:t>
            </a:r>
            <a:r>
              <a:rPr spc="-20" dirty="0"/>
              <a:t>processing</a:t>
            </a:r>
            <a:r>
              <a:rPr spc="-20" dirty="0">
                <a:latin typeface="Libre Baskerville"/>
                <a:cs typeface="Libre Baskerville"/>
              </a:rPr>
              <a:t>:</a:t>
            </a:r>
            <a:r>
              <a:rPr spc="-35" dirty="0">
                <a:latin typeface="Libre Baskerville"/>
                <a:cs typeface="Libre Baskerville"/>
              </a:rPr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Strategic</a:t>
            </a:r>
            <a:r>
              <a:rPr spc="-15" dirty="0"/>
              <a:t> </a:t>
            </a:r>
            <a:r>
              <a:rPr spc="-10" dirty="0"/>
              <a:t>Imperative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25" dirty="0"/>
              <a:t>Made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Genspark</a:t>
            </a:r>
          </a:p>
          <a:p>
            <a:pPr marL="743585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  <a:latin typeface="Libre Baskerville"/>
                <a:cs typeface="Libre Baskerville"/>
              </a:rPr>
              <a:t>‹#›</a:t>
            </a:fld>
            <a:endParaRPr sz="1150">
              <a:latin typeface="Libre Baskerville"/>
              <a:cs typeface="Libre Baskervill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625661"/>
            <a:ext cx="5170170" cy="414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0075C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1333953"/>
            <a:ext cx="5426710" cy="1519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6899" y="6562526"/>
            <a:ext cx="2793365" cy="2705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15" dirty="0"/>
              <a:t> </a:t>
            </a:r>
            <a:r>
              <a:rPr spc="-55" dirty="0"/>
              <a:t>Pre</a:t>
            </a:r>
            <a:r>
              <a:rPr spc="-55" dirty="0">
                <a:latin typeface="Libre Baskerville"/>
                <a:cs typeface="Libre Baskerville"/>
              </a:rPr>
              <a:t>-</a:t>
            </a:r>
            <a:r>
              <a:rPr spc="-20" dirty="0"/>
              <a:t>processing</a:t>
            </a:r>
            <a:r>
              <a:rPr spc="-20" dirty="0">
                <a:latin typeface="Libre Baskerville"/>
                <a:cs typeface="Libre Baskerville"/>
              </a:rPr>
              <a:t>:</a:t>
            </a:r>
            <a:r>
              <a:rPr spc="-35" dirty="0">
                <a:latin typeface="Libre Baskerville"/>
                <a:cs typeface="Libre Baskerville"/>
              </a:rPr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Strategic</a:t>
            </a:r>
            <a:r>
              <a:rPr spc="-15" dirty="0"/>
              <a:t> </a:t>
            </a:r>
            <a:r>
              <a:rPr spc="-10" dirty="0"/>
              <a:t>Imperative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519672"/>
            <a:ext cx="280416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57246" y="6427390"/>
            <a:ext cx="1143000" cy="40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040"/>
              </a:lnSpc>
            </a:pPr>
            <a:r>
              <a:rPr spc="-25" dirty="0"/>
              <a:t>Made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Genspark</a:t>
            </a:r>
          </a:p>
          <a:p>
            <a:pPr marL="743585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  <a:latin typeface="Libre Baskerville"/>
                <a:cs typeface="Libre Baskerville"/>
              </a:rPr>
              <a:t>‹#›</a:t>
            </a:fld>
            <a:endParaRPr sz="1150">
              <a:latin typeface="Libre Baskerville"/>
              <a:cs typeface="Libre Baskervill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15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571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8799" y="914399"/>
            <a:ext cx="57150" cy="1190625"/>
          </a:xfrm>
          <a:custGeom>
            <a:avLst/>
            <a:gdLst/>
            <a:ahLst/>
            <a:cxnLst/>
            <a:rect l="l" t="t" r="r" b="b"/>
            <a:pathLst>
              <a:path w="57150" h="1190625">
                <a:moveTo>
                  <a:pt x="57149" y="1190624"/>
                </a:moveTo>
                <a:lnTo>
                  <a:pt x="0" y="1190624"/>
                </a:lnTo>
                <a:lnTo>
                  <a:pt x="0" y="0"/>
                </a:lnTo>
                <a:lnTo>
                  <a:pt x="57149" y="0"/>
                </a:lnTo>
                <a:lnTo>
                  <a:pt x="57149" y="1190624"/>
                </a:lnTo>
                <a:close/>
              </a:path>
            </a:pathLst>
          </a:custGeom>
          <a:solidFill>
            <a:srgbClr val="007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3750" y="781350"/>
            <a:ext cx="7820659" cy="13341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5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0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5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sz="31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05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sz="3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2700"/>
              </a:lnSpc>
              <a:spcBef>
                <a:spcPts val="745"/>
              </a:spcBef>
            </a:pPr>
            <a:r>
              <a:rPr sz="2500" spc="-18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500" spc="-11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5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Strategic</a:t>
            </a:r>
            <a:r>
              <a:rPr sz="2500" spc="-11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5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Imperative</a:t>
            </a:r>
            <a:r>
              <a:rPr sz="2500" spc="-11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500" spc="-11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05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Maximizing</a:t>
            </a:r>
            <a:r>
              <a:rPr sz="2500" spc="-11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14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500" spc="-11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125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Warehousing </a:t>
            </a:r>
            <a:r>
              <a:rPr sz="2500" spc="-1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6100" y="2522012"/>
            <a:ext cx="2463164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spc="-60" dirty="0">
                <a:solidFill>
                  <a:srgbClr val="374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sz="2400" b="1" spc="-50" dirty="0">
                <a:solidFill>
                  <a:srgbClr val="374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5" dirty="0">
                <a:solidFill>
                  <a:srgbClr val="374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799" y="3419474"/>
            <a:ext cx="76200" cy="761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87550" y="3306762"/>
            <a:ext cx="1060450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7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9400" y="3313173"/>
            <a:ext cx="4306569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Curation and Management 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6749" y="3656072"/>
            <a:ext cx="107251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45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endParaRPr sz="1300" dirty="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91970" y="3804548"/>
            <a:ext cx="1451610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b="1" spc="-65" dirty="0">
                <a:solidFill>
                  <a:srgbClr val="0075CD"/>
                </a:solidFill>
                <a:latin typeface="Arial"/>
                <a:cs typeface="Arial"/>
              </a:rPr>
              <a:t>Team</a:t>
            </a:r>
            <a:r>
              <a:rPr sz="1600" b="1" spc="-4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75CD"/>
                </a:solidFill>
                <a:latin typeface="Arial"/>
                <a:cs typeface="Arial"/>
              </a:rPr>
              <a:t>Members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28799" y="4533106"/>
            <a:ext cx="4191000" cy="9525"/>
          </a:xfrm>
          <a:custGeom>
            <a:avLst/>
            <a:gdLst/>
            <a:ahLst/>
            <a:cxnLst/>
            <a:rect l="l" t="t" r="r" b="b"/>
            <a:pathLst>
              <a:path w="4191000" h="9525">
                <a:moveTo>
                  <a:pt x="4190999" y="9524"/>
                </a:moveTo>
                <a:lnTo>
                  <a:pt x="0" y="9524"/>
                </a:lnTo>
                <a:lnTo>
                  <a:pt x="0" y="0"/>
                </a:lnTo>
                <a:lnTo>
                  <a:pt x="4190999" y="0"/>
                </a:lnTo>
                <a:lnTo>
                  <a:pt x="41909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4266406"/>
            <a:ext cx="152399" cy="1523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2087563" y="4750418"/>
            <a:ext cx="240823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latin typeface="Algerian" panose="04020705040A02060702" pitchFamily="82" charset="0"/>
              </a:rPr>
              <a:t>BAAH KWAKU RICHARD</a:t>
            </a:r>
            <a:endParaRPr sz="1300" dirty="0">
              <a:latin typeface="Algerian" panose="04020705040A02060702" pitchFamily="82" charset="0"/>
              <a:cs typeface="Microsoft Sans Serif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72199" y="4533106"/>
            <a:ext cx="4191000" cy="9525"/>
          </a:xfrm>
          <a:custGeom>
            <a:avLst/>
            <a:gdLst/>
            <a:ahLst/>
            <a:cxnLst/>
            <a:rect l="l" t="t" r="r" b="b"/>
            <a:pathLst>
              <a:path w="4191000" h="9525">
                <a:moveTo>
                  <a:pt x="4190999" y="9524"/>
                </a:moveTo>
                <a:lnTo>
                  <a:pt x="0" y="9524"/>
                </a:lnTo>
                <a:lnTo>
                  <a:pt x="0" y="0"/>
                </a:lnTo>
                <a:lnTo>
                  <a:pt x="4190999" y="0"/>
                </a:lnTo>
                <a:lnTo>
                  <a:pt x="41909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199" y="4266406"/>
            <a:ext cx="152399" cy="15239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430962" y="4190206"/>
            <a:ext cx="233203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latin typeface="Algerian" panose="04020705040A02060702" pitchFamily="82" charset="0"/>
              </a:rPr>
              <a:t>AKROFI SAMUEL DARKO</a:t>
            </a:r>
            <a:endParaRPr sz="1300" dirty="0">
              <a:latin typeface="Algerian" panose="04020705040A02060702" pitchFamily="82" charset="0"/>
              <a:cs typeface="Microsoft Sans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28799" y="5076031"/>
            <a:ext cx="4191000" cy="9525"/>
          </a:xfrm>
          <a:custGeom>
            <a:avLst/>
            <a:gdLst/>
            <a:ahLst/>
            <a:cxnLst/>
            <a:rect l="l" t="t" r="r" b="b"/>
            <a:pathLst>
              <a:path w="4191000" h="9525">
                <a:moveTo>
                  <a:pt x="4190999" y="9524"/>
                </a:moveTo>
                <a:lnTo>
                  <a:pt x="0" y="9524"/>
                </a:lnTo>
                <a:lnTo>
                  <a:pt x="0" y="0"/>
                </a:lnTo>
                <a:lnTo>
                  <a:pt x="4190999" y="0"/>
                </a:lnTo>
                <a:lnTo>
                  <a:pt x="41909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4809331"/>
            <a:ext cx="152399" cy="15239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042795" y="4218716"/>
            <a:ext cx="245300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latin typeface="Algerian" panose="04020705040A02060702" pitchFamily="82" charset="0"/>
              </a:rPr>
              <a:t>CALEB XOESE KOFI GASU</a:t>
            </a:r>
            <a:endParaRPr sz="1300" dirty="0">
              <a:latin typeface="Algerian" panose="04020705040A02060702" pitchFamily="82" charset="0"/>
              <a:cs typeface="Microsoft Sans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72199" y="5076031"/>
            <a:ext cx="4191000" cy="9525"/>
          </a:xfrm>
          <a:custGeom>
            <a:avLst/>
            <a:gdLst/>
            <a:ahLst/>
            <a:cxnLst/>
            <a:rect l="l" t="t" r="r" b="b"/>
            <a:pathLst>
              <a:path w="4191000" h="9525">
                <a:moveTo>
                  <a:pt x="4190999" y="9524"/>
                </a:moveTo>
                <a:lnTo>
                  <a:pt x="0" y="9524"/>
                </a:lnTo>
                <a:lnTo>
                  <a:pt x="0" y="0"/>
                </a:lnTo>
                <a:lnTo>
                  <a:pt x="4190999" y="0"/>
                </a:lnTo>
                <a:lnTo>
                  <a:pt x="41909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199" y="4809331"/>
            <a:ext cx="152399" cy="15239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430962" y="4760179"/>
            <a:ext cx="120523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latin typeface="Algerian" panose="04020705040A02060702" pitchFamily="82" charset="0"/>
              </a:rPr>
              <a:t>ALI ILLIASU</a:t>
            </a:r>
            <a:endParaRPr sz="1300" dirty="0">
              <a:latin typeface="Algerian" panose="04020705040A02060702" pitchFamily="82" charset="0"/>
              <a:cs typeface="Microsoft Sans Serif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6505574"/>
            <a:ext cx="12192000" cy="504825"/>
            <a:chOff x="0" y="6505574"/>
            <a:chExt cx="12192000" cy="504825"/>
          </a:xfrm>
        </p:grpSpPr>
        <p:sp>
          <p:nvSpPr>
            <p:cNvPr id="29" name="object 29"/>
            <p:cNvSpPr/>
            <p:nvPr/>
          </p:nvSpPr>
          <p:spPr>
            <a:xfrm>
              <a:off x="0" y="6505574"/>
              <a:ext cx="12192000" cy="504825"/>
            </a:xfrm>
            <a:custGeom>
              <a:avLst/>
              <a:gdLst/>
              <a:ahLst/>
              <a:cxnLst/>
              <a:rect l="l" t="t" r="r" b="b"/>
              <a:pathLst>
                <a:path w="12192000" h="504825">
                  <a:moveTo>
                    <a:pt x="12191999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5048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0" y="650557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6899" y="6643489"/>
            <a:ext cx="2164715" cy="2108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5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Master</a:t>
            </a:r>
            <a:r>
              <a:rPr sz="1200" spc="-20" dirty="0">
                <a:solidFill>
                  <a:srgbClr val="6A7280"/>
                </a:solidFill>
                <a:latin typeface="Dotum"/>
                <a:cs typeface="Dotum"/>
              </a:rPr>
              <a:t>'</a:t>
            </a:r>
            <a:r>
              <a:rPr sz="115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s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30" dirty="0">
                <a:solidFill>
                  <a:srgbClr val="6A7280"/>
                </a:solidFill>
                <a:latin typeface="Microsoft Sans Serif"/>
                <a:cs typeface="Microsoft Sans Serif"/>
              </a:rPr>
              <a:t>Program </a:t>
            </a:r>
            <a:r>
              <a:rPr sz="1150" dirty="0">
                <a:solidFill>
                  <a:srgbClr val="6A7280"/>
                </a:solidFill>
                <a:latin typeface="Microsoft Sans Serif"/>
                <a:cs typeface="Microsoft Sans Serif"/>
              </a:rPr>
              <a:t>in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Data</a:t>
            </a:r>
            <a:r>
              <a:rPr sz="1150" spc="-3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Science</a:t>
            </a:r>
            <a:endParaRPr sz="1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47949" y="2508539"/>
            <a:ext cx="8534400" cy="1257300"/>
            <a:chOff x="1828799" y="2209799"/>
            <a:chExt cx="8534400" cy="1257300"/>
          </a:xfrm>
        </p:grpSpPr>
        <p:sp>
          <p:nvSpPr>
            <p:cNvPr id="3" name="object 3"/>
            <p:cNvSpPr/>
            <p:nvPr/>
          </p:nvSpPr>
          <p:spPr>
            <a:xfrm>
              <a:off x="1847849" y="2209799"/>
              <a:ext cx="8515350" cy="1257300"/>
            </a:xfrm>
            <a:custGeom>
              <a:avLst/>
              <a:gdLst/>
              <a:ahLst/>
              <a:cxnLst/>
              <a:rect l="l" t="t" r="r" b="b"/>
              <a:pathLst>
                <a:path w="8515350" h="1257300">
                  <a:moveTo>
                    <a:pt x="8444152" y="1257299"/>
                  </a:moveTo>
                  <a:lnTo>
                    <a:pt x="53397" y="1257299"/>
                  </a:lnTo>
                  <a:lnTo>
                    <a:pt x="49680" y="1256811"/>
                  </a:lnTo>
                  <a:lnTo>
                    <a:pt x="14085" y="1231443"/>
                  </a:lnTo>
                  <a:lnTo>
                    <a:pt x="365" y="1191058"/>
                  </a:lnTo>
                  <a:lnTo>
                    <a:pt x="0" y="1186103"/>
                  </a:lnTo>
                  <a:lnTo>
                    <a:pt x="0" y="11810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8444152" y="0"/>
                  </a:lnTo>
                  <a:lnTo>
                    <a:pt x="8485641" y="15621"/>
                  </a:lnTo>
                  <a:lnTo>
                    <a:pt x="8511462" y="51661"/>
                  </a:lnTo>
                  <a:lnTo>
                    <a:pt x="8515348" y="71196"/>
                  </a:lnTo>
                  <a:lnTo>
                    <a:pt x="8515348" y="1186103"/>
                  </a:lnTo>
                  <a:lnTo>
                    <a:pt x="8499725" y="1227594"/>
                  </a:lnTo>
                  <a:lnTo>
                    <a:pt x="8463686" y="1253413"/>
                  </a:lnTo>
                  <a:lnTo>
                    <a:pt x="8449106" y="1256811"/>
                  </a:lnTo>
                  <a:lnTo>
                    <a:pt x="8444152" y="12572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28799" y="2210077"/>
              <a:ext cx="70485" cy="1257300"/>
            </a:xfrm>
            <a:custGeom>
              <a:avLst/>
              <a:gdLst/>
              <a:ahLst/>
              <a:cxnLst/>
              <a:rect l="l" t="t" r="r" b="b"/>
              <a:pathLst>
                <a:path w="70485" h="1257300">
                  <a:moveTo>
                    <a:pt x="70449" y="1256744"/>
                  </a:moveTo>
                  <a:lnTo>
                    <a:pt x="33857" y="1244191"/>
                  </a:lnTo>
                  <a:lnTo>
                    <a:pt x="5800" y="1209982"/>
                  </a:lnTo>
                  <a:lnTo>
                    <a:pt x="0" y="11808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180822"/>
                  </a:lnTo>
                  <a:lnTo>
                    <a:pt x="44515" y="1223164"/>
                  </a:lnTo>
                  <a:lnTo>
                    <a:pt x="66287" y="1255088"/>
                  </a:lnTo>
                  <a:lnTo>
                    <a:pt x="70449" y="1256744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4649" y="2717038"/>
            <a:ext cx="8020050" cy="740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000" b="1" spc="-90" dirty="0">
                <a:solidFill>
                  <a:srgbClr val="0075CD"/>
                </a:solidFill>
                <a:latin typeface="Arial"/>
                <a:cs typeface="Arial"/>
              </a:rPr>
              <a:t>Thank </a:t>
            </a:r>
            <a:r>
              <a:rPr sz="2000" b="1" spc="-170" dirty="0">
                <a:solidFill>
                  <a:srgbClr val="0075CD"/>
                </a:solidFill>
                <a:latin typeface="Arial"/>
                <a:cs typeface="Arial"/>
              </a:rPr>
              <a:t>You</a:t>
            </a:r>
            <a:r>
              <a:rPr sz="2000" b="1" spc="-8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0075CD"/>
                </a:solidFill>
                <a:latin typeface="Arial"/>
                <a:cs typeface="Arial"/>
              </a:rPr>
              <a:t>for</a:t>
            </a:r>
            <a:r>
              <a:rPr sz="2000" b="1" spc="-8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2000" b="1" spc="-150" dirty="0">
                <a:solidFill>
                  <a:srgbClr val="0075CD"/>
                </a:solidFill>
                <a:latin typeface="Arial"/>
                <a:cs typeface="Arial"/>
              </a:rPr>
              <a:t>Your</a:t>
            </a:r>
            <a:r>
              <a:rPr sz="2000" b="1" spc="-8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0075CD"/>
                </a:solidFill>
                <a:latin typeface="Arial"/>
                <a:cs typeface="Arial"/>
              </a:rPr>
              <a:t>Attention</a:t>
            </a:r>
            <a:r>
              <a:rPr sz="1950" b="1" spc="-10" dirty="0">
                <a:solidFill>
                  <a:srgbClr val="0075CD"/>
                </a:solidFill>
                <a:latin typeface="Calibri"/>
                <a:cs typeface="Calibri"/>
              </a:rPr>
              <a:t>!</a:t>
            </a:r>
            <a:endParaRPr sz="195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400"/>
              </a:spcBef>
            </a:pPr>
            <a:r>
              <a:rPr sz="1500" spc="-110" dirty="0">
                <a:solidFill>
                  <a:srgbClr val="374050"/>
                </a:solidFill>
                <a:latin typeface="Microsoft Sans Serif"/>
                <a:cs typeface="Microsoft Sans Serif"/>
              </a:rPr>
              <a:t>We</a:t>
            </a:r>
            <a:r>
              <a:rPr sz="15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appreciate</a:t>
            </a:r>
            <a:r>
              <a:rPr sz="15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your</a:t>
            </a:r>
            <a:r>
              <a:rPr sz="15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time</a:t>
            </a:r>
            <a:r>
              <a:rPr sz="15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and</a:t>
            </a:r>
            <a:r>
              <a:rPr sz="15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engagement</a:t>
            </a:r>
            <a:r>
              <a:rPr sz="15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374050"/>
                </a:solidFill>
                <a:latin typeface="Microsoft Sans Serif"/>
                <a:cs typeface="Microsoft Sans Serif"/>
              </a:rPr>
              <a:t>with</a:t>
            </a:r>
            <a:r>
              <a:rPr sz="15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374050"/>
                </a:solidFill>
                <a:latin typeface="Microsoft Sans Serif"/>
                <a:cs typeface="Microsoft Sans Serif"/>
              </a:rPr>
              <a:t>our</a:t>
            </a:r>
            <a:r>
              <a:rPr sz="15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presentation</a:t>
            </a:r>
            <a:r>
              <a:rPr sz="15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374050"/>
                </a:solidFill>
                <a:latin typeface="Microsoft Sans Serif"/>
                <a:cs typeface="Microsoft Sans Serif"/>
              </a:rPr>
              <a:t>on</a:t>
            </a:r>
            <a:r>
              <a:rPr sz="15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5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dirty="0">
                <a:solidFill>
                  <a:srgbClr val="374050"/>
                </a:solidFill>
                <a:latin typeface="Microsoft Sans Serif"/>
                <a:cs typeface="Microsoft Sans Serif"/>
              </a:rPr>
              <a:t>pre</a:t>
            </a:r>
            <a:r>
              <a:rPr sz="1400" dirty="0">
                <a:solidFill>
                  <a:srgbClr val="374050"/>
                </a:solidFill>
                <a:latin typeface="Microsoft Sans Serif"/>
                <a:cs typeface="Microsoft Sans Serif"/>
              </a:rPr>
              <a:t>-</a:t>
            </a:r>
            <a:r>
              <a:rPr sz="15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processing</a:t>
            </a:r>
            <a:r>
              <a:rPr sz="15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strategies</a:t>
            </a:r>
            <a:r>
              <a:rPr sz="14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400" dirty="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6429374"/>
            <a:ext cx="12192000" cy="428625"/>
            <a:chOff x="0" y="6429374"/>
            <a:chExt cx="12192000" cy="428625"/>
          </a:xfrm>
        </p:grpSpPr>
        <p:sp>
          <p:nvSpPr>
            <p:cNvPr id="15" name="object 15"/>
            <p:cNvSpPr/>
            <p:nvPr/>
          </p:nvSpPr>
          <p:spPr>
            <a:xfrm>
              <a:off x="0" y="6429374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1999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642937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0757246" y="6427390"/>
            <a:ext cx="114300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8975">
              <a:lnSpc>
                <a:spcPts val="1305"/>
              </a:lnSpc>
            </a:pPr>
            <a:r>
              <a:rPr sz="1150" spc="-25" dirty="0" smtClean="0">
                <a:solidFill>
                  <a:srgbClr val="6A7280"/>
                </a:solidFill>
              </a:rPr>
              <a:t>12</a:t>
            </a:r>
            <a:endParaRPr sz="1150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40" dirty="0"/>
              <a:t> </a:t>
            </a:r>
            <a:r>
              <a:rPr spc="-20" dirty="0"/>
              <a:t>Pre-</a:t>
            </a:r>
            <a:r>
              <a:rPr spc="-10" dirty="0"/>
              <a:t>processing: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Strategic</a:t>
            </a:r>
            <a:r>
              <a:rPr spc="-35" dirty="0"/>
              <a:t> </a:t>
            </a:r>
            <a:r>
              <a:rPr spc="-10" dirty="0"/>
              <a:t>Imperative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625661"/>
            <a:ext cx="4469765" cy="414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Executive</a:t>
            </a:r>
            <a:r>
              <a:rPr spc="-135" dirty="0"/>
              <a:t> </a:t>
            </a:r>
            <a:r>
              <a:rPr spc="-165" dirty="0"/>
              <a:t>Summary</a:t>
            </a:r>
            <a:r>
              <a:rPr spc="-135" dirty="0"/>
              <a:t> </a:t>
            </a:r>
            <a:r>
              <a:rPr sz="2450" spc="-155" dirty="0">
                <a:latin typeface="Century Gothic"/>
                <a:cs typeface="Century Gothic"/>
              </a:rPr>
              <a:t>&amp;</a:t>
            </a:r>
            <a:r>
              <a:rPr sz="2450" spc="-110" dirty="0">
                <a:latin typeface="Century Gothic"/>
                <a:cs typeface="Century Gothic"/>
              </a:rPr>
              <a:t> </a:t>
            </a:r>
            <a:r>
              <a:rPr spc="-80" dirty="0"/>
              <a:t>Overview</a:t>
            </a:r>
            <a:endParaRPr sz="2450">
              <a:latin typeface="Century Gothic"/>
              <a:cs typeface="Century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438274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4550" y="1190294"/>
            <a:ext cx="5928995" cy="234442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What</a:t>
            </a:r>
            <a:r>
              <a:rPr sz="165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165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65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40" dirty="0">
                <a:solidFill>
                  <a:srgbClr val="333333"/>
                </a:solidFill>
                <a:latin typeface="Arial"/>
                <a:cs typeface="Arial"/>
              </a:rPr>
              <a:t>Pre-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processing?</a:t>
            </a:r>
            <a:endParaRPr sz="1650">
              <a:latin typeface="Arial"/>
              <a:cs typeface="Arial"/>
            </a:endParaRPr>
          </a:p>
          <a:p>
            <a:pPr marL="12700" marR="329565">
              <a:lnSpc>
                <a:spcPct val="111100"/>
              </a:lnSpc>
              <a:spcBef>
                <a:spcPts val="615"/>
              </a:spcBef>
            </a:pP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The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process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of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cleaning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converting</a:t>
            </a:r>
            <a:r>
              <a:rPr sz="135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1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organizing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raw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prepare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it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for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analytics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3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machine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learning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3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AI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applications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warehousing environments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Why </a:t>
            </a:r>
            <a:r>
              <a:rPr sz="1650" b="1" spc="-9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50" dirty="0">
                <a:solidFill>
                  <a:srgbClr val="333333"/>
                </a:solidFill>
                <a:latin typeface="Arial"/>
                <a:cs typeface="Arial"/>
              </a:rPr>
              <a:t>it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Critical?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615"/>
              </a:spcBef>
            </a:pP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Ensures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accurate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insights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sound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decision</a:t>
            </a:r>
            <a:r>
              <a:rPr sz="1350" spc="-20" dirty="0">
                <a:solidFill>
                  <a:srgbClr val="374050"/>
                </a:solidFill>
                <a:latin typeface="Traditional Arabic"/>
                <a:cs typeface="Traditional Arabic"/>
              </a:rPr>
              <a:t>-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making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r>
              <a:rPr sz="1350" spc="-20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Neglecting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pre</a:t>
            </a:r>
            <a:r>
              <a:rPr sz="1350" spc="-25" dirty="0">
                <a:solidFill>
                  <a:srgbClr val="374050"/>
                </a:solidFill>
                <a:latin typeface="Traditional Arabic"/>
                <a:cs typeface="Traditional Arabic"/>
              </a:rPr>
              <a:t>-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processing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leads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erroneous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forecasts</a:t>
            </a:r>
            <a:r>
              <a:rPr sz="135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3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skewed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outcomes</a:t>
            </a:r>
            <a:r>
              <a:rPr sz="135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3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wasteful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processes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30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and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diminished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trust</a:t>
            </a:r>
            <a:r>
              <a:rPr sz="1300" spc="-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50" spc="-2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619374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3800474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4550" y="3552494"/>
            <a:ext cx="5829300" cy="116332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650" b="1" spc="-110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Strategic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25" dirty="0">
                <a:solidFill>
                  <a:srgbClr val="333333"/>
                </a:solidFill>
                <a:latin typeface="Arial"/>
                <a:cs typeface="Arial"/>
              </a:rPr>
              <a:t>Recommendations</a:t>
            </a:r>
            <a:endParaRPr sz="1650">
              <a:latin typeface="Arial"/>
              <a:cs typeface="Arial"/>
            </a:endParaRPr>
          </a:p>
          <a:p>
            <a:pPr marL="12700" marR="5080" algn="just">
              <a:lnSpc>
                <a:spcPct val="111100"/>
              </a:lnSpc>
              <a:spcBef>
                <a:spcPts val="615"/>
              </a:spcBef>
            </a:pP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Implement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phased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approach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management</a:t>
            </a:r>
            <a:r>
              <a:rPr sz="1350" spc="-2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30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invest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automation</a:t>
            </a:r>
            <a:r>
              <a:rPr sz="1350" spc="-30" dirty="0">
                <a:solidFill>
                  <a:srgbClr val="374050"/>
                </a:solidFill>
                <a:latin typeface="Traditional Arabic"/>
                <a:cs typeface="Traditional Arabic"/>
              </a:rPr>
              <a:t>,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establish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clear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governance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foster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50" spc="-35" dirty="0">
                <a:solidFill>
                  <a:srgbClr val="374050"/>
                </a:solidFill>
                <a:latin typeface="Traditional Arabic"/>
                <a:cs typeface="Traditional Arabic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driven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culture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through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stakeholder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engagement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91374" y="876298"/>
            <a:ext cx="4391025" cy="4731385"/>
          </a:xfrm>
          <a:custGeom>
            <a:avLst/>
            <a:gdLst/>
            <a:ahLst/>
            <a:cxnLst/>
            <a:rect l="l" t="t" r="r" b="b"/>
            <a:pathLst>
              <a:path w="4391025" h="3657600">
                <a:moveTo>
                  <a:pt x="4319827" y="3657599"/>
                </a:moveTo>
                <a:lnTo>
                  <a:pt x="71196" y="3657599"/>
                </a:lnTo>
                <a:lnTo>
                  <a:pt x="66240" y="3657111"/>
                </a:lnTo>
                <a:lnTo>
                  <a:pt x="29704" y="3641977"/>
                </a:lnTo>
                <a:lnTo>
                  <a:pt x="3885" y="3605937"/>
                </a:lnTo>
                <a:lnTo>
                  <a:pt x="0" y="3586403"/>
                </a:lnTo>
                <a:lnTo>
                  <a:pt x="0" y="3581399"/>
                </a:lnTo>
                <a:lnTo>
                  <a:pt x="0" y="71196"/>
                </a:lnTo>
                <a:lnTo>
                  <a:pt x="15619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319827" y="0"/>
                </a:lnTo>
                <a:lnTo>
                  <a:pt x="4361317" y="15621"/>
                </a:lnTo>
                <a:lnTo>
                  <a:pt x="4387136" y="51661"/>
                </a:lnTo>
                <a:lnTo>
                  <a:pt x="4391023" y="71196"/>
                </a:lnTo>
                <a:lnTo>
                  <a:pt x="4391023" y="3586403"/>
                </a:lnTo>
                <a:lnTo>
                  <a:pt x="4375401" y="3627893"/>
                </a:lnTo>
                <a:lnTo>
                  <a:pt x="4339361" y="3653713"/>
                </a:lnTo>
                <a:lnTo>
                  <a:pt x="4324782" y="3657111"/>
                </a:lnTo>
                <a:lnTo>
                  <a:pt x="4319827" y="36575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81057" y="1013359"/>
            <a:ext cx="201358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65" dirty="0">
                <a:solidFill>
                  <a:srgbClr val="0075CD"/>
                </a:solidFill>
                <a:latin typeface="Arial"/>
                <a:cs typeface="Arial"/>
              </a:rPr>
              <a:t>Data</a:t>
            </a:r>
            <a:r>
              <a:rPr sz="1500" b="1" spc="-6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Quality</a:t>
            </a:r>
            <a:r>
              <a:rPr sz="1500" b="1" spc="-6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65" dirty="0">
                <a:solidFill>
                  <a:srgbClr val="0075CD"/>
                </a:solidFill>
                <a:latin typeface="Arial"/>
                <a:cs typeface="Arial"/>
              </a:rPr>
              <a:t>Challenges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91070" y="1234341"/>
            <a:ext cx="4220844" cy="421352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581209" y="5607684"/>
            <a:ext cx="2193290" cy="450215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150" spc="-50" dirty="0">
                <a:solidFill>
                  <a:srgbClr val="4A5462"/>
                </a:solidFill>
                <a:latin typeface="Comic Sans MS"/>
                <a:cs typeface="Comic Sans MS"/>
              </a:rPr>
              <a:t>8 </a:t>
            </a:r>
            <a:r>
              <a:rPr sz="1150" spc="-25" dirty="0">
                <a:solidFill>
                  <a:srgbClr val="4A5462"/>
                </a:solidFill>
                <a:latin typeface="Microsoft Sans Serif"/>
                <a:cs typeface="Microsoft Sans Serif"/>
              </a:rPr>
              <a:t>Core</a:t>
            </a:r>
            <a:r>
              <a:rPr sz="1150" spc="-1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Dimensions</a:t>
            </a:r>
            <a:r>
              <a:rPr sz="1150" spc="-1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4A5462"/>
                </a:solidFill>
                <a:latin typeface="Microsoft Sans Serif"/>
                <a:cs typeface="Microsoft Sans Serif"/>
              </a:rPr>
              <a:t>of</a:t>
            </a:r>
            <a:r>
              <a:rPr sz="1150" spc="-1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Microsoft Sans Serif"/>
                <a:cs typeface="Microsoft Sans Serif"/>
              </a:rPr>
              <a:t>Data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 Quality</a:t>
            </a:r>
            <a:endParaRPr sz="115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100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Source</a:t>
            </a:r>
            <a:r>
              <a:rPr sz="950" spc="-30" dirty="0">
                <a:solidFill>
                  <a:srgbClr val="4A5462"/>
                </a:solidFill>
                <a:latin typeface="Comic Sans MS"/>
                <a:cs typeface="Comic Sans MS"/>
              </a:rPr>
              <a:t>:</a:t>
            </a:r>
            <a:r>
              <a:rPr sz="950" spc="-35" dirty="0">
                <a:solidFill>
                  <a:srgbClr val="4A5462"/>
                </a:solidFill>
                <a:latin typeface="Comic Sans MS"/>
                <a:cs typeface="Comic Sans MS"/>
              </a:rPr>
              <a:t> </a:t>
            </a:r>
            <a:r>
              <a:rPr sz="1000" spc="-35" dirty="0">
                <a:solidFill>
                  <a:srgbClr val="4A5462"/>
                </a:solidFill>
                <a:latin typeface="Microsoft Sans Serif"/>
                <a:cs typeface="Microsoft Sans Serif"/>
              </a:rPr>
              <a:t>Six</a:t>
            </a:r>
            <a:r>
              <a:rPr sz="1000" spc="-1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Sigma</a:t>
            </a:r>
            <a:endParaRPr sz="1000" dirty="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76453" y="4876799"/>
            <a:ext cx="4391025" cy="1181100"/>
            <a:chOff x="7191374" y="4762500"/>
            <a:chExt cx="4391025" cy="1181100"/>
          </a:xfrm>
        </p:grpSpPr>
        <p:sp>
          <p:nvSpPr>
            <p:cNvPr id="13" name="object 13"/>
            <p:cNvSpPr/>
            <p:nvPr/>
          </p:nvSpPr>
          <p:spPr>
            <a:xfrm>
              <a:off x="7210424" y="4762500"/>
              <a:ext cx="4371975" cy="1181100"/>
            </a:xfrm>
            <a:custGeom>
              <a:avLst/>
              <a:gdLst/>
              <a:ahLst/>
              <a:cxnLst/>
              <a:rect l="l" t="t" r="r" b="b"/>
              <a:pathLst>
                <a:path w="4371975" h="1181100">
                  <a:moveTo>
                    <a:pt x="4300778" y="1181099"/>
                  </a:moveTo>
                  <a:lnTo>
                    <a:pt x="53397" y="1181099"/>
                  </a:lnTo>
                  <a:lnTo>
                    <a:pt x="49681" y="1180610"/>
                  </a:lnTo>
                  <a:lnTo>
                    <a:pt x="14085" y="1155242"/>
                  </a:lnTo>
                  <a:lnTo>
                    <a:pt x="365" y="1114857"/>
                  </a:lnTo>
                  <a:lnTo>
                    <a:pt x="0" y="1109902"/>
                  </a:lnTo>
                  <a:lnTo>
                    <a:pt x="0" y="1104899"/>
                  </a:lnTo>
                  <a:lnTo>
                    <a:pt x="0" y="71195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4300778" y="0"/>
                  </a:lnTo>
                  <a:lnTo>
                    <a:pt x="4342267" y="15620"/>
                  </a:lnTo>
                  <a:lnTo>
                    <a:pt x="4368087" y="51661"/>
                  </a:lnTo>
                  <a:lnTo>
                    <a:pt x="4371974" y="71195"/>
                  </a:lnTo>
                  <a:lnTo>
                    <a:pt x="4371974" y="1109902"/>
                  </a:lnTo>
                  <a:lnTo>
                    <a:pt x="4356351" y="1151393"/>
                  </a:lnTo>
                  <a:lnTo>
                    <a:pt x="4320312" y="1177213"/>
                  </a:lnTo>
                  <a:lnTo>
                    <a:pt x="4305732" y="1180610"/>
                  </a:lnTo>
                  <a:lnTo>
                    <a:pt x="4300778" y="11810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91374" y="4762777"/>
              <a:ext cx="70485" cy="1181100"/>
            </a:xfrm>
            <a:custGeom>
              <a:avLst/>
              <a:gdLst/>
              <a:ahLst/>
              <a:cxnLst/>
              <a:rect l="l" t="t" r="r" b="b"/>
              <a:pathLst>
                <a:path w="70484" h="1181100">
                  <a:moveTo>
                    <a:pt x="70450" y="1180544"/>
                  </a:moveTo>
                  <a:lnTo>
                    <a:pt x="33857" y="1167991"/>
                  </a:lnTo>
                  <a:lnTo>
                    <a:pt x="5800" y="1133782"/>
                  </a:lnTo>
                  <a:lnTo>
                    <a:pt x="0" y="11046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104622"/>
                  </a:lnTo>
                  <a:lnTo>
                    <a:pt x="44515" y="1146964"/>
                  </a:lnTo>
                  <a:lnTo>
                    <a:pt x="66287" y="1178888"/>
                  </a:lnTo>
                  <a:lnTo>
                    <a:pt x="70450" y="11805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87827" y="4933949"/>
              <a:ext cx="130961" cy="1904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05496" y="4933949"/>
            <a:ext cx="4052570" cy="98298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869"/>
              </a:spcBef>
            </a:pPr>
            <a:r>
              <a:rPr sz="1350" b="1" spc="-100" dirty="0" smtClean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1350" b="1" spc="-70" dirty="0" smtClean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 smtClean="0">
                <a:solidFill>
                  <a:srgbClr val="333333"/>
                </a:solidFill>
                <a:latin typeface="Arial"/>
                <a:cs typeface="Arial"/>
              </a:rPr>
              <a:t>Insight</a:t>
            </a:r>
            <a:endParaRPr sz="1350" dirty="0" smtClean="0">
              <a:latin typeface="Arial"/>
              <a:cs typeface="Arial"/>
            </a:endParaRPr>
          </a:p>
          <a:p>
            <a:pPr marL="12700" marR="5080">
              <a:lnSpc>
                <a:spcPct val="106400"/>
              </a:lnSpc>
              <a:spcBef>
                <a:spcPts val="610"/>
              </a:spcBef>
            </a:pPr>
            <a:r>
              <a:rPr sz="1150" spc="-25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Organizations</a:t>
            </a:r>
            <a:r>
              <a:rPr sz="1150" spc="-2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that</a:t>
            </a:r>
            <a:r>
              <a:rPr sz="1150" spc="-2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 implement </a:t>
            </a:r>
            <a:r>
              <a:rPr sz="1150" spc="-1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rigorous</a:t>
            </a:r>
            <a:r>
              <a:rPr sz="1150" spc="-2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150" spc="-2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4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pre</a:t>
            </a:r>
            <a:r>
              <a:rPr sz="1200" spc="-40" dirty="0" smtClean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150" spc="-1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processing</a:t>
            </a:r>
            <a:r>
              <a:rPr sz="1150" spc="-15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gain </a:t>
            </a:r>
            <a:r>
              <a:rPr sz="115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150" spc="-25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significant</a:t>
            </a:r>
            <a:r>
              <a:rPr sz="1150" spc="-25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competitive</a:t>
            </a:r>
            <a:r>
              <a:rPr sz="1150" spc="-25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 advantage </a:t>
            </a:r>
            <a:r>
              <a:rPr sz="1150" spc="-1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through</a:t>
            </a:r>
            <a:r>
              <a:rPr sz="1150" spc="-2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 more</a:t>
            </a:r>
            <a:r>
              <a:rPr sz="1150" spc="-25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accurate insights</a:t>
            </a:r>
            <a:r>
              <a:rPr sz="1150" spc="-25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and </a:t>
            </a:r>
            <a:r>
              <a:rPr sz="115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faster</a:t>
            </a:r>
            <a:r>
              <a:rPr sz="1150" spc="-2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35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time</a:t>
            </a:r>
            <a:r>
              <a:rPr sz="1200" spc="-35" dirty="0" smtClean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150" spc="-35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to</a:t>
            </a:r>
            <a:r>
              <a:rPr sz="1200" spc="-35" dirty="0" smtClean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150" spc="-10" dirty="0" smtClean="0">
                <a:solidFill>
                  <a:srgbClr val="333333"/>
                </a:solidFill>
                <a:latin typeface="Microsoft Sans Serif"/>
                <a:cs typeface="Microsoft Sans Serif"/>
              </a:rPr>
              <a:t>decision</a:t>
            </a:r>
            <a:r>
              <a:rPr sz="1200" spc="-10" dirty="0" smtClean="0">
                <a:solidFill>
                  <a:srgbClr val="333333"/>
                </a:solidFill>
                <a:latin typeface="Traditional Arabic"/>
                <a:cs typeface="Traditional Arabic"/>
              </a:rPr>
              <a:t>.</a:t>
            </a:r>
            <a:endParaRPr sz="1200" dirty="0">
              <a:latin typeface="Traditional Arabic"/>
              <a:cs typeface="Traditional Arab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6429374"/>
            <a:ext cx="12192000" cy="428625"/>
            <a:chOff x="0" y="6429374"/>
            <a:chExt cx="12192000" cy="428625"/>
          </a:xfrm>
        </p:grpSpPr>
        <p:sp>
          <p:nvSpPr>
            <p:cNvPr id="18" name="object 18"/>
            <p:cNvSpPr/>
            <p:nvPr/>
          </p:nvSpPr>
          <p:spPr>
            <a:xfrm>
              <a:off x="0" y="6429374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1999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642937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pc="-25" dirty="0"/>
              <a:t>Made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Genspark</a:t>
            </a:r>
          </a:p>
          <a:p>
            <a:pPr marL="743585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  <a:latin typeface="Libre Baskerville"/>
                <a:cs typeface="Libre Baskerville"/>
              </a:rPr>
              <a:t>2</a:t>
            </a:fld>
            <a:endParaRPr sz="1150" dirty="0">
              <a:latin typeface="Libre Baskerville"/>
              <a:cs typeface="Libre Baskerville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15" dirty="0"/>
              <a:t> </a:t>
            </a:r>
            <a:r>
              <a:rPr spc="-55" dirty="0"/>
              <a:t>Pre</a:t>
            </a:r>
            <a:r>
              <a:rPr spc="-55" dirty="0">
                <a:latin typeface="Libre Baskerville"/>
                <a:cs typeface="Libre Baskerville"/>
              </a:rPr>
              <a:t>-</a:t>
            </a:r>
            <a:r>
              <a:rPr spc="-20" dirty="0"/>
              <a:t>processing</a:t>
            </a:r>
            <a:r>
              <a:rPr spc="-20" dirty="0">
                <a:latin typeface="Libre Baskerville"/>
                <a:cs typeface="Libre Baskerville"/>
              </a:rPr>
              <a:t>:</a:t>
            </a:r>
            <a:r>
              <a:rPr spc="-35" dirty="0">
                <a:latin typeface="Libre Baskerville"/>
                <a:cs typeface="Libre Baskerville"/>
              </a:rPr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Strategic</a:t>
            </a:r>
            <a:r>
              <a:rPr spc="-15" dirty="0"/>
              <a:t> </a:t>
            </a:r>
            <a:r>
              <a:rPr spc="-10" dirty="0"/>
              <a:t>Imperative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4886324"/>
            <a:ext cx="5943600" cy="1219200"/>
            <a:chOff x="609599" y="4886324"/>
            <a:chExt cx="5943600" cy="1219200"/>
          </a:xfrm>
        </p:grpSpPr>
        <p:sp>
          <p:nvSpPr>
            <p:cNvPr id="3" name="object 3"/>
            <p:cNvSpPr/>
            <p:nvPr/>
          </p:nvSpPr>
          <p:spPr>
            <a:xfrm>
              <a:off x="609599" y="4886324"/>
              <a:ext cx="5943600" cy="1219200"/>
            </a:xfrm>
            <a:custGeom>
              <a:avLst/>
              <a:gdLst/>
              <a:ahLst/>
              <a:cxnLst/>
              <a:rect l="l" t="t" r="r" b="b"/>
              <a:pathLst>
                <a:path w="5943600" h="1219200">
                  <a:moveTo>
                    <a:pt x="5943599" y="1219199"/>
                  </a:moveTo>
                  <a:lnTo>
                    <a:pt x="0" y="1219199"/>
                  </a:lnTo>
                  <a:lnTo>
                    <a:pt x="0" y="0"/>
                  </a:lnTo>
                  <a:lnTo>
                    <a:pt x="5943599" y="0"/>
                  </a:lnTo>
                  <a:lnTo>
                    <a:pt x="5943599" y="12191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4886324"/>
              <a:ext cx="38100" cy="1219200"/>
            </a:xfrm>
            <a:custGeom>
              <a:avLst/>
              <a:gdLst/>
              <a:ahLst/>
              <a:cxnLst/>
              <a:rect l="l" t="t" r="r" b="b"/>
              <a:pathLst>
                <a:path w="38100" h="1219200">
                  <a:moveTo>
                    <a:pt x="38099" y="1219199"/>
                  </a:moveTo>
                  <a:lnTo>
                    <a:pt x="0" y="12191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191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09599" y="1428749"/>
            <a:ext cx="5943600" cy="28575"/>
          </a:xfrm>
          <a:custGeom>
            <a:avLst/>
            <a:gdLst/>
            <a:ahLst/>
            <a:cxnLst/>
            <a:rect l="l" t="t" r="r" b="b"/>
            <a:pathLst>
              <a:path w="5943600" h="28575">
                <a:moveTo>
                  <a:pt x="5943599" y="28574"/>
                </a:moveTo>
                <a:lnTo>
                  <a:pt x="0" y="28574"/>
                </a:lnTo>
                <a:lnTo>
                  <a:pt x="0" y="0"/>
                </a:lnTo>
                <a:lnTo>
                  <a:pt x="5943599" y="0"/>
                </a:lnTo>
                <a:lnTo>
                  <a:pt x="5943599" y="28574"/>
                </a:lnTo>
                <a:close/>
              </a:path>
            </a:pathLst>
          </a:custGeom>
          <a:solidFill>
            <a:srgbClr val="007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899" y="618926"/>
            <a:ext cx="5779135" cy="76517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540"/>
              </a:spcBef>
            </a:pPr>
            <a:r>
              <a:rPr spc="-125" dirty="0"/>
              <a:t>Defining </a:t>
            </a:r>
            <a:r>
              <a:rPr spc="-105" dirty="0"/>
              <a:t>the</a:t>
            </a:r>
            <a:r>
              <a:rPr spc="-125" dirty="0"/>
              <a:t> </a:t>
            </a:r>
            <a:r>
              <a:rPr spc="-165" dirty="0"/>
              <a:t>Problem</a:t>
            </a:r>
            <a:r>
              <a:rPr sz="2600" spc="-165" dirty="0">
                <a:latin typeface="BIZ UDPGothic"/>
                <a:cs typeface="BIZ UDPGothic"/>
              </a:rPr>
              <a:t>:</a:t>
            </a:r>
            <a:r>
              <a:rPr sz="2600" spc="-280" dirty="0">
                <a:latin typeface="BIZ UDPGothic"/>
                <a:cs typeface="BIZ UDPGothic"/>
              </a:rPr>
              <a:t> </a:t>
            </a:r>
            <a:r>
              <a:rPr spc="-185" dirty="0"/>
              <a:t>Business</a:t>
            </a:r>
            <a:r>
              <a:rPr spc="-125" dirty="0"/>
              <a:t> </a:t>
            </a:r>
            <a:r>
              <a:rPr spc="-120" dirty="0"/>
              <a:t>Impact</a:t>
            </a:r>
            <a:r>
              <a:rPr spc="-125" dirty="0"/>
              <a:t> </a:t>
            </a:r>
            <a:r>
              <a:rPr spc="-25" dirty="0"/>
              <a:t>of </a:t>
            </a:r>
            <a:r>
              <a:rPr spc="-190" dirty="0"/>
              <a:t>Poor</a:t>
            </a:r>
            <a:r>
              <a:rPr spc="-140" dirty="0"/>
              <a:t> </a:t>
            </a:r>
            <a:r>
              <a:rPr spc="-125" dirty="0"/>
              <a:t>Data</a:t>
            </a:r>
            <a:r>
              <a:rPr spc="-140" dirty="0"/>
              <a:t> </a:t>
            </a:r>
            <a:r>
              <a:rPr spc="-175" dirty="0"/>
              <a:t>Pre</a:t>
            </a:r>
            <a:r>
              <a:rPr sz="2600" spc="-175" dirty="0">
                <a:latin typeface="BIZ UDPGothic"/>
                <a:cs typeface="BIZ UDPGothic"/>
              </a:rPr>
              <a:t>-</a:t>
            </a:r>
            <a:r>
              <a:rPr spc="-35" dirty="0"/>
              <a:t>processing</a:t>
            </a:r>
            <a:endParaRPr sz="2600">
              <a:latin typeface="BIZ UDPGothic"/>
              <a:cs typeface="BIZ UDP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699" y="1783556"/>
            <a:ext cx="190499" cy="16668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6000" y="1677734"/>
            <a:ext cx="5429885" cy="8388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Impaired</a:t>
            </a:r>
            <a:r>
              <a:rPr sz="165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Decision-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Making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03400"/>
              </a:lnSpc>
              <a:spcBef>
                <a:spcPts val="335"/>
              </a:spcBef>
            </a:pPr>
            <a:r>
              <a:rPr sz="14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Inaccurate</a:t>
            </a:r>
            <a:r>
              <a:rPr sz="14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predictions</a:t>
            </a:r>
            <a:r>
              <a:rPr sz="1300" spc="-65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00" spc="5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95" dirty="0">
                <a:solidFill>
                  <a:srgbClr val="374050"/>
                </a:solidFill>
                <a:latin typeface="Microsoft Sans Serif"/>
                <a:cs typeface="Microsoft Sans Serif"/>
              </a:rPr>
              <a:t>biased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analysis</a:t>
            </a:r>
            <a:r>
              <a:rPr sz="1300" spc="-85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00" spc="5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11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4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icrosoft Sans Serif"/>
                <a:cs typeface="Microsoft Sans Serif"/>
              </a:rPr>
              <a:t>poor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90" dirty="0">
                <a:solidFill>
                  <a:srgbClr val="374050"/>
                </a:solidFill>
                <a:latin typeface="Microsoft Sans Serif"/>
                <a:cs typeface="Microsoft Sans Serif"/>
              </a:rPr>
              <a:t>business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90" dirty="0">
                <a:solidFill>
                  <a:srgbClr val="374050"/>
                </a:solidFill>
                <a:latin typeface="Microsoft Sans Serif"/>
                <a:cs typeface="Microsoft Sans Serif"/>
              </a:rPr>
              <a:t>judgments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105" dirty="0">
                <a:solidFill>
                  <a:srgbClr val="374050"/>
                </a:solidFill>
                <a:latin typeface="Microsoft Sans Serif"/>
                <a:cs typeface="Microsoft Sans Serif"/>
              </a:rPr>
              <a:t>arise </a:t>
            </a:r>
            <a:r>
              <a:rPr sz="1450" spc="-80" dirty="0">
                <a:solidFill>
                  <a:srgbClr val="374050"/>
                </a:solidFill>
                <a:latin typeface="Microsoft Sans Serif"/>
                <a:cs typeface="Microsoft Sans Serif"/>
              </a:rPr>
              <a:t>from</a:t>
            </a:r>
            <a:r>
              <a:rPr sz="14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95" dirty="0">
                <a:solidFill>
                  <a:srgbClr val="374050"/>
                </a:solidFill>
                <a:latin typeface="Microsoft Sans Serif"/>
                <a:cs typeface="Microsoft Sans Serif"/>
              </a:rPr>
              <a:t>bad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75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00" spc="40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wasting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resources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11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90" dirty="0">
                <a:solidFill>
                  <a:srgbClr val="374050"/>
                </a:solidFill>
                <a:latin typeface="Microsoft Sans Serif"/>
                <a:cs typeface="Microsoft Sans Serif"/>
              </a:rPr>
              <a:t>missing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opportunities</a:t>
            </a:r>
            <a:r>
              <a:rPr sz="1300" spc="-1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endParaRPr sz="1300">
              <a:latin typeface="Toyota Type"/>
              <a:cs typeface="Toyota 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699" y="2686050"/>
            <a:ext cx="190499" cy="1904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16000" y="2592134"/>
            <a:ext cx="5222240" cy="8388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Operational</a:t>
            </a:r>
            <a:r>
              <a:rPr sz="16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Inefficiencies</a:t>
            </a:r>
            <a:r>
              <a:rPr sz="16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21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6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80" dirty="0">
                <a:solidFill>
                  <a:srgbClr val="333333"/>
                </a:solidFill>
                <a:latin typeface="Arial"/>
                <a:cs typeface="Arial"/>
              </a:rPr>
              <a:t>Financial</a:t>
            </a:r>
            <a:r>
              <a:rPr sz="16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Losses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03400"/>
              </a:lnSpc>
              <a:spcBef>
                <a:spcPts val="335"/>
              </a:spcBef>
            </a:pPr>
            <a:r>
              <a:rPr sz="1450" spc="-95" dirty="0">
                <a:solidFill>
                  <a:srgbClr val="374050"/>
                </a:solidFill>
                <a:latin typeface="Microsoft Sans Serif"/>
                <a:cs typeface="Microsoft Sans Serif"/>
              </a:rPr>
              <a:t>Unprocessed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95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results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in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failed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projects</a:t>
            </a:r>
            <a:r>
              <a:rPr sz="1300" spc="-6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00" spc="40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ineffective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algorithms</a:t>
            </a:r>
            <a:r>
              <a:rPr sz="1300" spc="-75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00" spc="40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and </a:t>
            </a:r>
            <a:r>
              <a:rPr sz="14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higher</a:t>
            </a:r>
            <a:r>
              <a:rPr sz="14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icrosoft Sans Serif"/>
                <a:cs typeface="Microsoft Sans Serif"/>
              </a:rPr>
              <a:t>computing</a:t>
            </a:r>
            <a:r>
              <a:rPr sz="14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costs</a:t>
            </a:r>
            <a:r>
              <a:rPr sz="1300" spc="-65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00" spc="4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icrosoft Sans Serif"/>
                <a:cs typeface="Microsoft Sans Serif"/>
              </a:rPr>
              <a:t>leading</a:t>
            </a:r>
            <a:r>
              <a:rPr sz="14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4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icrosoft Sans Serif"/>
                <a:cs typeface="Microsoft Sans Serif"/>
              </a:rPr>
              <a:t>substantial</a:t>
            </a:r>
            <a:r>
              <a:rPr sz="14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negative</a:t>
            </a:r>
            <a:r>
              <a:rPr sz="14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financial</a:t>
            </a:r>
            <a:r>
              <a:rPr sz="14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icrosoft Sans Serif"/>
                <a:cs typeface="Microsoft Sans Serif"/>
              </a:rPr>
              <a:t>impact</a:t>
            </a:r>
            <a:r>
              <a:rPr sz="1300" spc="-8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endParaRPr sz="1300">
              <a:latin typeface="Toyota Type"/>
              <a:cs typeface="Toyota Type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3653" y="3600450"/>
            <a:ext cx="178593" cy="19020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16000" y="3506534"/>
            <a:ext cx="5441315" cy="106743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50" b="1" spc="-110" dirty="0">
                <a:solidFill>
                  <a:srgbClr val="333333"/>
                </a:solidFill>
                <a:latin typeface="Arial"/>
                <a:cs typeface="Arial"/>
              </a:rPr>
              <a:t>Erosion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35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Trust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21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80" dirty="0">
                <a:solidFill>
                  <a:srgbClr val="333333"/>
                </a:solidFill>
                <a:latin typeface="Arial"/>
                <a:cs typeface="Arial"/>
              </a:rPr>
              <a:t>Compliance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20" dirty="0">
                <a:solidFill>
                  <a:srgbClr val="333333"/>
                </a:solidFill>
                <a:latin typeface="Arial"/>
                <a:cs typeface="Arial"/>
              </a:rPr>
              <a:t>Risks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03400"/>
              </a:lnSpc>
              <a:spcBef>
                <a:spcPts val="335"/>
              </a:spcBef>
            </a:pPr>
            <a:r>
              <a:rPr sz="14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Inaccurate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95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4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95" dirty="0">
                <a:solidFill>
                  <a:srgbClr val="374050"/>
                </a:solidFill>
                <a:latin typeface="Microsoft Sans Serif"/>
                <a:cs typeface="Microsoft Sans Serif"/>
              </a:rPr>
              <a:t>undermines</a:t>
            </a:r>
            <a:r>
              <a:rPr sz="14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analytics</a:t>
            </a:r>
            <a:r>
              <a:rPr sz="14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trust</a:t>
            </a:r>
            <a:r>
              <a:rPr sz="1300" spc="-4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00" spc="4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discourages</a:t>
            </a:r>
            <a:r>
              <a:rPr sz="14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adoption</a:t>
            </a:r>
            <a:r>
              <a:rPr sz="1300" spc="-7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00" spc="4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11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4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160" dirty="0">
                <a:solidFill>
                  <a:srgbClr val="374050"/>
                </a:solidFill>
                <a:latin typeface="Microsoft Sans Serif"/>
                <a:cs typeface="Microsoft Sans Serif"/>
              </a:rPr>
              <a:t>may </a:t>
            </a:r>
            <a:r>
              <a:rPr sz="14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result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in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non</a:t>
            </a:r>
            <a:r>
              <a:rPr sz="1300" spc="-85" dirty="0">
                <a:solidFill>
                  <a:srgbClr val="374050"/>
                </a:solidFill>
                <a:latin typeface="Toyota Type"/>
                <a:cs typeface="Toyota Type"/>
              </a:rPr>
              <a:t>-</a:t>
            </a:r>
            <a:r>
              <a:rPr sz="1450" spc="-85" dirty="0">
                <a:solidFill>
                  <a:srgbClr val="374050"/>
                </a:solidFill>
                <a:latin typeface="Microsoft Sans Serif"/>
                <a:cs typeface="Microsoft Sans Serif"/>
              </a:rPr>
              <a:t>compliance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with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icrosoft Sans Serif"/>
                <a:cs typeface="Microsoft Sans Serif"/>
              </a:rPr>
              <a:t>regulations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50" dirty="0">
                <a:solidFill>
                  <a:srgbClr val="374050"/>
                </a:solidFill>
                <a:latin typeface="Toyota Type"/>
                <a:cs typeface="Toyota Type"/>
              </a:rPr>
              <a:t>(</a:t>
            </a:r>
            <a:r>
              <a:rPr sz="1450" spc="-150" dirty="0">
                <a:solidFill>
                  <a:srgbClr val="374050"/>
                </a:solidFill>
                <a:latin typeface="Microsoft Sans Serif"/>
                <a:cs typeface="Microsoft Sans Serif"/>
              </a:rPr>
              <a:t>CCPA</a:t>
            </a:r>
            <a:r>
              <a:rPr sz="1300" spc="-15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00" spc="5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170" dirty="0">
                <a:solidFill>
                  <a:srgbClr val="374050"/>
                </a:solidFill>
                <a:latin typeface="Microsoft Sans Serif"/>
                <a:cs typeface="Microsoft Sans Serif"/>
              </a:rPr>
              <a:t>GDPR</a:t>
            </a:r>
            <a:r>
              <a:rPr sz="1300" spc="-170" dirty="0">
                <a:solidFill>
                  <a:srgbClr val="374050"/>
                </a:solidFill>
                <a:latin typeface="Toyota Type"/>
                <a:cs typeface="Toyota Type"/>
              </a:rPr>
              <a:t>),</a:t>
            </a:r>
            <a:r>
              <a:rPr sz="1300" spc="60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45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risking</a:t>
            </a:r>
            <a:r>
              <a:rPr sz="14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penalties </a:t>
            </a:r>
            <a:r>
              <a:rPr sz="1450" spc="-11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4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80" dirty="0">
                <a:solidFill>
                  <a:srgbClr val="374050"/>
                </a:solidFill>
                <a:latin typeface="Microsoft Sans Serif"/>
                <a:cs typeface="Microsoft Sans Serif"/>
              </a:rPr>
              <a:t>reputational</a:t>
            </a:r>
            <a:r>
              <a:rPr sz="14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4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damage</a:t>
            </a:r>
            <a:r>
              <a:rPr sz="1300" spc="-1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endParaRPr sz="1300">
              <a:latin typeface="Toyota Type"/>
              <a:cs typeface="Toyota Type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0099" y="5019675"/>
            <a:ext cx="190499" cy="1904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47699" y="4904045"/>
            <a:ext cx="5905500" cy="107823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810"/>
              </a:spcBef>
            </a:pPr>
            <a:r>
              <a:rPr sz="1300" b="1" spc="-75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130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333333"/>
                </a:solidFill>
                <a:latin typeface="Arial"/>
                <a:cs typeface="Arial"/>
              </a:rPr>
              <a:t>Takeaway</a:t>
            </a:r>
            <a:endParaRPr sz="1300">
              <a:latin typeface="Arial"/>
              <a:cs typeface="Arial"/>
            </a:endParaRPr>
          </a:p>
          <a:p>
            <a:pPr marL="152400" marR="546100">
              <a:lnSpc>
                <a:spcPct val="113199"/>
              </a:lnSpc>
              <a:spcBef>
                <a:spcPts val="575"/>
              </a:spcBef>
            </a:pP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Organizations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that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neglect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pre</a:t>
            </a:r>
            <a:r>
              <a:rPr sz="1350" spc="-25" dirty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processing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face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cascading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negative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effects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that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impact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not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only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their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analytics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capabilities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but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their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entire business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performance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competitive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position</a:t>
            </a:r>
            <a:r>
              <a:rPr sz="135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10399" y="4457699"/>
            <a:ext cx="4572000" cy="1276350"/>
            <a:chOff x="7010399" y="4457699"/>
            <a:chExt cx="4572000" cy="1276350"/>
          </a:xfrm>
        </p:grpSpPr>
        <p:sp>
          <p:nvSpPr>
            <p:cNvPr id="16" name="object 16"/>
            <p:cNvSpPr/>
            <p:nvPr/>
          </p:nvSpPr>
          <p:spPr>
            <a:xfrm>
              <a:off x="7015161" y="4462462"/>
              <a:ext cx="4562475" cy="1266825"/>
            </a:xfrm>
            <a:custGeom>
              <a:avLst/>
              <a:gdLst/>
              <a:ahLst/>
              <a:cxnLst/>
              <a:rect l="l" t="t" r="r" b="b"/>
              <a:pathLst>
                <a:path w="4562475" h="1266825">
                  <a:moveTo>
                    <a:pt x="4495727" y="1266824"/>
                  </a:moveTo>
                  <a:lnTo>
                    <a:pt x="66746" y="1266824"/>
                  </a:lnTo>
                  <a:lnTo>
                    <a:pt x="62100" y="1266367"/>
                  </a:lnTo>
                  <a:lnTo>
                    <a:pt x="24239" y="1249217"/>
                  </a:lnTo>
                  <a:lnTo>
                    <a:pt x="2287" y="1213924"/>
                  </a:lnTo>
                  <a:lnTo>
                    <a:pt x="0" y="1200077"/>
                  </a:lnTo>
                  <a:lnTo>
                    <a:pt x="0" y="1195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4495727" y="0"/>
                  </a:lnTo>
                  <a:lnTo>
                    <a:pt x="4534624" y="14645"/>
                  </a:lnTo>
                  <a:lnTo>
                    <a:pt x="4558829" y="48432"/>
                  </a:lnTo>
                  <a:lnTo>
                    <a:pt x="4562474" y="66746"/>
                  </a:lnTo>
                  <a:lnTo>
                    <a:pt x="4562474" y="1200077"/>
                  </a:lnTo>
                  <a:lnTo>
                    <a:pt x="4547827" y="1238974"/>
                  </a:lnTo>
                  <a:lnTo>
                    <a:pt x="4514041" y="1263181"/>
                  </a:lnTo>
                  <a:lnTo>
                    <a:pt x="4500372" y="1266367"/>
                  </a:lnTo>
                  <a:lnTo>
                    <a:pt x="4495727" y="12668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15161" y="4462462"/>
              <a:ext cx="4562475" cy="1266825"/>
            </a:xfrm>
            <a:custGeom>
              <a:avLst/>
              <a:gdLst/>
              <a:ahLst/>
              <a:cxnLst/>
              <a:rect l="l" t="t" r="r" b="b"/>
              <a:pathLst>
                <a:path w="4562475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7" y="9433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91037" y="0"/>
                  </a:lnTo>
                  <a:lnTo>
                    <a:pt x="4495727" y="0"/>
                  </a:lnTo>
                  <a:lnTo>
                    <a:pt x="4500372" y="457"/>
                  </a:lnTo>
                  <a:lnTo>
                    <a:pt x="4538233" y="17606"/>
                  </a:lnTo>
                  <a:lnTo>
                    <a:pt x="4550433" y="31748"/>
                  </a:lnTo>
                  <a:lnTo>
                    <a:pt x="4553039" y="35648"/>
                  </a:lnTo>
                  <a:lnTo>
                    <a:pt x="4555240" y="39765"/>
                  </a:lnTo>
                  <a:lnTo>
                    <a:pt x="4557034" y="44099"/>
                  </a:lnTo>
                  <a:lnTo>
                    <a:pt x="4558829" y="48432"/>
                  </a:lnTo>
                  <a:lnTo>
                    <a:pt x="4560185" y="52899"/>
                  </a:lnTo>
                  <a:lnTo>
                    <a:pt x="4561101" y="57499"/>
                  </a:lnTo>
                  <a:lnTo>
                    <a:pt x="4562016" y="62100"/>
                  </a:lnTo>
                  <a:lnTo>
                    <a:pt x="4562474" y="66746"/>
                  </a:lnTo>
                  <a:lnTo>
                    <a:pt x="4562474" y="71437"/>
                  </a:lnTo>
                  <a:lnTo>
                    <a:pt x="4562474" y="1195387"/>
                  </a:lnTo>
                  <a:lnTo>
                    <a:pt x="4562474" y="1200077"/>
                  </a:lnTo>
                  <a:lnTo>
                    <a:pt x="4562016" y="1204723"/>
                  </a:lnTo>
                  <a:lnTo>
                    <a:pt x="4561101" y="1209323"/>
                  </a:lnTo>
                  <a:lnTo>
                    <a:pt x="4560185" y="1213924"/>
                  </a:lnTo>
                  <a:lnTo>
                    <a:pt x="4558829" y="1218391"/>
                  </a:lnTo>
                  <a:lnTo>
                    <a:pt x="4557034" y="1222724"/>
                  </a:lnTo>
                  <a:lnTo>
                    <a:pt x="4555240" y="1227058"/>
                  </a:lnTo>
                  <a:lnTo>
                    <a:pt x="4553039" y="1231174"/>
                  </a:lnTo>
                  <a:lnTo>
                    <a:pt x="4550433" y="1235074"/>
                  </a:lnTo>
                  <a:lnTo>
                    <a:pt x="4547827" y="1238974"/>
                  </a:lnTo>
                  <a:lnTo>
                    <a:pt x="4514041" y="1263181"/>
                  </a:lnTo>
                  <a:lnTo>
                    <a:pt x="4504973" y="1265451"/>
                  </a:lnTo>
                  <a:lnTo>
                    <a:pt x="4500372" y="1266367"/>
                  </a:lnTo>
                  <a:lnTo>
                    <a:pt x="4495727" y="1266824"/>
                  </a:lnTo>
                  <a:lnTo>
                    <a:pt x="4491037" y="1266824"/>
                  </a:lnTo>
                  <a:lnTo>
                    <a:pt x="71437" y="1266824"/>
                  </a:lnTo>
                  <a:lnTo>
                    <a:pt x="66746" y="1266824"/>
                  </a:lnTo>
                  <a:lnTo>
                    <a:pt x="62100" y="1266367"/>
                  </a:lnTo>
                  <a:lnTo>
                    <a:pt x="57499" y="1265451"/>
                  </a:lnTo>
                  <a:lnTo>
                    <a:pt x="52899" y="1264536"/>
                  </a:lnTo>
                  <a:lnTo>
                    <a:pt x="48431" y="1263181"/>
                  </a:lnTo>
                  <a:lnTo>
                    <a:pt x="44098" y="1261386"/>
                  </a:lnTo>
                  <a:lnTo>
                    <a:pt x="39764" y="1259591"/>
                  </a:lnTo>
                  <a:lnTo>
                    <a:pt x="35647" y="1257390"/>
                  </a:lnTo>
                  <a:lnTo>
                    <a:pt x="31748" y="1254784"/>
                  </a:lnTo>
                  <a:lnTo>
                    <a:pt x="27848" y="1252178"/>
                  </a:lnTo>
                  <a:lnTo>
                    <a:pt x="24239" y="1249217"/>
                  </a:lnTo>
                  <a:lnTo>
                    <a:pt x="20923" y="1245900"/>
                  </a:lnTo>
                  <a:lnTo>
                    <a:pt x="17606" y="1242583"/>
                  </a:lnTo>
                  <a:lnTo>
                    <a:pt x="14645" y="1238974"/>
                  </a:lnTo>
                  <a:lnTo>
                    <a:pt x="12038" y="1235074"/>
                  </a:lnTo>
                  <a:lnTo>
                    <a:pt x="9432" y="1231174"/>
                  </a:lnTo>
                  <a:lnTo>
                    <a:pt x="7232" y="1227058"/>
                  </a:lnTo>
                  <a:lnTo>
                    <a:pt x="5437" y="1222724"/>
                  </a:lnTo>
                  <a:lnTo>
                    <a:pt x="3642" y="1218391"/>
                  </a:lnTo>
                  <a:lnTo>
                    <a:pt x="2287" y="1213924"/>
                  </a:lnTo>
                  <a:lnTo>
                    <a:pt x="1372" y="1209323"/>
                  </a:lnTo>
                  <a:lnTo>
                    <a:pt x="457" y="1204723"/>
                  </a:lnTo>
                  <a:lnTo>
                    <a:pt x="0" y="1200077"/>
                  </a:lnTo>
                  <a:lnTo>
                    <a:pt x="0" y="11953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2324" y="4711302"/>
              <a:ext cx="250031" cy="17859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523956" y="4588439"/>
            <a:ext cx="3909695" cy="979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i="1" spc="-95" dirty="0">
                <a:solidFill>
                  <a:srgbClr val="374050"/>
                </a:solidFill>
                <a:latin typeface="Arial"/>
                <a:cs typeface="Arial"/>
              </a:rPr>
              <a:t>"</a:t>
            </a:r>
            <a:r>
              <a:rPr sz="1500" i="1" spc="-95" dirty="0">
                <a:solidFill>
                  <a:srgbClr val="374050"/>
                </a:solidFill>
                <a:latin typeface="Arial"/>
                <a:cs typeface="Arial"/>
              </a:rPr>
              <a:t>Poor</a:t>
            </a:r>
            <a:r>
              <a:rPr sz="1500" i="1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20" dirty="0">
                <a:solidFill>
                  <a:srgbClr val="374050"/>
                </a:solidFill>
                <a:latin typeface="Arial"/>
                <a:cs typeface="Arial"/>
              </a:rPr>
              <a:t>data</a:t>
            </a:r>
            <a:r>
              <a:rPr sz="1500" i="1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85" dirty="0">
                <a:solidFill>
                  <a:srgbClr val="374050"/>
                </a:solidFill>
                <a:latin typeface="Arial"/>
                <a:cs typeface="Arial"/>
              </a:rPr>
              <a:t>quality</a:t>
            </a:r>
            <a:r>
              <a:rPr sz="1500" i="1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95" dirty="0">
                <a:solidFill>
                  <a:srgbClr val="374050"/>
                </a:solidFill>
                <a:latin typeface="Arial"/>
                <a:cs typeface="Arial"/>
              </a:rPr>
              <a:t>costs</a:t>
            </a:r>
            <a:r>
              <a:rPr sz="1500" i="1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05" dirty="0">
                <a:solidFill>
                  <a:srgbClr val="374050"/>
                </a:solidFill>
                <a:latin typeface="Arial"/>
                <a:cs typeface="Arial"/>
              </a:rPr>
              <a:t>organizations</a:t>
            </a:r>
            <a:r>
              <a:rPr sz="1500" i="1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50" dirty="0">
                <a:solidFill>
                  <a:srgbClr val="374050"/>
                </a:solidFill>
                <a:latin typeface="Arial"/>
                <a:cs typeface="Arial"/>
              </a:rPr>
              <a:t>an</a:t>
            </a:r>
            <a:r>
              <a:rPr sz="1500" i="1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30" dirty="0">
                <a:solidFill>
                  <a:srgbClr val="374050"/>
                </a:solidFill>
                <a:latin typeface="Arial"/>
                <a:cs typeface="Arial"/>
              </a:rPr>
              <a:t>average</a:t>
            </a:r>
            <a:r>
              <a:rPr sz="1500" i="1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25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endParaRPr sz="1500">
              <a:latin typeface="Arial"/>
              <a:cs typeface="Arial"/>
            </a:endParaRPr>
          </a:p>
          <a:p>
            <a:pPr marL="12700" marR="426084">
              <a:lnSpc>
                <a:spcPct val="100000"/>
              </a:lnSpc>
            </a:pPr>
            <a:r>
              <a:rPr sz="1500" i="1" spc="-85" dirty="0">
                <a:solidFill>
                  <a:srgbClr val="374050"/>
                </a:solidFill>
                <a:latin typeface="Arial"/>
                <a:cs typeface="Arial"/>
              </a:rPr>
              <a:t>$</a:t>
            </a:r>
            <a:r>
              <a:rPr sz="1350" i="1" spc="-85" dirty="0">
                <a:solidFill>
                  <a:srgbClr val="374050"/>
                </a:solidFill>
                <a:latin typeface="Arial"/>
                <a:cs typeface="Arial"/>
              </a:rPr>
              <a:t>12.9</a:t>
            </a:r>
            <a:r>
              <a:rPr sz="1350" i="1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90" dirty="0">
                <a:solidFill>
                  <a:srgbClr val="374050"/>
                </a:solidFill>
                <a:latin typeface="Arial"/>
                <a:cs typeface="Arial"/>
              </a:rPr>
              <a:t>million</a:t>
            </a:r>
            <a:r>
              <a:rPr sz="1500" i="1" spc="-5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05" dirty="0">
                <a:solidFill>
                  <a:srgbClr val="374050"/>
                </a:solidFill>
                <a:latin typeface="Arial"/>
                <a:cs typeface="Arial"/>
              </a:rPr>
              <a:t>annually</a:t>
            </a:r>
            <a:r>
              <a:rPr sz="1350" i="1" spc="-105" dirty="0">
                <a:solidFill>
                  <a:srgbClr val="374050"/>
                </a:solidFill>
                <a:latin typeface="Arial"/>
                <a:cs typeface="Arial"/>
              </a:rPr>
              <a:t>.</a:t>
            </a:r>
            <a:r>
              <a:rPr sz="1350" i="1" spc="-1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40" dirty="0">
                <a:solidFill>
                  <a:srgbClr val="374050"/>
                </a:solidFill>
                <a:latin typeface="Arial"/>
                <a:cs typeface="Arial"/>
              </a:rPr>
              <a:t>Data</a:t>
            </a:r>
            <a:r>
              <a:rPr sz="1500" i="1" spc="-6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05" dirty="0">
                <a:solidFill>
                  <a:srgbClr val="374050"/>
                </a:solidFill>
                <a:latin typeface="Arial"/>
                <a:cs typeface="Arial"/>
              </a:rPr>
              <a:t>preprocessing</a:t>
            </a:r>
            <a:r>
              <a:rPr sz="1500" i="1" spc="-5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90" dirty="0">
                <a:solidFill>
                  <a:srgbClr val="374050"/>
                </a:solidFill>
                <a:latin typeface="Arial"/>
                <a:cs typeface="Arial"/>
              </a:rPr>
              <a:t>is</a:t>
            </a:r>
            <a:r>
              <a:rPr sz="1500" i="1" spc="-5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20" dirty="0">
                <a:solidFill>
                  <a:srgbClr val="374050"/>
                </a:solidFill>
                <a:latin typeface="Arial"/>
                <a:cs typeface="Arial"/>
              </a:rPr>
              <a:t>not </a:t>
            </a:r>
            <a:r>
              <a:rPr sz="1500" i="1" spc="-105" dirty="0">
                <a:solidFill>
                  <a:srgbClr val="374050"/>
                </a:solidFill>
                <a:latin typeface="Arial"/>
                <a:cs typeface="Arial"/>
              </a:rPr>
              <a:t>optional</a:t>
            </a:r>
            <a:r>
              <a:rPr sz="1350" i="1" spc="-105" dirty="0">
                <a:solidFill>
                  <a:srgbClr val="374050"/>
                </a:solidFill>
                <a:latin typeface="Arial"/>
                <a:cs typeface="Arial"/>
              </a:rPr>
              <a:t>—</a:t>
            </a:r>
            <a:r>
              <a:rPr sz="1500" i="1" spc="-20" dirty="0">
                <a:solidFill>
                  <a:srgbClr val="374050"/>
                </a:solidFill>
                <a:latin typeface="Arial"/>
                <a:cs typeface="Arial"/>
              </a:rPr>
              <a:t>it</a:t>
            </a:r>
            <a:r>
              <a:rPr sz="1350" i="1" spc="-20" dirty="0">
                <a:solidFill>
                  <a:srgbClr val="374050"/>
                </a:solidFill>
                <a:latin typeface="Arial"/>
                <a:cs typeface="Arial"/>
              </a:rPr>
              <a:t>'</a:t>
            </a:r>
            <a:r>
              <a:rPr sz="1500" i="1" spc="-20" dirty="0">
                <a:solidFill>
                  <a:srgbClr val="374050"/>
                </a:solidFill>
                <a:latin typeface="Arial"/>
                <a:cs typeface="Arial"/>
              </a:rPr>
              <a:t>s</a:t>
            </a:r>
            <a:r>
              <a:rPr sz="1500" i="1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65" dirty="0">
                <a:solidFill>
                  <a:srgbClr val="374050"/>
                </a:solidFill>
                <a:latin typeface="Arial"/>
                <a:cs typeface="Arial"/>
              </a:rPr>
              <a:t>a</a:t>
            </a:r>
            <a:r>
              <a:rPr sz="1500" i="1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14" dirty="0">
                <a:solidFill>
                  <a:srgbClr val="374050"/>
                </a:solidFill>
                <a:latin typeface="Arial"/>
                <a:cs typeface="Arial"/>
              </a:rPr>
              <a:t>business</a:t>
            </a:r>
            <a:r>
              <a:rPr sz="1500" i="1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500" i="1" spc="-10" dirty="0">
                <a:solidFill>
                  <a:srgbClr val="374050"/>
                </a:solidFill>
                <a:latin typeface="Arial"/>
                <a:cs typeface="Arial"/>
              </a:rPr>
              <a:t>imperative</a:t>
            </a:r>
            <a:r>
              <a:rPr sz="1350" i="1" spc="-10" dirty="0">
                <a:solidFill>
                  <a:srgbClr val="374050"/>
                </a:solidFill>
                <a:latin typeface="Arial"/>
                <a:cs typeface="Arial"/>
              </a:rPr>
              <a:t>."</a:t>
            </a:r>
            <a:endParaRPr sz="1350">
              <a:latin typeface="Arial"/>
              <a:cs typeface="Arial"/>
            </a:endParaRPr>
          </a:p>
          <a:p>
            <a:pPr marL="2096135">
              <a:lnSpc>
                <a:spcPct val="100000"/>
              </a:lnSpc>
              <a:spcBef>
                <a:spcPts val="675"/>
              </a:spcBef>
            </a:pPr>
            <a:r>
              <a:rPr sz="1200" b="1" spc="-165" dirty="0">
                <a:solidFill>
                  <a:srgbClr val="333333"/>
                </a:solidFill>
                <a:latin typeface="Arial"/>
                <a:cs typeface="Arial"/>
              </a:rPr>
              <a:t>—</a:t>
            </a:r>
            <a:r>
              <a:rPr sz="120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50" b="1" spc="-50" dirty="0">
                <a:solidFill>
                  <a:srgbClr val="333333"/>
                </a:solidFill>
                <a:latin typeface="Arial"/>
                <a:cs typeface="Arial"/>
              </a:rPr>
              <a:t>Harvard</a:t>
            </a:r>
            <a:r>
              <a:rPr sz="11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150" b="1" spc="-70" dirty="0">
                <a:solidFill>
                  <a:srgbClr val="333333"/>
                </a:solidFill>
                <a:latin typeface="Arial"/>
                <a:cs typeface="Arial"/>
              </a:rPr>
              <a:t>Business</a:t>
            </a:r>
            <a:r>
              <a:rPr sz="1150" b="1" spc="-35" dirty="0">
                <a:solidFill>
                  <a:srgbClr val="333333"/>
                </a:solidFill>
                <a:latin typeface="Arial"/>
                <a:cs typeface="Arial"/>
              </a:rPr>
              <a:t> Review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6524624"/>
            <a:ext cx="12192000" cy="428625"/>
            <a:chOff x="0" y="6524624"/>
            <a:chExt cx="12192000" cy="428625"/>
          </a:xfrm>
        </p:grpSpPr>
        <p:sp>
          <p:nvSpPr>
            <p:cNvPr id="21" name="object 21"/>
            <p:cNvSpPr/>
            <p:nvPr/>
          </p:nvSpPr>
          <p:spPr>
            <a:xfrm>
              <a:off x="0" y="6524624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1999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652462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010399" y="1181099"/>
            <a:ext cx="4572000" cy="3048000"/>
            <a:chOff x="7010399" y="1181099"/>
            <a:chExt cx="4572000" cy="3048000"/>
          </a:xfrm>
        </p:grpSpPr>
        <p:sp>
          <p:nvSpPr>
            <p:cNvPr id="26" name="object 26"/>
            <p:cNvSpPr/>
            <p:nvPr/>
          </p:nvSpPr>
          <p:spPr>
            <a:xfrm>
              <a:off x="7015161" y="1185862"/>
              <a:ext cx="4562475" cy="3038475"/>
            </a:xfrm>
            <a:custGeom>
              <a:avLst/>
              <a:gdLst/>
              <a:ahLst/>
              <a:cxnLst/>
              <a:rect l="l" t="t" r="r" b="b"/>
              <a:pathLst>
                <a:path w="4562475" h="3038475">
                  <a:moveTo>
                    <a:pt x="4495727" y="3038474"/>
                  </a:moveTo>
                  <a:lnTo>
                    <a:pt x="66746" y="3038474"/>
                  </a:lnTo>
                  <a:lnTo>
                    <a:pt x="62100" y="3038016"/>
                  </a:lnTo>
                  <a:lnTo>
                    <a:pt x="24239" y="3020867"/>
                  </a:lnTo>
                  <a:lnTo>
                    <a:pt x="2287" y="2985573"/>
                  </a:lnTo>
                  <a:lnTo>
                    <a:pt x="0" y="2971727"/>
                  </a:lnTo>
                  <a:lnTo>
                    <a:pt x="0" y="29670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4495727" y="0"/>
                  </a:lnTo>
                  <a:lnTo>
                    <a:pt x="4534624" y="14645"/>
                  </a:lnTo>
                  <a:lnTo>
                    <a:pt x="4558829" y="48432"/>
                  </a:lnTo>
                  <a:lnTo>
                    <a:pt x="4562474" y="66746"/>
                  </a:lnTo>
                  <a:lnTo>
                    <a:pt x="4562474" y="2971727"/>
                  </a:lnTo>
                  <a:lnTo>
                    <a:pt x="4547827" y="3010625"/>
                  </a:lnTo>
                  <a:lnTo>
                    <a:pt x="4514041" y="3034831"/>
                  </a:lnTo>
                  <a:lnTo>
                    <a:pt x="4500372" y="3038016"/>
                  </a:lnTo>
                  <a:lnTo>
                    <a:pt x="4495727" y="303847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15161" y="1185862"/>
              <a:ext cx="4562475" cy="3038475"/>
            </a:xfrm>
            <a:custGeom>
              <a:avLst/>
              <a:gdLst/>
              <a:ahLst/>
              <a:cxnLst/>
              <a:rect l="l" t="t" r="r" b="b"/>
              <a:pathLst>
                <a:path w="4562475" h="3038475">
                  <a:moveTo>
                    <a:pt x="0" y="29670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7" y="9433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91037" y="0"/>
                  </a:lnTo>
                  <a:lnTo>
                    <a:pt x="4495727" y="0"/>
                  </a:lnTo>
                  <a:lnTo>
                    <a:pt x="4500372" y="457"/>
                  </a:lnTo>
                  <a:lnTo>
                    <a:pt x="4504973" y="1372"/>
                  </a:lnTo>
                  <a:lnTo>
                    <a:pt x="4509574" y="2287"/>
                  </a:lnTo>
                  <a:lnTo>
                    <a:pt x="4514041" y="3642"/>
                  </a:lnTo>
                  <a:lnTo>
                    <a:pt x="4547827" y="27848"/>
                  </a:lnTo>
                  <a:lnTo>
                    <a:pt x="4557034" y="44099"/>
                  </a:lnTo>
                  <a:lnTo>
                    <a:pt x="4558829" y="48432"/>
                  </a:lnTo>
                  <a:lnTo>
                    <a:pt x="4560185" y="52899"/>
                  </a:lnTo>
                  <a:lnTo>
                    <a:pt x="4561101" y="57500"/>
                  </a:lnTo>
                  <a:lnTo>
                    <a:pt x="4562016" y="62101"/>
                  </a:lnTo>
                  <a:lnTo>
                    <a:pt x="4562474" y="66746"/>
                  </a:lnTo>
                  <a:lnTo>
                    <a:pt x="4562474" y="71437"/>
                  </a:lnTo>
                  <a:lnTo>
                    <a:pt x="4562474" y="2967037"/>
                  </a:lnTo>
                  <a:lnTo>
                    <a:pt x="4562474" y="2971727"/>
                  </a:lnTo>
                  <a:lnTo>
                    <a:pt x="4562016" y="2976372"/>
                  </a:lnTo>
                  <a:lnTo>
                    <a:pt x="4561101" y="2980973"/>
                  </a:lnTo>
                  <a:lnTo>
                    <a:pt x="4560185" y="2985573"/>
                  </a:lnTo>
                  <a:lnTo>
                    <a:pt x="4558829" y="2990040"/>
                  </a:lnTo>
                  <a:lnTo>
                    <a:pt x="4557034" y="2994374"/>
                  </a:lnTo>
                  <a:lnTo>
                    <a:pt x="4555240" y="2998707"/>
                  </a:lnTo>
                  <a:lnTo>
                    <a:pt x="4553039" y="3002824"/>
                  </a:lnTo>
                  <a:lnTo>
                    <a:pt x="4550433" y="3006724"/>
                  </a:lnTo>
                  <a:lnTo>
                    <a:pt x="4547827" y="3010625"/>
                  </a:lnTo>
                  <a:lnTo>
                    <a:pt x="4514041" y="3034831"/>
                  </a:lnTo>
                  <a:lnTo>
                    <a:pt x="4504973" y="3037101"/>
                  </a:lnTo>
                  <a:lnTo>
                    <a:pt x="4500372" y="3038016"/>
                  </a:lnTo>
                  <a:lnTo>
                    <a:pt x="4495727" y="3038474"/>
                  </a:lnTo>
                  <a:lnTo>
                    <a:pt x="4491037" y="3038474"/>
                  </a:lnTo>
                  <a:lnTo>
                    <a:pt x="71437" y="3038474"/>
                  </a:lnTo>
                  <a:lnTo>
                    <a:pt x="66746" y="3038474"/>
                  </a:lnTo>
                  <a:lnTo>
                    <a:pt x="62100" y="3038016"/>
                  </a:lnTo>
                  <a:lnTo>
                    <a:pt x="57499" y="3037101"/>
                  </a:lnTo>
                  <a:lnTo>
                    <a:pt x="52899" y="3036186"/>
                  </a:lnTo>
                  <a:lnTo>
                    <a:pt x="48431" y="3034831"/>
                  </a:lnTo>
                  <a:lnTo>
                    <a:pt x="44098" y="3033036"/>
                  </a:lnTo>
                  <a:lnTo>
                    <a:pt x="39764" y="3031241"/>
                  </a:lnTo>
                  <a:lnTo>
                    <a:pt x="35647" y="3029040"/>
                  </a:lnTo>
                  <a:lnTo>
                    <a:pt x="31748" y="3026434"/>
                  </a:lnTo>
                  <a:lnTo>
                    <a:pt x="27848" y="3023828"/>
                  </a:lnTo>
                  <a:lnTo>
                    <a:pt x="24239" y="3020867"/>
                  </a:lnTo>
                  <a:lnTo>
                    <a:pt x="20923" y="3017550"/>
                  </a:lnTo>
                  <a:lnTo>
                    <a:pt x="17606" y="3014233"/>
                  </a:lnTo>
                  <a:lnTo>
                    <a:pt x="14645" y="3010625"/>
                  </a:lnTo>
                  <a:lnTo>
                    <a:pt x="12038" y="3006724"/>
                  </a:lnTo>
                  <a:lnTo>
                    <a:pt x="9432" y="3002824"/>
                  </a:lnTo>
                  <a:lnTo>
                    <a:pt x="7232" y="2998708"/>
                  </a:lnTo>
                  <a:lnTo>
                    <a:pt x="5437" y="2994374"/>
                  </a:lnTo>
                  <a:lnTo>
                    <a:pt x="3642" y="2990040"/>
                  </a:lnTo>
                  <a:lnTo>
                    <a:pt x="2287" y="2985573"/>
                  </a:lnTo>
                  <a:lnTo>
                    <a:pt x="1372" y="2980973"/>
                  </a:lnTo>
                  <a:lnTo>
                    <a:pt x="457" y="2976372"/>
                  </a:lnTo>
                  <a:lnTo>
                    <a:pt x="0" y="2971727"/>
                  </a:lnTo>
                  <a:lnTo>
                    <a:pt x="0" y="29670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239521" y="1327684"/>
            <a:ext cx="211391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85" dirty="0">
                <a:solidFill>
                  <a:srgbClr val="0075CD"/>
                </a:solidFill>
                <a:latin typeface="Arial"/>
                <a:cs typeface="Arial"/>
              </a:rPr>
              <a:t>Cost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50" dirty="0">
                <a:solidFill>
                  <a:srgbClr val="0075CD"/>
                </a:solidFill>
                <a:latin typeface="Arial"/>
                <a:cs typeface="Arial"/>
              </a:rPr>
              <a:t>of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100" dirty="0">
                <a:solidFill>
                  <a:srgbClr val="0075CD"/>
                </a:solidFill>
                <a:latin typeface="Arial"/>
                <a:cs typeface="Arial"/>
              </a:rPr>
              <a:t>Poor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65" dirty="0">
                <a:solidFill>
                  <a:srgbClr val="0075CD"/>
                </a:solidFill>
                <a:latin typeface="Arial"/>
                <a:cs typeface="Arial"/>
              </a:rPr>
              <a:t>Data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45" dirty="0">
                <a:solidFill>
                  <a:srgbClr val="0075CD"/>
                </a:solidFill>
                <a:latin typeface="Arial"/>
                <a:cs typeface="Arial"/>
              </a:rPr>
              <a:t>Quality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782167" y="2324099"/>
            <a:ext cx="194310" cy="342900"/>
          </a:xfrm>
          <a:custGeom>
            <a:avLst/>
            <a:gdLst/>
            <a:ahLst/>
            <a:cxnLst/>
            <a:rect l="l" t="t" r="r" b="b"/>
            <a:pathLst>
              <a:path w="194309" h="342900">
                <a:moveTo>
                  <a:pt x="97388" y="342899"/>
                </a:moveTo>
                <a:lnTo>
                  <a:pt x="89039" y="341218"/>
                </a:lnTo>
                <a:lnTo>
                  <a:pt x="82227" y="336629"/>
                </a:lnTo>
                <a:lnTo>
                  <a:pt x="77639" y="329818"/>
                </a:lnTo>
                <a:lnTo>
                  <a:pt x="75957" y="321468"/>
                </a:lnTo>
                <a:lnTo>
                  <a:pt x="75957" y="298095"/>
                </a:lnTo>
                <a:lnTo>
                  <a:pt x="75689" y="298028"/>
                </a:lnTo>
                <a:lnTo>
                  <a:pt x="75354" y="298028"/>
                </a:lnTo>
                <a:lnTo>
                  <a:pt x="75086" y="297961"/>
                </a:lnTo>
                <a:lnTo>
                  <a:pt x="74952" y="297961"/>
                </a:lnTo>
                <a:lnTo>
                  <a:pt x="28578" y="286132"/>
                </a:lnTo>
                <a:lnTo>
                  <a:pt x="967" y="260371"/>
                </a:lnTo>
                <a:lnTo>
                  <a:pt x="2823" y="252085"/>
                </a:lnTo>
                <a:lnTo>
                  <a:pt x="7757" y="245162"/>
                </a:lnTo>
                <a:lnTo>
                  <a:pt x="14719" y="240808"/>
                </a:lnTo>
                <a:lnTo>
                  <a:pt x="22798" y="239380"/>
                </a:lnTo>
                <a:lnTo>
                  <a:pt x="31085" y="241235"/>
                </a:lnTo>
                <a:lnTo>
                  <a:pt x="42985" y="245831"/>
                </a:lnTo>
                <a:lnTo>
                  <a:pt x="56518" y="250025"/>
                </a:lnTo>
                <a:lnTo>
                  <a:pt x="69925" y="253441"/>
                </a:lnTo>
                <a:lnTo>
                  <a:pt x="81449" y="255701"/>
                </a:lnTo>
                <a:lnTo>
                  <a:pt x="96738" y="257162"/>
                </a:lnTo>
                <a:lnTo>
                  <a:pt x="110439" y="256940"/>
                </a:lnTo>
                <a:lnTo>
                  <a:pt x="148462" y="238561"/>
                </a:lnTo>
                <a:lnTo>
                  <a:pt x="151569" y="225697"/>
                </a:lnTo>
                <a:lnTo>
                  <a:pt x="150564" y="221612"/>
                </a:lnTo>
                <a:lnTo>
                  <a:pt x="106541" y="196787"/>
                </a:lnTo>
                <a:lnTo>
                  <a:pt x="89284" y="192144"/>
                </a:lnTo>
                <a:lnTo>
                  <a:pt x="74315" y="188050"/>
                </a:lnTo>
                <a:lnTo>
                  <a:pt x="29344" y="169440"/>
                </a:lnTo>
                <a:lnTo>
                  <a:pt x="1979" y="133673"/>
                </a:lnTo>
                <a:lnTo>
                  <a:pt x="0" y="113799"/>
                </a:lnTo>
                <a:lnTo>
                  <a:pt x="1282" y="103271"/>
                </a:lnTo>
                <a:lnTo>
                  <a:pt x="31373" y="60429"/>
                </a:lnTo>
                <a:lnTo>
                  <a:pt x="68366" y="46317"/>
                </a:lnTo>
                <a:lnTo>
                  <a:pt x="75957" y="45072"/>
                </a:lnTo>
                <a:lnTo>
                  <a:pt x="75957" y="21431"/>
                </a:lnTo>
                <a:lnTo>
                  <a:pt x="77639" y="13081"/>
                </a:lnTo>
                <a:lnTo>
                  <a:pt x="82227" y="6270"/>
                </a:lnTo>
                <a:lnTo>
                  <a:pt x="89039" y="1681"/>
                </a:lnTo>
                <a:lnTo>
                  <a:pt x="97388" y="0"/>
                </a:lnTo>
                <a:lnTo>
                  <a:pt x="105738" y="1681"/>
                </a:lnTo>
                <a:lnTo>
                  <a:pt x="112549" y="6270"/>
                </a:lnTo>
                <a:lnTo>
                  <a:pt x="117138" y="13081"/>
                </a:lnTo>
                <a:lnTo>
                  <a:pt x="118819" y="21431"/>
                </a:lnTo>
                <a:lnTo>
                  <a:pt x="118819" y="45340"/>
                </a:lnTo>
                <a:lnTo>
                  <a:pt x="120896" y="45608"/>
                </a:lnTo>
                <a:lnTo>
                  <a:pt x="121967" y="45809"/>
                </a:lnTo>
                <a:lnTo>
                  <a:pt x="122235" y="45876"/>
                </a:lnTo>
                <a:lnTo>
                  <a:pt x="122436" y="45876"/>
                </a:lnTo>
                <a:lnTo>
                  <a:pt x="122704" y="45943"/>
                </a:lnTo>
                <a:lnTo>
                  <a:pt x="154851" y="51836"/>
                </a:lnTo>
                <a:lnTo>
                  <a:pt x="162758" y="55004"/>
                </a:lnTo>
                <a:lnTo>
                  <a:pt x="168630" y="60752"/>
                </a:lnTo>
                <a:lnTo>
                  <a:pt x="171916" y="68271"/>
                </a:lnTo>
                <a:lnTo>
                  <a:pt x="172063" y="76750"/>
                </a:lnTo>
                <a:lnTo>
                  <a:pt x="168895" y="84629"/>
                </a:lnTo>
                <a:lnTo>
                  <a:pt x="163147" y="90505"/>
                </a:lnTo>
                <a:lnTo>
                  <a:pt x="155628" y="93806"/>
                </a:lnTo>
                <a:lnTo>
                  <a:pt x="147149" y="93962"/>
                </a:lnTo>
                <a:lnTo>
                  <a:pt x="115337" y="88136"/>
                </a:lnTo>
                <a:lnTo>
                  <a:pt x="100127" y="86759"/>
                </a:lnTo>
                <a:lnTo>
                  <a:pt x="54551" y="96481"/>
                </a:lnTo>
                <a:lnTo>
                  <a:pt x="42136" y="118273"/>
                </a:lnTo>
                <a:lnTo>
                  <a:pt x="43140" y="122292"/>
                </a:lnTo>
                <a:lnTo>
                  <a:pt x="86879" y="147049"/>
                </a:lnTo>
                <a:lnTo>
                  <a:pt x="119161" y="155843"/>
                </a:lnTo>
                <a:lnTo>
                  <a:pt x="134809" y="160717"/>
                </a:lnTo>
                <a:lnTo>
                  <a:pt x="171147" y="179500"/>
                </a:lnTo>
                <a:lnTo>
                  <a:pt x="193460" y="219820"/>
                </a:lnTo>
                <a:lnTo>
                  <a:pt x="193722" y="229971"/>
                </a:lnTo>
                <a:lnTo>
                  <a:pt x="192489" y="240498"/>
                </a:lnTo>
                <a:lnTo>
                  <a:pt x="163953" y="283661"/>
                </a:lnTo>
                <a:lnTo>
                  <a:pt x="126640" y="298101"/>
                </a:lnTo>
                <a:lnTo>
                  <a:pt x="118819" y="299233"/>
                </a:lnTo>
                <a:lnTo>
                  <a:pt x="118819" y="321468"/>
                </a:lnTo>
                <a:lnTo>
                  <a:pt x="117138" y="329818"/>
                </a:lnTo>
                <a:lnTo>
                  <a:pt x="112549" y="336629"/>
                </a:lnTo>
                <a:lnTo>
                  <a:pt x="105738" y="341218"/>
                </a:lnTo>
                <a:lnTo>
                  <a:pt x="97388" y="342899"/>
                </a:lnTo>
                <a:close/>
              </a:path>
            </a:pathLst>
          </a:custGeom>
          <a:solidFill>
            <a:srgbClr val="EF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428408" y="2682939"/>
            <a:ext cx="903605" cy="5600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1950" b="1" spc="-10" dirty="0">
                <a:solidFill>
                  <a:srgbClr val="333333"/>
                </a:solidFill>
                <a:latin typeface="Arial"/>
                <a:cs typeface="Arial"/>
              </a:rPr>
              <a:t>12.9%</a:t>
            </a: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150" spc="-60" dirty="0">
                <a:solidFill>
                  <a:srgbClr val="4A5462"/>
                </a:solidFill>
                <a:latin typeface="Microsoft Sans Serif"/>
                <a:cs typeface="Microsoft Sans Serif"/>
              </a:rPr>
              <a:t>Revenue</a:t>
            </a:r>
            <a:r>
              <a:rPr sz="1150" spc="3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Loss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172574" y="2324099"/>
            <a:ext cx="257810" cy="342900"/>
          </a:xfrm>
          <a:custGeom>
            <a:avLst/>
            <a:gdLst/>
            <a:ahLst/>
            <a:cxnLst/>
            <a:rect l="l" t="t" r="r" b="b"/>
            <a:pathLst>
              <a:path w="257809" h="342900">
                <a:moveTo>
                  <a:pt x="235743" y="342900"/>
                </a:moveTo>
                <a:lnTo>
                  <a:pt x="21431" y="342900"/>
                </a:lnTo>
                <a:lnTo>
                  <a:pt x="13081" y="341218"/>
                </a:lnTo>
                <a:lnTo>
                  <a:pt x="6270" y="336629"/>
                </a:lnTo>
                <a:lnTo>
                  <a:pt x="1681" y="329818"/>
                </a:lnTo>
                <a:lnTo>
                  <a:pt x="0" y="321468"/>
                </a:lnTo>
                <a:lnTo>
                  <a:pt x="1681" y="313119"/>
                </a:lnTo>
                <a:lnTo>
                  <a:pt x="6270" y="306307"/>
                </a:lnTo>
                <a:lnTo>
                  <a:pt x="13081" y="301719"/>
                </a:lnTo>
                <a:lnTo>
                  <a:pt x="21431" y="300037"/>
                </a:lnTo>
                <a:lnTo>
                  <a:pt x="21431" y="292670"/>
                </a:lnTo>
                <a:lnTo>
                  <a:pt x="29601" y="251683"/>
                </a:lnTo>
                <a:lnTo>
                  <a:pt x="52841" y="216924"/>
                </a:lnTo>
                <a:lnTo>
                  <a:pt x="98248" y="171450"/>
                </a:lnTo>
                <a:lnTo>
                  <a:pt x="52841" y="125975"/>
                </a:lnTo>
                <a:lnTo>
                  <a:pt x="39457" y="109657"/>
                </a:lnTo>
                <a:lnTo>
                  <a:pt x="29601" y="91216"/>
                </a:lnTo>
                <a:lnTo>
                  <a:pt x="23513" y="71219"/>
                </a:lnTo>
                <a:lnTo>
                  <a:pt x="21431" y="50229"/>
                </a:lnTo>
                <a:lnTo>
                  <a:pt x="21431" y="42862"/>
                </a:lnTo>
                <a:lnTo>
                  <a:pt x="13081" y="41180"/>
                </a:lnTo>
                <a:lnTo>
                  <a:pt x="6270" y="36592"/>
                </a:lnTo>
                <a:lnTo>
                  <a:pt x="1681" y="29780"/>
                </a:lnTo>
                <a:lnTo>
                  <a:pt x="0" y="21431"/>
                </a:lnTo>
                <a:lnTo>
                  <a:pt x="1681" y="13081"/>
                </a:lnTo>
                <a:lnTo>
                  <a:pt x="6270" y="6270"/>
                </a:lnTo>
                <a:lnTo>
                  <a:pt x="13081" y="1681"/>
                </a:lnTo>
                <a:lnTo>
                  <a:pt x="21431" y="0"/>
                </a:lnTo>
                <a:lnTo>
                  <a:pt x="235810" y="0"/>
                </a:lnTo>
                <a:lnTo>
                  <a:pt x="244160" y="1681"/>
                </a:lnTo>
                <a:lnTo>
                  <a:pt x="250971" y="6270"/>
                </a:lnTo>
                <a:lnTo>
                  <a:pt x="255560" y="13081"/>
                </a:lnTo>
                <a:lnTo>
                  <a:pt x="257241" y="21431"/>
                </a:lnTo>
                <a:lnTo>
                  <a:pt x="255560" y="29780"/>
                </a:lnTo>
                <a:lnTo>
                  <a:pt x="250971" y="36592"/>
                </a:lnTo>
                <a:lnTo>
                  <a:pt x="244160" y="41180"/>
                </a:lnTo>
                <a:lnTo>
                  <a:pt x="235810" y="42862"/>
                </a:lnTo>
                <a:lnTo>
                  <a:pt x="64293" y="42862"/>
                </a:lnTo>
                <a:lnTo>
                  <a:pt x="64293" y="50229"/>
                </a:lnTo>
                <a:lnTo>
                  <a:pt x="64998" y="59674"/>
                </a:lnTo>
                <a:lnTo>
                  <a:pt x="67064" y="68831"/>
                </a:lnTo>
                <a:lnTo>
                  <a:pt x="70424" y="77560"/>
                </a:lnTo>
                <a:lnTo>
                  <a:pt x="75009" y="85725"/>
                </a:lnTo>
                <a:lnTo>
                  <a:pt x="229312" y="85725"/>
                </a:lnTo>
                <a:lnTo>
                  <a:pt x="227640" y="91216"/>
                </a:lnTo>
                <a:lnTo>
                  <a:pt x="217784" y="109657"/>
                </a:lnTo>
                <a:lnTo>
                  <a:pt x="204400" y="125975"/>
                </a:lnTo>
                <a:lnTo>
                  <a:pt x="158926" y="171450"/>
                </a:lnTo>
                <a:lnTo>
                  <a:pt x="189220" y="201788"/>
                </a:lnTo>
                <a:lnTo>
                  <a:pt x="128587" y="201788"/>
                </a:lnTo>
                <a:lnTo>
                  <a:pt x="83113" y="247196"/>
                </a:lnTo>
                <a:lnTo>
                  <a:pt x="80099" y="250276"/>
                </a:lnTo>
                <a:lnTo>
                  <a:pt x="77353" y="253625"/>
                </a:lnTo>
                <a:lnTo>
                  <a:pt x="75009" y="257175"/>
                </a:lnTo>
                <a:lnTo>
                  <a:pt x="229245" y="257175"/>
                </a:lnTo>
                <a:lnTo>
                  <a:pt x="233661" y="271680"/>
                </a:lnTo>
                <a:lnTo>
                  <a:pt x="235743" y="292670"/>
                </a:lnTo>
                <a:lnTo>
                  <a:pt x="235743" y="300037"/>
                </a:lnTo>
                <a:lnTo>
                  <a:pt x="244093" y="301719"/>
                </a:lnTo>
                <a:lnTo>
                  <a:pt x="250904" y="306307"/>
                </a:lnTo>
                <a:lnTo>
                  <a:pt x="255493" y="313119"/>
                </a:lnTo>
                <a:lnTo>
                  <a:pt x="257175" y="321468"/>
                </a:lnTo>
                <a:lnTo>
                  <a:pt x="255493" y="329818"/>
                </a:lnTo>
                <a:lnTo>
                  <a:pt x="250904" y="336629"/>
                </a:lnTo>
                <a:lnTo>
                  <a:pt x="244093" y="341218"/>
                </a:lnTo>
                <a:lnTo>
                  <a:pt x="235743" y="342900"/>
                </a:lnTo>
                <a:close/>
              </a:path>
              <a:path w="257809" h="342900">
                <a:moveTo>
                  <a:pt x="229312" y="85725"/>
                </a:moveTo>
                <a:lnTo>
                  <a:pt x="182165" y="85725"/>
                </a:lnTo>
                <a:lnTo>
                  <a:pt x="186778" y="77560"/>
                </a:lnTo>
                <a:lnTo>
                  <a:pt x="190135" y="68831"/>
                </a:lnTo>
                <a:lnTo>
                  <a:pt x="192186" y="59674"/>
                </a:lnTo>
                <a:lnTo>
                  <a:pt x="192881" y="50229"/>
                </a:lnTo>
                <a:lnTo>
                  <a:pt x="192881" y="42862"/>
                </a:lnTo>
                <a:lnTo>
                  <a:pt x="235810" y="42862"/>
                </a:lnTo>
                <a:lnTo>
                  <a:pt x="235810" y="50229"/>
                </a:lnTo>
                <a:lnTo>
                  <a:pt x="233728" y="71219"/>
                </a:lnTo>
                <a:lnTo>
                  <a:pt x="229312" y="85725"/>
                </a:lnTo>
                <a:close/>
              </a:path>
              <a:path w="257809" h="342900">
                <a:moveTo>
                  <a:pt x="229245" y="257175"/>
                </a:moveTo>
                <a:lnTo>
                  <a:pt x="182121" y="257175"/>
                </a:lnTo>
                <a:lnTo>
                  <a:pt x="179768" y="253625"/>
                </a:lnTo>
                <a:lnTo>
                  <a:pt x="177075" y="250276"/>
                </a:lnTo>
                <a:lnTo>
                  <a:pt x="128587" y="201788"/>
                </a:lnTo>
                <a:lnTo>
                  <a:pt x="189220" y="201788"/>
                </a:lnTo>
                <a:lnTo>
                  <a:pt x="204333" y="216924"/>
                </a:lnTo>
                <a:lnTo>
                  <a:pt x="217717" y="233242"/>
                </a:lnTo>
                <a:lnTo>
                  <a:pt x="227573" y="251683"/>
                </a:lnTo>
                <a:lnTo>
                  <a:pt x="229245" y="25717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705056" y="2682939"/>
            <a:ext cx="1183005" cy="5600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1950" b="1" spc="-25" dirty="0">
                <a:solidFill>
                  <a:srgbClr val="333333"/>
                </a:solidFill>
                <a:latin typeface="Arial"/>
                <a:cs typeface="Arial"/>
              </a:rPr>
              <a:t>70%</a:t>
            </a: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More</a:t>
            </a:r>
            <a:r>
              <a:rPr sz="1150" spc="-6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Project</a:t>
            </a:r>
            <a:r>
              <a:rPr sz="1150" spc="-5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Time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544175" y="2345531"/>
            <a:ext cx="342900" cy="299720"/>
          </a:xfrm>
          <a:custGeom>
            <a:avLst/>
            <a:gdLst/>
            <a:ahLst/>
            <a:cxnLst/>
            <a:rect l="l" t="t" r="r" b="b"/>
            <a:pathLst>
              <a:path w="342900" h="299719">
                <a:moveTo>
                  <a:pt x="209957" y="299407"/>
                </a:moveTo>
                <a:lnTo>
                  <a:pt x="197123" y="299407"/>
                </a:lnTo>
                <a:lnTo>
                  <a:pt x="185748" y="294646"/>
                </a:lnTo>
                <a:lnTo>
                  <a:pt x="176985" y="285966"/>
                </a:lnTo>
                <a:lnTo>
                  <a:pt x="172127" y="274363"/>
                </a:lnTo>
                <a:lnTo>
                  <a:pt x="172052" y="274186"/>
                </a:lnTo>
                <a:lnTo>
                  <a:pt x="170512" y="266551"/>
                </a:lnTo>
                <a:lnTo>
                  <a:pt x="165785" y="250356"/>
                </a:lnTo>
                <a:lnTo>
                  <a:pt x="158365" y="235341"/>
                </a:lnTo>
                <a:lnTo>
                  <a:pt x="148445" y="221834"/>
                </a:lnTo>
                <a:lnTo>
                  <a:pt x="136222" y="210160"/>
                </a:lnTo>
                <a:lnTo>
                  <a:pt x="131266" y="206208"/>
                </a:lnTo>
                <a:lnTo>
                  <a:pt x="121085" y="195940"/>
                </a:lnTo>
                <a:lnTo>
                  <a:pt x="113590" y="183960"/>
                </a:lnTo>
                <a:lnTo>
                  <a:pt x="113510" y="183831"/>
                </a:lnTo>
                <a:lnTo>
                  <a:pt x="108785" y="170354"/>
                </a:lnTo>
                <a:lnTo>
                  <a:pt x="107156" y="155979"/>
                </a:lnTo>
                <a:lnTo>
                  <a:pt x="107164" y="81438"/>
                </a:lnTo>
                <a:lnTo>
                  <a:pt x="109109" y="65751"/>
                </a:lnTo>
                <a:lnTo>
                  <a:pt x="135753" y="27994"/>
                </a:lnTo>
                <a:lnTo>
                  <a:pt x="169790" y="6131"/>
                </a:lnTo>
                <a:lnTo>
                  <a:pt x="197234" y="0"/>
                </a:lnTo>
                <a:lnTo>
                  <a:pt x="262532" y="0"/>
                </a:lnTo>
                <a:lnTo>
                  <a:pt x="275043" y="2527"/>
                </a:lnTo>
                <a:lnTo>
                  <a:pt x="285261" y="9418"/>
                </a:lnTo>
                <a:lnTo>
                  <a:pt x="292152" y="19636"/>
                </a:lnTo>
                <a:lnTo>
                  <a:pt x="294679" y="32146"/>
                </a:lnTo>
                <a:lnTo>
                  <a:pt x="294679" y="34557"/>
                </a:lnTo>
                <a:lnTo>
                  <a:pt x="294411" y="36901"/>
                </a:lnTo>
                <a:lnTo>
                  <a:pt x="293942" y="39112"/>
                </a:lnTo>
                <a:lnTo>
                  <a:pt x="302831" y="43629"/>
                </a:lnTo>
                <a:lnTo>
                  <a:pt x="309848" y="50589"/>
                </a:lnTo>
                <a:lnTo>
                  <a:pt x="314455" y="59445"/>
                </a:lnTo>
                <a:lnTo>
                  <a:pt x="316110" y="69651"/>
                </a:lnTo>
                <a:lnTo>
                  <a:pt x="316110" y="75746"/>
                </a:lnTo>
                <a:lnTo>
                  <a:pt x="314436" y="81438"/>
                </a:lnTo>
                <a:lnTo>
                  <a:pt x="311489" y="86327"/>
                </a:lnTo>
                <a:lnTo>
                  <a:pt x="321804" y="90239"/>
                </a:lnTo>
                <a:lnTo>
                  <a:pt x="330066" y="97277"/>
                </a:lnTo>
                <a:lnTo>
                  <a:pt x="335552" y="106727"/>
                </a:lnTo>
                <a:lnTo>
                  <a:pt x="337542" y="117871"/>
                </a:lnTo>
                <a:lnTo>
                  <a:pt x="336695" y="125223"/>
                </a:lnTo>
                <a:lnTo>
                  <a:pt x="334285" y="131977"/>
                </a:lnTo>
                <a:lnTo>
                  <a:pt x="330506" y="137941"/>
                </a:lnTo>
                <a:lnTo>
                  <a:pt x="325554" y="142919"/>
                </a:lnTo>
                <a:lnTo>
                  <a:pt x="332615" y="147895"/>
                </a:lnTo>
                <a:lnTo>
                  <a:pt x="338094" y="154547"/>
                </a:lnTo>
                <a:lnTo>
                  <a:pt x="341640" y="162518"/>
                </a:lnTo>
                <a:lnTo>
                  <a:pt x="342900" y="171450"/>
                </a:lnTo>
                <a:lnTo>
                  <a:pt x="340398" y="183831"/>
                </a:lnTo>
                <a:lnTo>
                  <a:pt x="340372" y="183960"/>
                </a:lnTo>
                <a:lnTo>
                  <a:pt x="333481" y="194178"/>
                </a:lnTo>
                <a:lnTo>
                  <a:pt x="323263" y="201069"/>
                </a:lnTo>
                <a:lnTo>
                  <a:pt x="310753" y="203596"/>
                </a:lnTo>
                <a:lnTo>
                  <a:pt x="214312" y="203596"/>
                </a:lnTo>
                <a:lnTo>
                  <a:pt x="220697" y="215478"/>
                </a:lnTo>
                <a:lnTo>
                  <a:pt x="226066" y="227874"/>
                </a:lnTo>
                <a:lnTo>
                  <a:pt x="230379" y="240722"/>
                </a:lnTo>
                <a:lnTo>
                  <a:pt x="233600" y="253960"/>
                </a:lnTo>
                <a:lnTo>
                  <a:pt x="235141" y="261595"/>
                </a:lnTo>
                <a:lnTo>
                  <a:pt x="235113" y="274363"/>
                </a:lnTo>
                <a:lnTo>
                  <a:pt x="230352" y="285738"/>
                </a:lnTo>
                <a:lnTo>
                  <a:pt x="221673" y="294501"/>
                </a:lnTo>
                <a:lnTo>
                  <a:pt x="209957" y="299407"/>
                </a:lnTo>
                <a:close/>
              </a:path>
              <a:path w="342900" h="299719">
                <a:moveTo>
                  <a:pt x="64293" y="235743"/>
                </a:moveTo>
                <a:lnTo>
                  <a:pt x="21431" y="235743"/>
                </a:lnTo>
                <a:lnTo>
                  <a:pt x="13081" y="234062"/>
                </a:lnTo>
                <a:lnTo>
                  <a:pt x="6270" y="229473"/>
                </a:lnTo>
                <a:lnTo>
                  <a:pt x="1681" y="222662"/>
                </a:lnTo>
                <a:lnTo>
                  <a:pt x="0" y="214312"/>
                </a:lnTo>
                <a:lnTo>
                  <a:pt x="0" y="64293"/>
                </a:lnTo>
                <a:lnTo>
                  <a:pt x="1681" y="55944"/>
                </a:lnTo>
                <a:lnTo>
                  <a:pt x="6270" y="49132"/>
                </a:lnTo>
                <a:lnTo>
                  <a:pt x="13081" y="44544"/>
                </a:lnTo>
                <a:lnTo>
                  <a:pt x="21431" y="42862"/>
                </a:lnTo>
                <a:lnTo>
                  <a:pt x="64293" y="42862"/>
                </a:lnTo>
                <a:lnTo>
                  <a:pt x="72643" y="44544"/>
                </a:lnTo>
                <a:lnTo>
                  <a:pt x="79454" y="49132"/>
                </a:lnTo>
                <a:lnTo>
                  <a:pt x="84043" y="55944"/>
                </a:lnTo>
                <a:lnTo>
                  <a:pt x="85725" y="64293"/>
                </a:lnTo>
                <a:lnTo>
                  <a:pt x="85725" y="214312"/>
                </a:lnTo>
                <a:lnTo>
                  <a:pt x="84043" y="222662"/>
                </a:lnTo>
                <a:lnTo>
                  <a:pt x="79454" y="229473"/>
                </a:lnTo>
                <a:lnTo>
                  <a:pt x="72643" y="234062"/>
                </a:lnTo>
                <a:lnTo>
                  <a:pt x="64293" y="235743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158808" y="2682939"/>
            <a:ext cx="1107440" cy="5600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1950" b="1" spc="40" dirty="0">
                <a:solidFill>
                  <a:srgbClr val="333333"/>
                </a:solidFill>
                <a:latin typeface="Arial"/>
                <a:cs typeface="Arial"/>
              </a:rPr>
              <a:t>35%</a:t>
            </a:r>
            <a:endParaRPr sz="19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Lower</a:t>
            </a:r>
            <a:r>
              <a:rPr sz="1150" spc="-3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User</a:t>
            </a:r>
            <a:r>
              <a:rPr sz="115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Trust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1040"/>
              </a:lnSpc>
            </a:pPr>
            <a:r>
              <a:rPr spc="-25" dirty="0"/>
              <a:t>Made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20" dirty="0"/>
              <a:t>Genspark</a:t>
            </a:r>
          </a:p>
          <a:p>
            <a:pPr marL="742315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</a:rPr>
              <a:t>3</a:t>
            </a:fld>
            <a:endParaRPr sz="1150"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40" dirty="0"/>
              <a:t> </a:t>
            </a:r>
            <a:r>
              <a:rPr spc="-20" dirty="0"/>
              <a:t>Pre-</a:t>
            </a:r>
            <a:r>
              <a:rPr spc="-10" dirty="0"/>
              <a:t>processing: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Strategic</a:t>
            </a:r>
            <a:r>
              <a:rPr spc="-35" dirty="0"/>
              <a:t> </a:t>
            </a:r>
            <a:r>
              <a:rPr spc="-10" dirty="0"/>
              <a:t>Imperative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8412608" y="3603273"/>
            <a:ext cx="1767839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6A7280"/>
                </a:solidFill>
                <a:latin typeface="Microsoft Sans Serif"/>
                <a:cs typeface="Microsoft Sans Serif"/>
              </a:rPr>
              <a:t>Source</a:t>
            </a:r>
            <a:r>
              <a:rPr sz="950" spc="-25" dirty="0">
                <a:solidFill>
                  <a:srgbClr val="6A7280"/>
                </a:solidFill>
                <a:latin typeface="Microsoft Sans Serif"/>
                <a:cs typeface="Microsoft Sans Serif"/>
              </a:rPr>
              <a:t>:</a:t>
            </a:r>
            <a:r>
              <a:rPr sz="950" spc="1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30" dirty="0">
                <a:solidFill>
                  <a:srgbClr val="6A7280"/>
                </a:solidFill>
                <a:latin typeface="Microsoft Sans Serif"/>
                <a:cs typeface="Microsoft Sans Serif"/>
              </a:rPr>
              <a:t>Gartner</a:t>
            </a:r>
            <a:r>
              <a:rPr sz="100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40" dirty="0">
                <a:solidFill>
                  <a:srgbClr val="6A7280"/>
                </a:solidFill>
                <a:latin typeface="Microsoft Sans Serif"/>
                <a:cs typeface="Microsoft Sans Serif"/>
              </a:rPr>
              <a:t>Research</a:t>
            </a:r>
            <a:r>
              <a:rPr sz="950" spc="-40" dirty="0">
                <a:solidFill>
                  <a:srgbClr val="6A7280"/>
                </a:solidFill>
                <a:latin typeface="Microsoft Sans Serif"/>
                <a:cs typeface="Microsoft Sans Serif"/>
              </a:rPr>
              <a:t>,</a:t>
            </a:r>
            <a:r>
              <a:rPr sz="950" spc="1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95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2024</a:t>
            </a:r>
            <a:endParaRPr sz="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7030" y="5684344"/>
            <a:ext cx="5943600" cy="1071292"/>
            <a:chOff x="609599" y="5629274"/>
            <a:chExt cx="5943600" cy="1219200"/>
          </a:xfrm>
        </p:grpSpPr>
        <p:sp>
          <p:nvSpPr>
            <p:cNvPr id="3" name="object 3"/>
            <p:cNvSpPr/>
            <p:nvPr/>
          </p:nvSpPr>
          <p:spPr>
            <a:xfrm>
              <a:off x="609599" y="5629274"/>
              <a:ext cx="5943600" cy="1219200"/>
            </a:xfrm>
            <a:custGeom>
              <a:avLst/>
              <a:gdLst/>
              <a:ahLst/>
              <a:cxnLst/>
              <a:rect l="l" t="t" r="r" b="b"/>
              <a:pathLst>
                <a:path w="5943600" h="1219200">
                  <a:moveTo>
                    <a:pt x="5943599" y="1219199"/>
                  </a:moveTo>
                  <a:lnTo>
                    <a:pt x="0" y="1219199"/>
                  </a:lnTo>
                  <a:lnTo>
                    <a:pt x="0" y="0"/>
                  </a:lnTo>
                  <a:lnTo>
                    <a:pt x="5943599" y="0"/>
                  </a:lnTo>
                  <a:lnTo>
                    <a:pt x="5943599" y="12191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5629274"/>
              <a:ext cx="38100" cy="1219200"/>
            </a:xfrm>
            <a:custGeom>
              <a:avLst/>
              <a:gdLst/>
              <a:ahLst/>
              <a:cxnLst/>
              <a:rect l="l" t="t" r="r" b="b"/>
              <a:pathLst>
                <a:path w="38100" h="1219200">
                  <a:moveTo>
                    <a:pt x="38099" y="1219199"/>
                  </a:moveTo>
                  <a:lnTo>
                    <a:pt x="0" y="12191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191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09599" y="1085849"/>
            <a:ext cx="4591050" cy="28575"/>
          </a:xfrm>
          <a:custGeom>
            <a:avLst/>
            <a:gdLst/>
            <a:ahLst/>
            <a:cxnLst/>
            <a:rect l="l" t="t" r="r" b="b"/>
            <a:pathLst>
              <a:path w="4591050" h="28575">
                <a:moveTo>
                  <a:pt x="4591049" y="28574"/>
                </a:moveTo>
                <a:lnTo>
                  <a:pt x="0" y="28574"/>
                </a:lnTo>
                <a:lnTo>
                  <a:pt x="0" y="0"/>
                </a:lnTo>
                <a:lnTo>
                  <a:pt x="4591049" y="0"/>
                </a:lnTo>
                <a:lnTo>
                  <a:pt x="4591049" y="28574"/>
                </a:lnTo>
                <a:close/>
              </a:path>
            </a:pathLst>
          </a:custGeom>
          <a:solidFill>
            <a:srgbClr val="007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Data</a:t>
            </a:r>
            <a:r>
              <a:rPr spc="-145" dirty="0"/>
              <a:t> </a:t>
            </a:r>
            <a:r>
              <a:rPr spc="-120" dirty="0"/>
              <a:t>Quality</a:t>
            </a:r>
            <a:r>
              <a:rPr spc="-145" dirty="0"/>
              <a:t> </a:t>
            </a:r>
            <a:r>
              <a:rPr spc="-150" dirty="0"/>
              <a:t>Issues</a:t>
            </a:r>
            <a:r>
              <a:rPr spc="-140" dirty="0"/>
              <a:t> </a:t>
            </a:r>
            <a:r>
              <a:rPr sz="2450" spc="-155" dirty="0">
                <a:latin typeface="Century Gothic"/>
                <a:cs typeface="Century Gothic"/>
              </a:rPr>
              <a:t>&amp;</a:t>
            </a:r>
            <a:r>
              <a:rPr sz="2450" spc="-120" dirty="0">
                <a:latin typeface="Century Gothic"/>
                <a:cs typeface="Century Gothic"/>
              </a:rPr>
              <a:t> </a:t>
            </a:r>
            <a:r>
              <a:rPr spc="-114" dirty="0"/>
              <a:t>Challenges</a:t>
            </a:r>
            <a:endParaRPr sz="245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6899" y="1314216"/>
            <a:ext cx="5956300" cy="4768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85"/>
              </a:spcBef>
            </a:pP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Modern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organizations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face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numerous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challenges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that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impact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analytics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performance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business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decisions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r>
              <a:rPr sz="135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These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include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: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699" y="1952624"/>
            <a:ext cx="190499" cy="1904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16000" y="1859563"/>
            <a:ext cx="5257800" cy="8464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500" b="1" spc="-75" dirty="0">
                <a:solidFill>
                  <a:srgbClr val="333333"/>
                </a:solidFill>
                <a:latin typeface="Arial"/>
                <a:cs typeface="Arial"/>
              </a:rPr>
              <a:t>Missing</a:t>
            </a:r>
            <a:r>
              <a:rPr sz="150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420"/>
              </a:spcBef>
            </a:pP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Values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absent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due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nonresponse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or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collection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failures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creating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gaps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in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analysis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699" y="2858913"/>
            <a:ext cx="190537" cy="16862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16000" y="2754913"/>
            <a:ext cx="4591050" cy="8464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500" b="1" spc="-75" dirty="0">
                <a:solidFill>
                  <a:srgbClr val="333333"/>
                </a:solidFill>
                <a:latin typeface="Arial"/>
                <a:cs typeface="Arial"/>
              </a:rPr>
              <a:t>Inconsistent</a:t>
            </a:r>
            <a:r>
              <a:rPr sz="15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420"/>
              </a:spcBef>
            </a:pP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Discrepancies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values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or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formats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between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sources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leading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to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contradictory</a:t>
            </a:r>
            <a:r>
              <a:rPr sz="1300" spc="10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insights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7224" y="3743324"/>
            <a:ext cx="166687" cy="1904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16000" y="3650262"/>
            <a:ext cx="4919980" cy="84645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500" b="1" spc="-70" dirty="0">
                <a:solidFill>
                  <a:srgbClr val="333333"/>
                </a:solidFill>
                <a:latin typeface="Arial"/>
                <a:cs typeface="Arial"/>
              </a:rPr>
              <a:t>Duplicate</a:t>
            </a:r>
            <a:r>
              <a:rPr sz="150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420"/>
              </a:spcBef>
            </a:pP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Same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information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recorded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multiple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times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skewing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frequencies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and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statistical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measures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030" y="4650580"/>
            <a:ext cx="191839" cy="16668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6053" y="5762624"/>
            <a:ext cx="130961" cy="1904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7699" y="4545612"/>
            <a:ext cx="5905500" cy="217868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730"/>
              </a:spcBef>
            </a:pPr>
            <a:r>
              <a:rPr sz="1500" b="1" spc="-10" dirty="0">
                <a:solidFill>
                  <a:srgbClr val="333333"/>
                </a:solidFill>
                <a:latin typeface="Arial"/>
                <a:cs typeface="Arial"/>
              </a:rPr>
              <a:t>Outliers</a:t>
            </a:r>
            <a:endParaRPr sz="1500" dirty="0">
              <a:latin typeface="Arial"/>
              <a:cs typeface="Arial"/>
            </a:endParaRPr>
          </a:p>
          <a:p>
            <a:pPr marL="381000" marR="281940">
              <a:lnSpc>
                <a:spcPct val="111100"/>
              </a:lnSpc>
              <a:spcBef>
                <a:spcPts val="420"/>
              </a:spcBef>
            </a:pP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Data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points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that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deviate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significantly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from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the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norm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potentially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distorting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analysis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results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2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200" dirty="0">
              <a:latin typeface="Microsoft Sans Serif"/>
              <a:cs typeface="Microsoft Sans Serif"/>
            </a:endParaRPr>
          </a:p>
          <a:p>
            <a:pPr marL="409575">
              <a:lnSpc>
                <a:spcPct val="100000"/>
              </a:lnSpc>
            </a:pPr>
            <a:r>
              <a:rPr sz="1350" b="1" spc="-70" dirty="0">
                <a:solidFill>
                  <a:srgbClr val="333333"/>
                </a:solidFill>
                <a:latin typeface="Arial"/>
                <a:cs typeface="Arial"/>
              </a:rPr>
              <a:t>Impact</a:t>
            </a:r>
            <a:r>
              <a:rPr sz="135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5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135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Business</a:t>
            </a:r>
            <a:endParaRPr sz="1350" dirty="0">
              <a:latin typeface="Arial"/>
              <a:cs typeface="Arial"/>
            </a:endParaRPr>
          </a:p>
          <a:p>
            <a:pPr marL="152400" marR="394970">
              <a:lnSpc>
                <a:spcPct val="115399"/>
              </a:lnSpc>
              <a:spcBef>
                <a:spcPts val="590"/>
              </a:spcBef>
            </a:pP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Research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shows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that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scientists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spend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up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to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80%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of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their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time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on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data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preparation</a:t>
            </a:r>
            <a:r>
              <a:rPr sz="130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sz="130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cleaning</a:t>
            </a:r>
            <a:r>
              <a:rPr sz="130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activities</a:t>
            </a:r>
            <a:r>
              <a:rPr sz="130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rather</a:t>
            </a:r>
            <a:r>
              <a:rPr sz="130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than</a:t>
            </a:r>
            <a:r>
              <a:rPr sz="1300" spc="-5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on</a:t>
            </a:r>
            <a:r>
              <a:rPr sz="130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generating</a:t>
            </a:r>
            <a:r>
              <a:rPr sz="130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insights,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representing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significant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operational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inefficiency.</a:t>
            </a:r>
            <a:endParaRPr sz="1300" dirty="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15161" y="689263"/>
            <a:ext cx="4562475" cy="5631081"/>
            <a:chOff x="7015161" y="690562"/>
            <a:chExt cx="4562475" cy="7743825"/>
          </a:xfrm>
        </p:grpSpPr>
        <p:sp>
          <p:nvSpPr>
            <p:cNvPr id="18" name="object 18"/>
            <p:cNvSpPr/>
            <p:nvPr/>
          </p:nvSpPr>
          <p:spPr>
            <a:xfrm>
              <a:off x="7015161" y="690562"/>
              <a:ext cx="4562475" cy="7743825"/>
            </a:xfrm>
            <a:custGeom>
              <a:avLst/>
              <a:gdLst/>
              <a:ahLst/>
              <a:cxnLst/>
              <a:rect l="l" t="t" r="r" b="b"/>
              <a:pathLst>
                <a:path w="4562475" h="7743825">
                  <a:moveTo>
                    <a:pt x="4495727" y="7743824"/>
                  </a:moveTo>
                  <a:lnTo>
                    <a:pt x="66746" y="7743824"/>
                  </a:lnTo>
                  <a:lnTo>
                    <a:pt x="62100" y="7743366"/>
                  </a:lnTo>
                  <a:lnTo>
                    <a:pt x="24239" y="7726217"/>
                  </a:lnTo>
                  <a:lnTo>
                    <a:pt x="2287" y="7690922"/>
                  </a:lnTo>
                  <a:lnTo>
                    <a:pt x="0" y="7677076"/>
                  </a:lnTo>
                  <a:lnTo>
                    <a:pt x="0" y="7672386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4495727" y="0"/>
                  </a:lnTo>
                  <a:lnTo>
                    <a:pt x="4534624" y="14645"/>
                  </a:lnTo>
                  <a:lnTo>
                    <a:pt x="4558829" y="48433"/>
                  </a:lnTo>
                  <a:lnTo>
                    <a:pt x="4562474" y="66746"/>
                  </a:lnTo>
                  <a:lnTo>
                    <a:pt x="4562474" y="7677076"/>
                  </a:lnTo>
                  <a:lnTo>
                    <a:pt x="4547827" y="7715974"/>
                  </a:lnTo>
                  <a:lnTo>
                    <a:pt x="4514041" y="7740180"/>
                  </a:lnTo>
                  <a:lnTo>
                    <a:pt x="4500372" y="7743366"/>
                  </a:lnTo>
                  <a:lnTo>
                    <a:pt x="4495727" y="77438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15161" y="690562"/>
              <a:ext cx="4562475" cy="7743825"/>
            </a:xfrm>
            <a:custGeom>
              <a:avLst/>
              <a:gdLst/>
              <a:ahLst/>
              <a:cxnLst/>
              <a:rect l="l" t="t" r="r" b="b"/>
              <a:pathLst>
                <a:path w="4562475" h="7743825">
                  <a:moveTo>
                    <a:pt x="0" y="7672386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7" y="9433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91037" y="0"/>
                  </a:lnTo>
                  <a:lnTo>
                    <a:pt x="4495727" y="0"/>
                  </a:lnTo>
                  <a:lnTo>
                    <a:pt x="4500372" y="457"/>
                  </a:lnTo>
                  <a:lnTo>
                    <a:pt x="4538233" y="17606"/>
                  </a:lnTo>
                  <a:lnTo>
                    <a:pt x="4557034" y="44099"/>
                  </a:lnTo>
                  <a:lnTo>
                    <a:pt x="4558829" y="48433"/>
                  </a:lnTo>
                  <a:lnTo>
                    <a:pt x="4560185" y="52900"/>
                  </a:lnTo>
                  <a:lnTo>
                    <a:pt x="4561101" y="57500"/>
                  </a:lnTo>
                  <a:lnTo>
                    <a:pt x="4562016" y="62101"/>
                  </a:lnTo>
                  <a:lnTo>
                    <a:pt x="4562474" y="66746"/>
                  </a:lnTo>
                  <a:lnTo>
                    <a:pt x="4562474" y="71437"/>
                  </a:lnTo>
                  <a:lnTo>
                    <a:pt x="4562474" y="7672386"/>
                  </a:lnTo>
                  <a:lnTo>
                    <a:pt x="4562474" y="7677076"/>
                  </a:lnTo>
                  <a:lnTo>
                    <a:pt x="4562016" y="7681722"/>
                  </a:lnTo>
                  <a:lnTo>
                    <a:pt x="4561101" y="7686322"/>
                  </a:lnTo>
                  <a:lnTo>
                    <a:pt x="4560185" y="7690922"/>
                  </a:lnTo>
                  <a:lnTo>
                    <a:pt x="4558829" y="7695390"/>
                  </a:lnTo>
                  <a:lnTo>
                    <a:pt x="4557034" y="7699724"/>
                  </a:lnTo>
                  <a:lnTo>
                    <a:pt x="4555240" y="7704057"/>
                  </a:lnTo>
                  <a:lnTo>
                    <a:pt x="4526824" y="7734390"/>
                  </a:lnTo>
                  <a:lnTo>
                    <a:pt x="4504973" y="7742451"/>
                  </a:lnTo>
                  <a:lnTo>
                    <a:pt x="4500372" y="7743366"/>
                  </a:lnTo>
                  <a:lnTo>
                    <a:pt x="4495727" y="7743824"/>
                  </a:lnTo>
                  <a:lnTo>
                    <a:pt x="4491037" y="7743824"/>
                  </a:lnTo>
                  <a:lnTo>
                    <a:pt x="71437" y="7743824"/>
                  </a:lnTo>
                  <a:lnTo>
                    <a:pt x="66746" y="7743824"/>
                  </a:lnTo>
                  <a:lnTo>
                    <a:pt x="62100" y="7743366"/>
                  </a:lnTo>
                  <a:lnTo>
                    <a:pt x="57499" y="7742451"/>
                  </a:lnTo>
                  <a:lnTo>
                    <a:pt x="52899" y="7741535"/>
                  </a:lnTo>
                  <a:lnTo>
                    <a:pt x="48431" y="7740180"/>
                  </a:lnTo>
                  <a:lnTo>
                    <a:pt x="44098" y="7738385"/>
                  </a:lnTo>
                  <a:lnTo>
                    <a:pt x="39764" y="7736590"/>
                  </a:lnTo>
                  <a:lnTo>
                    <a:pt x="35647" y="7734390"/>
                  </a:lnTo>
                  <a:lnTo>
                    <a:pt x="31748" y="7731783"/>
                  </a:lnTo>
                  <a:lnTo>
                    <a:pt x="27848" y="7729178"/>
                  </a:lnTo>
                  <a:lnTo>
                    <a:pt x="5437" y="7699724"/>
                  </a:lnTo>
                  <a:lnTo>
                    <a:pt x="3642" y="7695390"/>
                  </a:lnTo>
                  <a:lnTo>
                    <a:pt x="2287" y="7690922"/>
                  </a:lnTo>
                  <a:lnTo>
                    <a:pt x="1372" y="7686322"/>
                  </a:lnTo>
                  <a:lnTo>
                    <a:pt x="457" y="7681722"/>
                  </a:lnTo>
                  <a:lnTo>
                    <a:pt x="0" y="7677076"/>
                  </a:lnTo>
                  <a:lnTo>
                    <a:pt x="0" y="7672386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99116" y="1599574"/>
              <a:ext cx="4229100" cy="876299"/>
            </a:xfrm>
            <a:custGeom>
              <a:avLst/>
              <a:gdLst/>
              <a:ahLst/>
              <a:cxnLst/>
              <a:rect l="l" t="t" r="r" b="b"/>
              <a:pathLst>
                <a:path w="4229100" h="876300">
                  <a:moveTo>
                    <a:pt x="4157902" y="876299"/>
                  </a:moveTo>
                  <a:lnTo>
                    <a:pt x="53397" y="876299"/>
                  </a:lnTo>
                  <a:lnTo>
                    <a:pt x="49680" y="875811"/>
                  </a:lnTo>
                  <a:lnTo>
                    <a:pt x="14084" y="850443"/>
                  </a:lnTo>
                  <a:lnTo>
                    <a:pt x="365" y="810058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18" y="2440"/>
                  </a:lnTo>
                  <a:lnTo>
                    <a:pt x="53397" y="0"/>
                  </a:lnTo>
                  <a:lnTo>
                    <a:pt x="4157902" y="0"/>
                  </a:lnTo>
                  <a:lnTo>
                    <a:pt x="4199391" y="15621"/>
                  </a:lnTo>
                  <a:lnTo>
                    <a:pt x="4225212" y="51661"/>
                  </a:lnTo>
                  <a:lnTo>
                    <a:pt x="4229098" y="71196"/>
                  </a:lnTo>
                  <a:lnTo>
                    <a:pt x="4229098" y="805103"/>
                  </a:lnTo>
                  <a:lnTo>
                    <a:pt x="4213475" y="846594"/>
                  </a:lnTo>
                  <a:lnTo>
                    <a:pt x="4177436" y="872413"/>
                  </a:lnTo>
                  <a:lnTo>
                    <a:pt x="4162856" y="875811"/>
                  </a:lnTo>
                  <a:lnTo>
                    <a:pt x="4157902" y="8762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85085" y="1650879"/>
              <a:ext cx="70485" cy="876299"/>
            </a:xfrm>
            <a:custGeom>
              <a:avLst/>
              <a:gdLst/>
              <a:ahLst/>
              <a:cxnLst/>
              <a:rect l="l" t="t" r="r" b="b"/>
              <a:pathLst>
                <a:path w="70484" h="876300">
                  <a:moveTo>
                    <a:pt x="70449" y="875744"/>
                  </a:moveTo>
                  <a:lnTo>
                    <a:pt x="33857" y="863191"/>
                  </a:lnTo>
                  <a:lnTo>
                    <a:pt x="5800" y="828982"/>
                  </a:lnTo>
                  <a:lnTo>
                    <a:pt x="0" y="7998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799822"/>
                  </a:lnTo>
                  <a:lnTo>
                    <a:pt x="44514" y="842164"/>
                  </a:lnTo>
                  <a:lnTo>
                    <a:pt x="66287" y="874088"/>
                  </a:lnTo>
                  <a:lnTo>
                    <a:pt x="70449" y="875744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30614" y="2986035"/>
              <a:ext cx="4229100" cy="876299"/>
            </a:xfrm>
            <a:custGeom>
              <a:avLst/>
              <a:gdLst/>
              <a:ahLst/>
              <a:cxnLst/>
              <a:rect l="l" t="t" r="r" b="b"/>
              <a:pathLst>
                <a:path w="4229100" h="876300">
                  <a:moveTo>
                    <a:pt x="4157902" y="876299"/>
                  </a:moveTo>
                  <a:lnTo>
                    <a:pt x="53397" y="876299"/>
                  </a:lnTo>
                  <a:lnTo>
                    <a:pt x="49680" y="875811"/>
                  </a:lnTo>
                  <a:lnTo>
                    <a:pt x="14084" y="850443"/>
                  </a:lnTo>
                  <a:lnTo>
                    <a:pt x="365" y="810057"/>
                  </a:lnTo>
                  <a:lnTo>
                    <a:pt x="0" y="805102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18" y="2440"/>
                  </a:lnTo>
                  <a:lnTo>
                    <a:pt x="53397" y="0"/>
                  </a:lnTo>
                  <a:lnTo>
                    <a:pt x="4157902" y="0"/>
                  </a:lnTo>
                  <a:lnTo>
                    <a:pt x="4199391" y="15621"/>
                  </a:lnTo>
                  <a:lnTo>
                    <a:pt x="4225212" y="51661"/>
                  </a:lnTo>
                  <a:lnTo>
                    <a:pt x="4229098" y="71196"/>
                  </a:lnTo>
                  <a:lnTo>
                    <a:pt x="4229098" y="805102"/>
                  </a:lnTo>
                  <a:lnTo>
                    <a:pt x="4213475" y="846593"/>
                  </a:lnTo>
                  <a:lnTo>
                    <a:pt x="4177436" y="872413"/>
                  </a:lnTo>
                  <a:lnTo>
                    <a:pt x="4162856" y="875811"/>
                  </a:lnTo>
                  <a:lnTo>
                    <a:pt x="4157902" y="876299"/>
                  </a:lnTo>
                  <a:close/>
                </a:path>
              </a:pathLst>
            </a:custGeom>
            <a:solidFill>
              <a:srgbClr val="ED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63874" y="2996921"/>
              <a:ext cx="70485" cy="876299"/>
            </a:xfrm>
            <a:custGeom>
              <a:avLst/>
              <a:gdLst/>
              <a:ahLst/>
              <a:cxnLst/>
              <a:rect l="l" t="t" r="r" b="b"/>
              <a:pathLst>
                <a:path w="70484" h="876300">
                  <a:moveTo>
                    <a:pt x="70449" y="875744"/>
                  </a:moveTo>
                  <a:lnTo>
                    <a:pt x="33857" y="863191"/>
                  </a:lnTo>
                  <a:lnTo>
                    <a:pt x="5800" y="828982"/>
                  </a:lnTo>
                  <a:lnTo>
                    <a:pt x="0" y="7998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799822"/>
                  </a:lnTo>
                  <a:lnTo>
                    <a:pt x="44514" y="842164"/>
                  </a:lnTo>
                  <a:lnTo>
                    <a:pt x="66287" y="874088"/>
                  </a:lnTo>
                  <a:lnTo>
                    <a:pt x="70449" y="875744"/>
                  </a:lnTo>
                  <a:close/>
                </a:path>
              </a:pathLst>
            </a:custGeom>
            <a:solidFill>
              <a:srgbClr val="4E4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84072" y="4333390"/>
              <a:ext cx="4229100" cy="876299"/>
            </a:xfrm>
            <a:custGeom>
              <a:avLst/>
              <a:gdLst/>
              <a:ahLst/>
              <a:cxnLst/>
              <a:rect l="l" t="t" r="r" b="b"/>
              <a:pathLst>
                <a:path w="4229100" h="876300">
                  <a:moveTo>
                    <a:pt x="4157902" y="876299"/>
                  </a:moveTo>
                  <a:lnTo>
                    <a:pt x="53397" y="876299"/>
                  </a:lnTo>
                  <a:lnTo>
                    <a:pt x="49680" y="875811"/>
                  </a:lnTo>
                  <a:lnTo>
                    <a:pt x="14084" y="850443"/>
                  </a:lnTo>
                  <a:lnTo>
                    <a:pt x="365" y="810058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1715" y="29704"/>
                  </a:lnTo>
                  <a:lnTo>
                    <a:pt x="42318" y="2440"/>
                  </a:lnTo>
                  <a:lnTo>
                    <a:pt x="53397" y="0"/>
                  </a:lnTo>
                  <a:lnTo>
                    <a:pt x="4157902" y="0"/>
                  </a:lnTo>
                  <a:lnTo>
                    <a:pt x="4199391" y="15621"/>
                  </a:lnTo>
                  <a:lnTo>
                    <a:pt x="4225212" y="51661"/>
                  </a:lnTo>
                  <a:lnTo>
                    <a:pt x="4229098" y="71196"/>
                  </a:lnTo>
                  <a:lnTo>
                    <a:pt x="4229098" y="805103"/>
                  </a:lnTo>
                  <a:lnTo>
                    <a:pt x="4213475" y="846594"/>
                  </a:lnTo>
                  <a:lnTo>
                    <a:pt x="4177436" y="872413"/>
                  </a:lnTo>
                  <a:lnTo>
                    <a:pt x="4162856" y="875811"/>
                  </a:lnTo>
                  <a:lnTo>
                    <a:pt x="4157902" y="876299"/>
                  </a:lnTo>
                  <a:close/>
                </a:path>
              </a:pathLst>
            </a:custGeom>
            <a:solidFill>
              <a:srgbClr val="F5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72323" y="4311617"/>
              <a:ext cx="70485" cy="876299"/>
            </a:xfrm>
            <a:custGeom>
              <a:avLst/>
              <a:gdLst/>
              <a:ahLst/>
              <a:cxnLst/>
              <a:rect l="l" t="t" r="r" b="b"/>
              <a:pathLst>
                <a:path w="70484" h="876300">
                  <a:moveTo>
                    <a:pt x="70449" y="875744"/>
                  </a:moveTo>
                  <a:lnTo>
                    <a:pt x="33857" y="863191"/>
                  </a:lnTo>
                  <a:lnTo>
                    <a:pt x="5800" y="828982"/>
                  </a:lnTo>
                  <a:lnTo>
                    <a:pt x="0" y="7998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799822"/>
                  </a:lnTo>
                  <a:lnTo>
                    <a:pt x="44514" y="842164"/>
                  </a:lnTo>
                  <a:lnTo>
                    <a:pt x="66287" y="874088"/>
                  </a:lnTo>
                  <a:lnTo>
                    <a:pt x="70449" y="875744"/>
                  </a:lnTo>
                  <a:close/>
                </a:path>
              </a:pathLst>
            </a:custGeom>
            <a:solidFill>
              <a:srgbClr val="7D21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848699" y="832384"/>
            <a:ext cx="2895600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80" dirty="0">
                <a:solidFill>
                  <a:srgbClr val="0075CD"/>
                </a:solidFill>
                <a:latin typeface="Arial"/>
                <a:cs typeface="Arial"/>
              </a:rPr>
              <a:t>Additional</a:t>
            </a:r>
            <a:r>
              <a:rPr sz="1500" b="1" spc="-6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65" dirty="0">
                <a:solidFill>
                  <a:srgbClr val="0075CD"/>
                </a:solidFill>
                <a:latin typeface="Arial"/>
                <a:cs typeface="Arial"/>
              </a:rPr>
              <a:t>Data</a:t>
            </a:r>
            <a:r>
              <a:rPr sz="1500" b="1" spc="-5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Quality</a:t>
            </a:r>
            <a:r>
              <a:rPr sz="1500" b="1" spc="-5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60" dirty="0">
                <a:solidFill>
                  <a:srgbClr val="0075CD"/>
                </a:solidFill>
                <a:latin typeface="Arial"/>
                <a:cs typeface="Arial"/>
              </a:rPr>
              <a:t>Challenges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24724" y="1419224"/>
            <a:ext cx="114329" cy="15239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7312025" y="1312963"/>
            <a:ext cx="3923665" cy="7118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535"/>
              </a:spcBef>
            </a:pPr>
            <a:r>
              <a:rPr sz="1350" b="1" spc="-65" dirty="0">
                <a:solidFill>
                  <a:srgbClr val="333333"/>
                </a:solidFill>
                <a:latin typeface="Arial"/>
                <a:cs typeface="Arial"/>
              </a:rPr>
              <a:t>Stale</a:t>
            </a:r>
            <a:r>
              <a:rPr sz="135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80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sz="135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80" dirty="0">
                <a:solidFill>
                  <a:srgbClr val="333333"/>
                </a:solidFill>
                <a:latin typeface="Arial"/>
                <a:cs typeface="Arial"/>
              </a:rPr>
              <a:t>Outdated</a:t>
            </a:r>
            <a:r>
              <a:rPr sz="135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20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345"/>
              </a:spcBef>
            </a:pP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Information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that</a:t>
            </a:r>
            <a:r>
              <a:rPr sz="11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is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no</a:t>
            </a:r>
            <a:r>
              <a:rPr sz="11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longer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relevant</a:t>
            </a:r>
            <a:r>
              <a:rPr sz="11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or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up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-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-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date</a:t>
            </a:r>
            <a:r>
              <a:rPr sz="12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2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leading 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to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historical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rather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than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current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insights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24724" y="2390774"/>
            <a:ext cx="152399" cy="15239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7312025" y="2284513"/>
            <a:ext cx="3714115" cy="7118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535"/>
              </a:spcBef>
            </a:pPr>
            <a:r>
              <a:rPr sz="1350" b="1" spc="-65" dirty="0">
                <a:solidFill>
                  <a:srgbClr val="333333"/>
                </a:solidFill>
                <a:latin typeface="Arial"/>
                <a:cs typeface="Arial"/>
              </a:rPr>
              <a:t>Irrelevant</a:t>
            </a:r>
            <a:r>
              <a:rPr sz="1350" b="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20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345"/>
              </a:spcBef>
            </a:pP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Information</a:t>
            </a: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that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doesn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'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t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advance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analytical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goals</a:t>
            </a:r>
            <a:r>
              <a:rPr sz="12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2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creating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noise</a:t>
            </a:r>
            <a:r>
              <a:rPr sz="11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that</a:t>
            </a:r>
            <a:r>
              <a:rPr sz="11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obscures</a:t>
            </a:r>
            <a:r>
              <a:rPr sz="11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meaningful</a:t>
            </a:r>
            <a:r>
              <a:rPr sz="11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patterns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24724" y="3362325"/>
            <a:ext cx="114299" cy="152399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7312025" y="3256063"/>
            <a:ext cx="3945254" cy="7118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535"/>
              </a:spcBef>
            </a:pPr>
            <a:r>
              <a:rPr sz="1350" b="1" spc="-75" dirty="0">
                <a:solidFill>
                  <a:srgbClr val="333333"/>
                </a:solidFill>
                <a:latin typeface="Arial"/>
                <a:cs typeface="Arial"/>
              </a:rPr>
              <a:t>Unstructured</a:t>
            </a:r>
            <a:r>
              <a:rPr sz="135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20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345"/>
              </a:spcBef>
            </a:pP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Information</a:t>
            </a: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lacking</a:t>
            </a: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predefined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format</a:t>
            </a: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(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text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2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images</a:t>
            </a:r>
            <a:r>
              <a:rPr sz="12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),</a:t>
            </a:r>
            <a:r>
              <a:rPr sz="12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requiring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specialized</a:t>
            </a:r>
            <a:r>
              <a:rPr sz="1150" spc="-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processing</a:t>
            </a:r>
            <a:r>
              <a:rPr sz="1150" spc="-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techniques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0" y="6865457"/>
            <a:ext cx="12192000" cy="428625"/>
            <a:chOff x="0" y="8743948"/>
            <a:chExt cx="12192000" cy="428625"/>
          </a:xfrm>
        </p:grpSpPr>
        <p:sp>
          <p:nvSpPr>
            <p:cNvPr id="37" name="object 37"/>
            <p:cNvSpPr/>
            <p:nvPr/>
          </p:nvSpPr>
          <p:spPr>
            <a:xfrm>
              <a:off x="0" y="8743948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1999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8743948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748612" y="7024690"/>
            <a:ext cx="114300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38505">
              <a:lnSpc>
                <a:spcPts val="1270"/>
              </a:lnSpc>
            </a:pPr>
            <a:fld id="{81D60167-4931-47E6-BA6A-407CBD079E47}" type="slidenum">
              <a:rPr sz="1150" spc="-50" smtClean="0">
                <a:solidFill>
                  <a:srgbClr val="6A7280"/>
                </a:solidFill>
                <a:latin typeface="Microsoft Sans Serif"/>
                <a:cs typeface="Microsoft Sans Serif"/>
              </a:rPr>
              <a:t>4</a:t>
            </a:fld>
            <a:endParaRPr sz="1150" dirty="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1228" y="7016142"/>
            <a:ext cx="279336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Data</a:t>
            </a:r>
            <a:r>
              <a:rPr sz="1150" spc="-4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Pre-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processing: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6A7280"/>
                </a:solidFill>
                <a:latin typeface="Microsoft Sans Serif"/>
                <a:cs typeface="Microsoft Sans Serif"/>
              </a:rPr>
              <a:t>A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Strategic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Imperative</a:t>
            </a:r>
            <a:endParaRPr sz="11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5572124"/>
            <a:ext cx="5943600" cy="990600"/>
            <a:chOff x="609599" y="5572124"/>
            <a:chExt cx="5943600" cy="990600"/>
          </a:xfrm>
        </p:grpSpPr>
        <p:sp>
          <p:nvSpPr>
            <p:cNvPr id="3" name="object 3"/>
            <p:cNvSpPr/>
            <p:nvPr/>
          </p:nvSpPr>
          <p:spPr>
            <a:xfrm>
              <a:off x="609599" y="5572124"/>
              <a:ext cx="5943600" cy="990600"/>
            </a:xfrm>
            <a:custGeom>
              <a:avLst/>
              <a:gdLst/>
              <a:ahLst/>
              <a:cxnLst/>
              <a:rect l="l" t="t" r="r" b="b"/>
              <a:pathLst>
                <a:path w="5943600" h="990600">
                  <a:moveTo>
                    <a:pt x="5943599" y="990599"/>
                  </a:moveTo>
                  <a:lnTo>
                    <a:pt x="0" y="990599"/>
                  </a:lnTo>
                  <a:lnTo>
                    <a:pt x="0" y="0"/>
                  </a:lnTo>
                  <a:lnTo>
                    <a:pt x="5943599" y="0"/>
                  </a:lnTo>
                  <a:lnTo>
                    <a:pt x="5943599" y="9905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5572124"/>
              <a:ext cx="38100" cy="990600"/>
            </a:xfrm>
            <a:custGeom>
              <a:avLst/>
              <a:gdLst/>
              <a:ahLst/>
              <a:cxnLst/>
              <a:rect l="l" t="t" r="r" b="b"/>
              <a:pathLst>
                <a:path w="38100" h="990600">
                  <a:moveTo>
                    <a:pt x="38099" y="990599"/>
                  </a:moveTo>
                  <a:lnTo>
                    <a:pt x="0" y="990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905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09599" y="1428749"/>
            <a:ext cx="5943600" cy="28575"/>
          </a:xfrm>
          <a:custGeom>
            <a:avLst/>
            <a:gdLst/>
            <a:ahLst/>
            <a:cxnLst/>
            <a:rect l="l" t="t" r="r" b="b"/>
            <a:pathLst>
              <a:path w="5943600" h="28575">
                <a:moveTo>
                  <a:pt x="5943599" y="28574"/>
                </a:moveTo>
                <a:lnTo>
                  <a:pt x="0" y="28574"/>
                </a:lnTo>
                <a:lnTo>
                  <a:pt x="0" y="0"/>
                </a:lnTo>
                <a:lnTo>
                  <a:pt x="5943599" y="0"/>
                </a:lnTo>
                <a:lnTo>
                  <a:pt x="5943599" y="28574"/>
                </a:lnTo>
                <a:close/>
              </a:path>
            </a:pathLst>
          </a:custGeom>
          <a:solidFill>
            <a:srgbClr val="007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899" y="625661"/>
            <a:ext cx="5074920" cy="7569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84"/>
              </a:spcBef>
            </a:pPr>
            <a:r>
              <a:rPr spc="-114" dirty="0"/>
              <a:t>Strategic</a:t>
            </a:r>
            <a:r>
              <a:rPr spc="-150" dirty="0"/>
              <a:t> </a:t>
            </a:r>
            <a:r>
              <a:rPr spc="-130" dirty="0"/>
              <a:t>Benefits</a:t>
            </a:r>
            <a:r>
              <a:rPr spc="-150" dirty="0"/>
              <a:t> </a:t>
            </a:r>
            <a:r>
              <a:rPr sz="2450" spc="-270" dirty="0"/>
              <a:t>&amp;</a:t>
            </a:r>
            <a:r>
              <a:rPr sz="2450" spc="-120" dirty="0"/>
              <a:t> </a:t>
            </a:r>
            <a:r>
              <a:rPr spc="-240" dirty="0"/>
              <a:t>ROI</a:t>
            </a:r>
            <a:r>
              <a:rPr spc="-150" dirty="0"/>
              <a:t> </a:t>
            </a:r>
            <a:r>
              <a:rPr spc="-80" dirty="0"/>
              <a:t>of</a:t>
            </a:r>
            <a:r>
              <a:rPr spc="-150" dirty="0"/>
              <a:t> </a:t>
            </a:r>
            <a:r>
              <a:rPr spc="-125" dirty="0"/>
              <a:t>Data</a:t>
            </a:r>
            <a:r>
              <a:rPr spc="-150" dirty="0"/>
              <a:t> </a:t>
            </a:r>
            <a:r>
              <a:rPr spc="-20" dirty="0"/>
              <a:t>Pre</a:t>
            </a:r>
            <a:r>
              <a:rPr sz="2450" spc="-20" dirty="0"/>
              <a:t>- </a:t>
            </a:r>
            <a:r>
              <a:rPr spc="-45" dirty="0"/>
              <a:t>processing</a:t>
            </a:r>
            <a:endParaRPr sz="245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699" y="1771650"/>
            <a:ext cx="190499" cy="1904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6000" y="1665319"/>
            <a:ext cx="5459730" cy="8496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b="1" spc="-85" dirty="0">
                <a:solidFill>
                  <a:srgbClr val="333333"/>
                </a:solidFill>
                <a:latin typeface="Arial"/>
                <a:cs typeface="Arial"/>
              </a:rPr>
              <a:t>Improved</a:t>
            </a:r>
            <a:r>
              <a:rPr sz="165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Quality</a:t>
            </a:r>
            <a:r>
              <a:rPr sz="165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5" dirty="0">
                <a:solidFill>
                  <a:srgbClr val="333333"/>
                </a:solidFill>
                <a:latin typeface="Comic Sans MS"/>
                <a:cs typeface="Comic Sans MS"/>
              </a:rPr>
              <a:t>&amp;</a:t>
            </a:r>
            <a:r>
              <a:rPr sz="1650" b="1" spc="-310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Reliability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315"/>
              </a:spcBef>
            </a:pP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Ensures</a:t>
            </a:r>
            <a:r>
              <a:rPr sz="130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is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accurate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consistent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reliable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serving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as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the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foundation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insights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that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can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be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trusted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649" y="2686050"/>
            <a:ext cx="238124" cy="1904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16000" y="2579719"/>
            <a:ext cx="5528945" cy="17640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Better</a:t>
            </a:r>
            <a:r>
              <a:rPr sz="1650" b="1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55" dirty="0">
                <a:solidFill>
                  <a:srgbClr val="333333"/>
                </a:solidFill>
                <a:latin typeface="Arial"/>
                <a:cs typeface="Arial"/>
              </a:rPr>
              <a:t>Model</a:t>
            </a:r>
            <a:r>
              <a:rPr sz="165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Performance</a:t>
            </a:r>
            <a:endParaRPr sz="1650">
              <a:latin typeface="Arial"/>
              <a:cs typeface="Arial"/>
            </a:endParaRPr>
          </a:p>
          <a:p>
            <a:pPr marL="12700" marR="172085">
              <a:lnSpc>
                <a:spcPct val="111100"/>
              </a:lnSpc>
              <a:spcBef>
                <a:spcPts val="315"/>
              </a:spcBef>
            </a:pP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Clean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helps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AI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/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ML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models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make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more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accurate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predictions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run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more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efficiently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7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avoid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problems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like</a:t>
            </a:r>
            <a:r>
              <a:rPr sz="130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overfitting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Operational</a:t>
            </a:r>
            <a:r>
              <a:rPr sz="165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Efficiency</a:t>
            </a:r>
            <a:r>
              <a:rPr sz="16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5" dirty="0">
                <a:solidFill>
                  <a:srgbClr val="333333"/>
                </a:solidFill>
                <a:latin typeface="Comic Sans MS"/>
                <a:cs typeface="Comic Sans MS"/>
              </a:rPr>
              <a:t>&amp;</a:t>
            </a:r>
            <a:r>
              <a:rPr sz="1650" b="1" spc="-300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1650" b="1" spc="-100" dirty="0">
                <a:solidFill>
                  <a:srgbClr val="333333"/>
                </a:solidFill>
                <a:latin typeface="Arial"/>
                <a:cs typeface="Arial"/>
              </a:rPr>
              <a:t>Resource</a:t>
            </a:r>
            <a:r>
              <a:rPr sz="16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Optimization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315"/>
              </a:spcBef>
            </a:pP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Streamlines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pipelines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lowers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computational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requirements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frees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up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resources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key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activities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245" y="3603426"/>
            <a:ext cx="234408" cy="18685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2228" y="4514850"/>
            <a:ext cx="130961" cy="1904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16000" y="4408519"/>
            <a:ext cx="5412105" cy="8496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Deeper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80" dirty="0">
                <a:solidFill>
                  <a:srgbClr val="333333"/>
                </a:solidFill>
                <a:latin typeface="Arial"/>
                <a:cs typeface="Arial"/>
              </a:rPr>
              <a:t>Insights</a:t>
            </a:r>
            <a:r>
              <a:rPr sz="165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5" dirty="0">
                <a:solidFill>
                  <a:srgbClr val="333333"/>
                </a:solidFill>
                <a:latin typeface="Comic Sans MS"/>
                <a:cs typeface="Comic Sans MS"/>
              </a:rPr>
              <a:t>&amp;</a:t>
            </a:r>
            <a:r>
              <a:rPr sz="1650" b="1" spc="-315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Competitive</a:t>
            </a:r>
            <a:r>
              <a:rPr sz="165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Advantage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315"/>
              </a:spcBef>
            </a:pP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High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enables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better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business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intelligence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improving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decision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-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making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customer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satisfaction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0099" y="5717380"/>
            <a:ext cx="190499" cy="16668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47699" y="5571718"/>
            <a:ext cx="5905500" cy="86677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900"/>
              </a:spcBef>
            </a:pPr>
            <a:r>
              <a:rPr sz="1350" b="1" spc="-130" dirty="0">
                <a:solidFill>
                  <a:srgbClr val="333333"/>
                </a:solidFill>
                <a:latin typeface="Arial"/>
                <a:cs typeface="Arial"/>
              </a:rPr>
              <a:t>ROI</a:t>
            </a:r>
            <a:r>
              <a:rPr sz="13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Insight</a:t>
            </a:r>
            <a:endParaRPr sz="1350">
              <a:latin typeface="Arial"/>
              <a:cs typeface="Arial"/>
            </a:endParaRPr>
          </a:p>
          <a:p>
            <a:pPr marL="152400" marR="614045">
              <a:lnSpc>
                <a:spcPct val="115399"/>
              </a:lnSpc>
              <a:spcBef>
                <a:spcPts val="590"/>
              </a:spcBef>
            </a:pP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Organizations</a:t>
            </a:r>
            <a:r>
              <a:rPr sz="13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investing</a:t>
            </a:r>
            <a:r>
              <a:rPr sz="13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in data</a:t>
            </a:r>
            <a:r>
              <a:rPr sz="13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pre-processing report</a:t>
            </a:r>
            <a:r>
              <a:rPr sz="13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85" dirty="0">
                <a:solidFill>
                  <a:srgbClr val="333333"/>
                </a:solidFill>
                <a:latin typeface="Microsoft Sans Serif"/>
                <a:cs typeface="Microsoft Sans Serif"/>
              </a:rPr>
              <a:t>4-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6x</a:t>
            </a:r>
            <a:r>
              <a:rPr sz="130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10" dirty="0">
                <a:solidFill>
                  <a:srgbClr val="333333"/>
                </a:solidFill>
                <a:latin typeface="Microsoft Sans Serif"/>
                <a:cs typeface="Microsoft Sans Serif"/>
              </a:rPr>
              <a:t>ROI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through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increased</a:t>
            </a:r>
            <a:r>
              <a:rPr sz="13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productivity,</a:t>
            </a:r>
            <a:r>
              <a:rPr sz="13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reduced</a:t>
            </a:r>
            <a:r>
              <a:rPr sz="13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error</a:t>
            </a:r>
            <a:r>
              <a:rPr sz="13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costs,</a:t>
            </a:r>
            <a:r>
              <a:rPr sz="13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sz="1300" spc="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faster</a:t>
            </a:r>
            <a:r>
              <a:rPr sz="1300" spc="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time-to-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insight.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010399" y="1543049"/>
            <a:ext cx="4572000" cy="2438400"/>
            <a:chOff x="7010399" y="1543049"/>
            <a:chExt cx="4572000" cy="2438400"/>
          </a:xfrm>
        </p:grpSpPr>
        <p:sp>
          <p:nvSpPr>
            <p:cNvPr id="17" name="object 17"/>
            <p:cNvSpPr/>
            <p:nvPr/>
          </p:nvSpPr>
          <p:spPr>
            <a:xfrm>
              <a:off x="7015161" y="1547812"/>
              <a:ext cx="4562475" cy="2428875"/>
            </a:xfrm>
            <a:custGeom>
              <a:avLst/>
              <a:gdLst/>
              <a:ahLst/>
              <a:cxnLst/>
              <a:rect l="l" t="t" r="r" b="b"/>
              <a:pathLst>
                <a:path w="4562475" h="2428875">
                  <a:moveTo>
                    <a:pt x="4495727" y="2428874"/>
                  </a:moveTo>
                  <a:lnTo>
                    <a:pt x="66746" y="2428874"/>
                  </a:lnTo>
                  <a:lnTo>
                    <a:pt x="62100" y="2428416"/>
                  </a:lnTo>
                  <a:lnTo>
                    <a:pt x="24239" y="2411267"/>
                  </a:lnTo>
                  <a:lnTo>
                    <a:pt x="2287" y="2375974"/>
                  </a:lnTo>
                  <a:lnTo>
                    <a:pt x="0" y="2362127"/>
                  </a:lnTo>
                  <a:lnTo>
                    <a:pt x="0" y="23574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4495727" y="0"/>
                  </a:lnTo>
                  <a:lnTo>
                    <a:pt x="4534624" y="14645"/>
                  </a:lnTo>
                  <a:lnTo>
                    <a:pt x="4558829" y="48432"/>
                  </a:lnTo>
                  <a:lnTo>
                    <a:pt x="4562474" y="66746"/>
                  </a:lnTo>
                  <a:lnTo>
                    <a:pt x="4562474" y="2362127"/>
                  </a:lnTo>
                  <a:lnTo>
                    <a:pt x="4547827" y="2401025"/>
                  </a:lnTo>
                  <a:lnTo>
                    <a:pt x="4514041" y="2425231"/>
                  </a:lnTo>
                  <a:lnTo>
                    <a:pt x="4500372" y="2428416"/>
                  </a:lnTo>
                  <a:lnTo>
                    <a:pt x="4495727" y="242887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15161" y="1547812"/>
              <a:ext cx="4562475" cy="2428875"/>
            </a:xfrm>
            <a:custGeom>
              <a:avLst/>
              <a:gdLst/>
              <a:ahLst/>
              <a:cxnLst/>
              <a:rect l="l" t="t" r="r" b="b"/>
              <a:pathLst>
                <a:path w="4562475" h="2428875">
                  <a:moveTo>
                    <a:pt x="0" y="23574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7" y="9433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91037" y="0"/>
                  </a:lnTo>
                  <a:lnTo>
                    <a:pt x="4495727" y="0"/>
                  </a:lnTo>
                  <a:lnTo>
                    <a:pt x="4500372" y="457"/>
                  </a:lnTo>
                  <a:lnTo>
                    <a:pt x="4504973" y="1372"/>
                  </a:lnTo>
                  <a:lnTo>
                    <a:pt x="4509574" y="2287"/>
                  </a:lnTo>
                  <a:lnTo>
                    <a:pt x="4514041" y="3642"/>
                  </a:lnTo>
                  <a:lnTo>
                    <a:pt x="4547827" y="27848"/>
                  </a:lnTo>
                  <a:lnTo>
                    <a:pt x="4557034" y="44099"/>
                  </a:lnTo>
                  <a:lnTo>
                    <a:pt x="4558829" y="48432"/>
                  </a:lnTo>
                  <a:lnTo>
                    <a:pt x="4560185" y="52899"/>
                  </a:lnTo>
                  <a:lnTo>
                    <a:pt x="4561101" y="57500"/>
                  </a:lnTo>
                  <a:lnTo>
                    <a:pt x="4562016" y="62101"/>
                  </a:lnTo>
                  <a:lnTo>
                    <a:pt x="4562474" y="66746"/>
                  </a:lnTo>
                  <a:lnTo>
                    <a:pt x="4562474" y="71437"/>
                  </a:lnTo>
                  <a:lnTo>
                    <a:pt x="4562474" y="2357437"/>
                  </a:lnTo>
                  <a:lnTo>
                    <a:pt x="4562474" y="2362127"/>
                  </a:lnTo>
                  <a:lnTo>
                    <a:pt x="4562016" y="2366773"/>
                  </a:lnTo>
                  <a:lnTo>
                    <a:pt x="4561101" y="2371373"/>
                  </a:lnTo>
                  <a:lnTo>
                    <a:pt x="4560185" y="2375974"/>
                  </a:lnTo>
                  <a:lnTo>
                    <a:pt x="4558829" y="2380441"/>
                  </a:lnTo>
                  <a:lnTo>
                    <a:pt x="4557034" y="2384774"/>
                  </a:lnTo>
                  <a:lnTo>
                    <a:pt x="4555240" y="2389108"/>
                  </a:lnTo>
                  <a:lnTo>
                    <a:pt x="4526824" y="2419441"/>
                  </a:lnTo>
                  <a:lnTo>
                    <a:pt x="4504973" y="2427501"/>
                  </a:lnTo>
                  <a:lnTo>
                    <a:pt x="4500372" y="2428416"/>
                  </a:lnTo>
                  <a:lnTo>
                    <a:pt x="4495727" y="2428874"/>
                  </a:lnTo>
                  <a:lnTo>
                    <a:pt x="4491037" y="2428874"/>
                  </a:lnTo>
                  <a:lnTo>
                    <a:pt x="71437" y="2428874"/>
                  </a:lnTo>
                  <a:lnTo>
                    <a:pt x="66746" y="2428874"/>
                  </a:lnTo>
                  <a:lnTo>
                    <a:pt x="62100" y="2428416"/>
                  </a:lnTo>
                  <a:lnTo>
                    <a:pt x="57499" y="2427501"/>
                  </a:lnTo>
                  <a:lnTo>
                    <a:pt x="52899" y="2426586"/>
                  </a:lnTo>
                  <a:lnTo>
                    <a:pt x="48431" y="2425231"/>
                  </a:lnTo>
                  <a:lnTo>
                    <a:pt x="44098" y="2423436"/>
                  </a:lnTo>
                  <a:lnTo>
                    <a:pt x="39764" y="2421641"/>
                  </a:lnTo>
                  <a:lnTo>
                    <a:pt x="35647" y="2419440"/>
                  </a:lnTo>
                  <a:lnTo>
                    <a:pt x="31748" y="2416834"/>
                  </a:lnTo>
                  <a:lnTo>
                    <a:pt x="27848" y="2414228"/>
                  </a:lnTo>
                  <a:lnTo>
                    <a:pt x="5437" y="2384774"/>
                  </a:lnTo>
                  <a:lnTo>
                    <a:pt x="3642" y="2380441"/>
                  </a:lnTo>
                  <a:lnTo>
                    <a:pt x="2287" y="2375974"/>
                  </a:lnTo>
                  <a:lnTo>
                    <a:pt x="1372" y="2371373"/>
                  </a:lnTo>
                  <a:lnTo>
                    <a:pt x="457" y="2366773"/>
                  </a:lnTo>
                  <a:lnTo>
                    <a:pt x="0" y="2362127"/>
                  </a:lnTo>
                  <a:lnTo>
                    <a:pt x="0" y="23574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413650" y="1689634"/>
            <a:ext cx="176593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Quantifiable</a:t>
            </a:r>
            <a:r>
              <a:rPr sz="1500" b="1" spc="1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60" dirty="0">
                <a:solidFill>
                  <a:srgbClr val="0075CD"/>
                </a:solidFill>
                <a:latin typeface="Arial"/>
                <a:cs typeface="Arial"/>
              </a:rPr>
              <a:t>Benefits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72325" y="2124075"/>
            <a:ext cx="4248149" cy="18287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10399" y="4133849"/>
            <a:ext cx="4571999" cy="16954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231187" y="4280434"/>
            <a:ext cx="213042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110" dirty="0">
                <a:solidFill>
                  <a:srgbClr val="0075CD"/>
                </a:solidFill>
                <a:latin typeface="Arial"/>
                <a:cs typeface="Arial"/>
              </a:rPr>
              <a:t>Key</a:t>
            </a:r>
            <a:r>
              <a:rPr sz="1500" b="1" spc="-3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75" dirty="0">
                <a:solidFill>
                  <a:srgbClr val="0075CD"/>
                </a:solidFill>
                <a:latin typeface="Arial"/>
                <a:cs typeface="Arial"/>
              </a:rPr>
              <a:t>Performance</a:t>
            </a:r>
            <a:r>
              <a:rPr sz="1500" b="1" spc="-2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35" dirty="0">
                <a:solidFill>
                  <a:srgbClr val="0075CD"/>
                </a:solidFill>
                <a:latin typeface="Arial"/>
                <a:cs typeface="Arial"/>
              </a:rPr>
              <a:t>Metrics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16192" y="5157747"/>
            <a:ext cx="1052195" cy="5048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450" b="1" spc="35" dirty="0">
                <a:solidFill>
                  <a:srgbClr val="333333"/>
                </a:solidFill>
                <a:latin typeface="Arial"/>
                <a:cs typeface="Arial"/>
              </a:rPr>
              <a:t>92%</a:t>
            </a:r>
            <a:endParaRPr sz="1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Model</a:t>
            </a:r>
            <a:r>
              <a:rPr sz="1150" spc="-5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Accuracy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23969" y="5157747"/>
            <a:ext cx="944880" cy="5048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450" b="1" spc="45" dirty="0">
                <a:solidFill>
                  <a:srgbClr val="333333"/>
                </a:solidFill>
                <a:latin typeface="Arial"/>
                <a:cs typeface="Arial"/>
              </a:rPr>
              <a:t>68%</a:t>
            </a:r>
            <a:endParaRPr sz="1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15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Faster</a:t>
            </a:r>
            <a:r>
              <a:rPr sz="1150" spc="-4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Insights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256887" y="5157747"/>
            <a:ext cx="987425" cy="5048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450" b="1" spc="45" dirty="0">
                <a:solidFill>
                  <a:srgbClr val="333333"/>
                </a:solidFill>
                <a:latin typeface="Arial"/>
                <a:cs typeface="Arial"/>
              </a:rPr>
              <a:t>42%</a:t>
            </a:r>
            <a:endParaRPr sz="1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Cost</a:t>
            </a:r>
            <a:r>
              <a:rPr sz="1150" spc="-6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Reduction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6852439"/>
            <a:ext cx="12192000" cy="428625"/>
            <a:chOff x="0" y="6981824"/>
            <a:chExt cx="12192000" cy="428625"/>
          </a:xfrm>
        </p:grpSpPr>
        <p:sp>
          <p:nvSpPr>
            <p:cNvPr id="27" name="object 27"/>
            <p:cNvSpPr/>
            <p:nvPr/>
          </p:nvSpPr>
          <p:spPr>
            <a:xfrm>
              <a:off x="0" y="6981824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1999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698182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750599" y="6856413"/>
            <a:ext cx="11430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40"/>
              </a:lnSpc>
            </a:pPr>
            <a:endParaRPr sz="1000" dirty="0">
              <a:latin typeface="Microsoft Sans Serif"/>
              <a:cs typeface="Microsoft Sans Serif"/>
            </a:endParaRPr>
          </a:p>
          <a:p>
            <a:pPr marL="745490">
              <a:lnSpc>
                <a:spcPts val="1305"/>
              </a:lnSpc>
            </a:pPr>
            <a:fld id="{81D60167-4931-47E6-BA6A-407CBD079E47}" type="slidenum">
              <a:rPr sz="1150" spc="-50" dirty="0">
                <a:solidFill>
                  <a:srgbClr val="6A7280"/>
                </a:solidFill>
                <a:latin typeface="Microsoft Sans Serif"/>
                <a:cs typeface="Microsoft Sans Serif"/>
              </a:rPr>
              <a:t>5</a:t>
            </a:fld>
            <a:endParaRPr sz="1150" dirty="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9599" y="6983884"/>
            <a:ext cx="279336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Data</a:t>
            </a:r>
            <a:r>
              <a:rPr sz="1150" spc="-4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Pre-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processing: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6A7280"/>
                </a:solidFill>
                <a:latin typeface="Microsoft Sans Serif"/>
                <a:cs typeface="Microsoft Sans Serif"/>
              </a:rPr>
              <a:t>A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Strategic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Imperative</a:t>
            </a:r>
            <a:endParaRPr sz="115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72409"/>
            <a:ext cx="6337412" cy="415498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540"/>
              </a:spcBef>
            </a:pPr>
            <a:r>
              <a:rPr spc="-130" dirty="0"/>
              <a:t>Implementation</a:t>
            </a:r>
            <a:r>
              <a:rPr spc="-110" dirty="0"/>
              <a:t> </a:t>
            </a:r>
            <a:r>
              <a:rPr spc="-185" dirty="0"/>
              <a:t>Roadmap</a:t>
            </a:r>
            <a:r>
              <a:rPr sz="2600" spc="-185" dirty="0"/>
              <a:t>:</a:t>
            </a:r>
            <a:r>
              <a:rPr sz="2600" spc="-125" dirty="0"/>
              <a:t> </a:t>
            </a:r>
            <a:r>
              <a:rPr spc="-135" dirty="0"/>
              <a:t>Phased </a:t>
            </a:r>
            <a:r>
              <a:rPr spc="-25" dirty="0"/>
              <a:t>Approach</a:t>
            </a:r>
            <a:endParaRPr sz="26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010399" y="4343375"/>
            <a:ext cx="4572000" cy="1104900"/>
            <a:chOff x="7010399" y="5714999"/>
            <a:chExt cx="4572000" cy="1104900"/>
          </a:xfrm>
        </p:grpSpPr>
        <p:sp>
          <p:nvSpPr>
            <p:cNvPr id="4" name="object 4"/>
            <p:cNvSpPr/>
            <p:nvPr/>
          </p:nvSpPr>
          <p:spPr>
            <a:xfrm>
              <a:off x="7010399" y="5714999"/>
              <a:ext cx="4572000" cy="1104900"/>
            </a:xfrm>
            <a:custGeom>
              <a:avLst/>
              <a:gdLst/>
              <a:ahLst/>
              <a:cxnLst/>
              <a:rect l="l" t="t" r="r" b="b"/>
              <a:pathLst>
                <a:path w="4572000" h="1104900">
                  <a:moveTo>
                    <a:pt x="4571999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11048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10399" y="5714999"/>
              <a:ext cx="38100" cy="1104900"/>
            </a:xfrm>
            <a:custGeom>
              <a:avLst/>
              <a:gdLst/>
              <a:ahLst/>
              <a:cxnLst/>
              <a:rect l="l" t="t" r="r" b="b"/>
              <a:pathLst>
                <a:path w="38100" h="1104900">
                  <a:moveTo>
                    <a:pt x="38099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048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06852" y="5848349"/>
              <a:ext cx="130961" cy="1904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010399" y="4363464"/>
            <a:ext cx="4533900" cy="991869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950"/>
              </a:spcBef>
            </a:pPr>
            <a:r>
              <a:rPr sz="1350" b="1" spc="-75" dirty="0">
                <a:solidFill>
                  <a:srgbClr val="333333"/>
                </a:solidFill>
                <a:latin typeface="Arial"/>
                <a:cs typeface="Arial"/>
              </a:rPr>
              <a:t>Implementation</a:t>
            </a:r>
            <a:r>
              <a:rPr sz="13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90" dirty="0">
                <a:solidFill>
                  <a:srgbClr val="333333"/>
                </a:solidFill>
                <a:latin typeface="Arial"/>
                <a:cs typeface="Arial"/>
              </a:rPr>
              <a:t>Best</a:t>
            </a:r>
            <a:r>
              <a:rPr sz="13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Practice</a:t>
            </a:r>
            <a:endParaRPr sz="1350" dirty="0">
              <a:latin typeface="Arial"/>
              <a:cs typeface="Arial"/>
            </a:endParaRPr>
          </a:p>
          <a:p>
            <a:pPr marL="152400" marR="196850">
              <a:lnSpc>
                <a:spcPct val="108700"/>
              </a:lnSpc>
              <a:spcBef>
                <a:spcPts val="635"/>
              </a:spcBef>
            </a:pP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Successful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implementation</a:t>
            </a:r>
            <a:r>
              <a:rPr sz="115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requires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cross-functional</a:t>
            </a:r>
            <a:r>
              <a:rPr sz="1150" spc="-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collaboration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clearly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defined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ownership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at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each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phase.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Begin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with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pilot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project</a:t>
            </a:r>
            <a:r>
              <a:rPr sz="115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to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demonstrate</a:t>
            </a:r>
            <a:r>
              <a:rPr sz="115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value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before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full-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scale</a:t>
            </a:r>
            <a:r>
              <a:rPr sz="115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deployment.</a:t>
            </a:r>
            <a:endParaRPr sz="1150" dirty="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6863597"/>
            <a:ext cx="12192000" cy="428625"/>
            <a:chOff x="0" y="8391524"/>
            <a:chExt cx="12192000" cy="428625"/>
          </a:xfrm>
        </p:grpSpPr>
        <p:sp>
          <p:nvSpPr>
            <p:cNvPr id="9" name="object 9"/>
            <p:cNvSpPr/>
            <p:nvPr/>
          </p:nvSpPr>
          <p:spPr>
            <a:xfrm>
              <a:off x="0" y="8391524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1999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839152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39784" y="1111311"/>
            <a:ext cx="381000" cy="5811522"/>
            <a:chOff x="790574" y="1685924"/>
            <a:chExt cx="381000" cy="6286500"/>
          </a:xfrm>
        </p:grpSpPr>
        <p:sp>
          <p:nvSpPr>
            <p:cNvPr id="14" name="object 14"/>
            <p:cNvSpPr/>
            <p:nvPr/>
          </p:nvSpPr>
          <p:spPr>
            <a:xfrm>
              <a:off x="800099" y="1685924"/>
              <a:ext cx="28575" cy="6286500"/>
            </a:xfrm>
            <a:custGeom>
              <a:avLst/>
              <a:gdLst/>
              <a:ahLst/>
              <a:cxnLst/>
              <a:rect l="l" t="t" r="r" b="b"/>
              <a:pathLst>
                <a:path w="28575" h="6286500">
                  <a:moveTo>
                    <a:pt x="28574" y="6286499"/>
                  </a:moveTo>
                  <a:lnTo>
                    <a:pt x="0" y="62864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2864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574" y="16859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4" y="1781174"/>
              <a:ext cx="191653" cy="19169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90574" y="32861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4" y="3381374"/>
              <a:ext cx="190537" cy="19068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90574" y="48863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4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7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370" y="4984551"/>
              <a:ext cx="234408" cy="18685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90574" y="64865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4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4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8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4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1778" y="6593667"/>
              <a:ext cx="178593" cy="166715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77835" y="1149720"/>
            <a:ext cx="4779010" cy="575285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40"/>
              </a:spcBef>
            </a:pPr>
            <a:r>
              <a:rPr sz="1200" b="1" spc="-90" dirty="0">
                <a:solidFill>
                  <a:srgbClr val="333333"/>
                </a:solidFill>
                <a:latin typeface="Arial"/>
                <a:cs typeface="Arial"/>
              </a:rPr>
              <a:t>Phase</a:t>
            </a:r>
            <a:r>
              <a:rPr sz="120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190" dirty="0">
                <a:solidFill>
                  <a:srgbClr val="333333"/>
                </a:solidFill>
                <a:latin typeface="Arial"/>
                <a:cs typeface="Arial"/>
              </a:rPr>
              <a:t>1:</a:t>
            </a:r>
            <a:r>
              <a:rPr sz="120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333333"/>
                </a:solidFill>
                <a:latin typeface="Arial"/>
                <a:cs typeface="Arial"/>
              </a:rPr>
              <a:t>Assessment</a:t>
            </a:r>
            <a:r>
              <a:rPr sz="120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21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20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65" dirty="0">
                <a:solidFill>
                  <a:srgbClr val="333333"/>
                </a:solidFill>
                <a:latin typeface="Arial"/>
                <a:cs typeface="Arial"/>
              </a:rPr>
              <a:t>Strategic</a:t>
            </a:r>
            <a:r>
              <a:rPr sz="120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Arial"/>
                <a:cs typeface="Arial"/>
              </a:rPr>
              <a:t>Alignment</a:t>
            </a:r>
            <a:endParaRPr sz="1200" dirty="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295"/>
              </a:spcBef>
              <a:buChar char="•"/>
              <a:tabLst>
                <a:tab pos="139065" algn="l"/>
              </a:tabLst>
            </a:pP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Define</a:t>
            </a:r>
            <a:r>
              <a:rPr sz="12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business</a:t>
            </a:r>
            <a:r>
              <a:rPr sz="12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objectives</a:t>
            </a:r>
            <a:r>
              <a:rPr sz="12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KPIs</a:t>
            </a:r>
            <a:r>
              <a:rPr sz="12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aligned</a:t>
            </a:r>
            <a:r>
              <a:rPr sz="12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with</a:t>
            </a:r>
            <a:r>
              <a:rPr sz="12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strategic</a:t>
            </a:r>
            <a:r>
              <a:rPr sz="12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goals</a:t>
            </a:r>
            <a:endParaRPr sz="1200" dirty="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Audit</a:t>
            </a:r>
            <a:r>
              <a:rPr sz="12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existing</a:t>
            </a:r>
            <a:r>
              <a:rPr sz="12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2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infrastructure</a:t>
            </a:r>
            <a:r>
              <a:rPr sz="12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2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identify</a:t>
            </a:r>
            <a:r>
              <a:rPr sz="12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2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silos</a:t>
            </a:r>
            <a:endParaRPr sz="1200" dirty="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Select</a:t>
            </a:r>
            <a:r>
              <a:rPr sz="12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appropriate</a:t>
            </a:r>
            <a:r>
              <a:rPr sz="12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architecture</a:t>
            </a:r>
            <a:r>
              <a:rPr sz="12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(cloud/hybrid)</a:t>
            </a:r>
            <a:endParaRPr sz="1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i="1" spc="-45" dirty="0">
                <a:solidFill>
                  <a:srgbClr val="374050"/>
                </a:solidFill>
                <a:latin typeface="Arial"/>
                <a:cs typeface="Arial"/>
              </a:rPr>
              <a:t>Timeline:</a:t>
            </a:r>
            <a:r>
              <a:rPr sz="1200" i="1" spc="-1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60" dirty="0">
                <a:solidFill>
                  <a:srgbClr val="374050"/>
                </a:solidFill>
                <a:latin typeface="Arial"/>
                <a:cs typeface="Arial"/>
              </a:rPr>
              <a:t>4-</a:t>
            </a:r>
            <a:r>
              <a:rPr sz="1200" i="1" dirty="0">
                <a:solidFill>
                  <a:srgbClr val="374050"/>
                </a:solidFill>
                <a:latin typeface="Arial"/>
                <a:cs typeface="Arial"/>
              </a:rPr>
              <a:t>6</a:t>
            </a:r>
            <a:r>
              <a:rPr sz="1200" i="1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374050"/>
                </a:solidFill>
                <a:latin typeface="Arial"/>
                <a:cs typeface="Arial"/>
              </a:rPr>
              <a:t>weeks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2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200" b="1" spc="-90" dirty="0">
                <a:solidFill>
                  <a:srgbClr val="333333"/>
                </a:solidFill>
                <a:latin typeface="Arial"/>
                <a:cs typeface="Arial"/>
              </a:rPr>
              <a:t>Phase</a:t>
            </a:r>
            <a:r>
              <a:rPr sz="120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35" dirty="0">
                <a:solidFill>
                  <a:srgbClr val="333333"/>
                </a:solidFill>
                <a:latin typeface="Arial"/>
                <a:cs typeface="Arial"/>
              </a:rPr>
              <a:t>2:</a:t>
            </a:r>
            <a:r>
              <a:rPr sz="12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85" dirty="0">
                <a:solidFill>
                  <a:srgbClr val="333333"/>
                </a:solidFill>
                <a:latin typeface="Arial"/>
                <a:cs typeface="Arial"/>
              </a:rPr>
              <a:t>Design</a:t>
            </a:r>
            <a:r>
              <a:rPr sz="120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21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2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85" dirty="0">
                <a:solidFill>
                  <a:srgbClr val="333333"/>
                </a:solidFill>
                <a:latin typeface="Arial"/>
                <a:cs typeface="Arial"/>
              </a:rPr>
              <a:t>Solution</a:t>
            </a:r>
            <a:r>
              <a:rPr sz="120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Arial"/>
                <a:cs typeface="Arial"/>
              </a:rPr>
              <a:t>Architecture</a:t>
            </a:r>
            <a:endParaRPr sz="1200" dirty="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295"/>
              </a:spcBef>
              <a:buChar char="•"/>
              <a:tabLst>
                <a:tab pos="139065" algn="l"/>
              </a:tabLst>
            </a:pPr>
            <a:r>
              <a:rPr sz="12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Create</a:t>
            </a:r>
            <a:r>
              <a:rPr sz="12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scalable</a:t>
            </a:r>
            <a:r>
              <a:rPr sz="12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2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warehouse</a:t>
            </a:r>
            <a:r>
              <a:rPr sz="12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schema</a:t>
            </a:r>
            <a:endParaRPr sz="1200" dirty="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Design</a:t>
            </a:r>
            <a:r>
              <a:rPr sz="12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pre-processing</a:t>
            </a:r>
            <a:r>
              <a:rPr sz="12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techniques</a:t>
            </a:r>
            <a:r>
              <a:rPr sz="12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(imputation,</a:t>
            </a:r>
            <a:r>
              <a:rPr sz="12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scaling)</a:t>
            </a:r>
            <a:endParaRPr sz="1200" dirty="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sz="12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Develop</a:t>
            </a:r>
            <a:r>
              <a:rPr sz="120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20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ingestion</a:t>
            </a:r>
            <a:r>
              <a:rPr sz="120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pipelines</a:t>
            </a:r>
            <a:r>
              <a:rPr sz="120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20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integrate</a:t>
            </a:r>
            <a:r>
              <a:rPr sz="120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AI</a:t>
            </a:r>
            <a:r>
              <a:rPr sz="120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automation</a:t>
            </a:r>
            <a:endParaRPr sz="1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i="1" spc="-45" dirty="0">
                <a:solidFill>
                  <a:srgbClr val="374050"/>
                </a:solidFill>
                <a:latin typeface="Arial"/>
                <a:cs typeface="Arial"/>
              </a:rPr>
              <a:t>Timeline:</a:t>
            </a:r>
            <a:r>
              <a:rPr sz="1200" i="1" spc="-1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374050"/>
                </a:solidFill>
                <a:latin typeface="Arial"/>
                <a:cs typeface="Arial"/>
              </a:rPr>
              <a:t>6-</a:t>
            </a:r>
            <a:r>
              <a:rPr sz="1200" i="1" dirty="0">
                <a:solidFill>
                  <a:srgbClr val="374050"/>
                </a:solidFill>
                <a:latin typeface="Arial"/>
                <a:cs typeface="Arial"/>
              </a:rPr>
              <a:t>8</a:t>
            </a:r>
            <a:r>
              <a:rPr sz="1200" i="1" spc="-1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374050"/>
                </a:solidFill>
                <a:latin typeface="Arial"/>
                <a:cs typeface="Arial"/>
              </a:rPr>
              <a:t>weeks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80"/>
              </a:spcBef>
            </a:pPr>
            <a:endParaRPr sz="12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200" b="1" spc="-90" dirty="0">
                <a:solidFill>
                  <a:srgbClr val="333333"/>
                </a:solidFill>
                <a:latin typeface="Arial"/>
                <a:cs typeface="Arial"/>
              </a:rPr>
              <a:t>Phase</a:t>
            </a:r>
            <a:r>
              <a:rPr sz="120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333333"/>
                </a:solidFill>
                <a:latin typeface="Arial"/>
                <a:cs typeface="Arial"/>
              </a:rPr>
              <a:t>3:</a:t>
            </a:r>
            <a:r>
              <a:rPr sz="120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75" dirty="0">
                <a:solidFill>
                  <a:srgbClr val="333333"/>
                </a:solidFill>
                <a:latin typeface="Arial"/>
                <a:cs typeface="Arial"/>
              </a:rPr>
              <a:t>Implementation</a:t>
            </a:r>
            <a:r>
              <a:rPr sz="120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21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20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Arial"/>
                <a:cs typeface="Arial"/>
              </a:rPr>
              <a:t>Integration</a:t>
            </a:r>
            <a:endParaRPr sz="1200" dirty="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295"/>
              </a:spcBef>
              <a:buChar char="•"/>
              <a:tabLst>
                <a:tab pos="139065" algn="l"/>
              </a:tabLst>
            </a:pPr>
            <a:r>
              <a:rPr sz="12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Establish</a:t>
            </a:r>
            <a:r>
              <a:rPr sz="1200" spc="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80" dirty="0">
                <a:solidFill>
                  <a:srgbClr val="374050"/>
                </a:solidFill>
                <a:latin typeface="Microsoft Sans Serif"/>
                <a:cs typeface="Microsoft Sans Serif"/>
              </a:rPr>
              <a:t>ETL/ELT</a:t>
            </a:r>
            <a:r>
              <a:rPr sz="1200" spc="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workflows</a:t>
            </a:r>
            <a:r>
              <a:rPr sz="1200" spc="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</a:t>
            </a:r>
            <a:r>
              <a:rPr sz="1200" spc="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200" spc="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warehousing</a:t>
            </a:r>
            <a:endParaRPr sz="1200" dirty="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sz="12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Create</a:t>
            </a:r>
            <a:r>
              <a:rPr sz="12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2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governance</a:t>
            </a:r>
            <a:r>
              <a:rPr sz="12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frameworks</a:t>
            </a:r>
            <a:r>
              <a:rPr sz="12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security</a:t>
            </a:r>
            <a:r>
              <a:rPr sz="12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policies</a:t>
            </a:r>
            <a:endParaRPr sz="1200" dirty="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Connect</a:t>
            </a:r>
            <a:r>
              <a:rPr sz="12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2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BI</a:t>
            </a:r>
            <a:r>
              <a:rPr sz="12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tools</a:t>
            </a:r>
            <a:r>
              <a:rPr sz="12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(Tableau,</a:t>
            </a:r>
            <a:r>
              <a:rPr sz="12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Power</a:t>
            </a:r>
            <a:r>
              <a:rPr sz="12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BI)</a:t>
            </a:r>
            <a:r>
              <a:rPr sz="12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</a:t>
            </a:r>
            <a:r>
              <a:rPr sz="12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analytics</a:t>
            </a:r>
            <a:endParaRPr sz="1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i="1" spc="-45" dirty="0">
                <a:solidFill>
                  <a:srgbClr val="374050"/>
                </a:solidFill>
                <a:latin typeface="Arial"/>
                <a:cs typeface="Arial"/>
              </a:rPr>
              <a:t>Timeline:</a:t>
            </a:r>
            <a:r>
              <a:rPr sz="1200" i="1" spc="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374050"/>
                </a:solidFill>
                <a:latin typeface="Arial"/>
                <a:cs typeface="Arial"/>
              </a:rPr>
              <a:t>8-</a:t>
            </a:r>
            <a:r>
              <a:rPr sz="1200" i="1" spc="-120" dirty="0">
                <a:solidFill>
                  <a:srgbClr val="374050"/>
                </a:solidFill>
                <a:latin typeface="Arial"/>
                <a:cs typeface="Arial"/>
              </a:rPr>
              <a:t>12</a:t>
            </a:r>
            <a:r>
              <a:rPr sz="1200" i="1" spc="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374050"/>
                </a:solidFill>
                <a:latin typeface="Arial"/>
                <a:cs typeface="Arial"/>
              </a:rPr>
              <a:t>weeks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2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</a:pPr>
            <a:r>
              <a:rPr sz="1200" b="1" spc="-90" dirty="0">
                <a:solidFill>
                  <a:srgbClr val="333333"/>
                </a:solidFill>
                <a:latin typeface="Arial"/>
                <a:cs typeface="Arial"/>
              </a:rPr>
              <a:t>Phase</a:t>
            </a:r>
            <a:r>
              <a:rPr sz="120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4:</a:t>
            </a:r>
            <a:r>
              <a:rPr sz="120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90" dirty="0">
                <a:solidFill>
                  <a:srgbClr val="333333"/>
                </a:solidFill>
                <a:latin typeface="Arial"/>
                <a:cs typeface="Arial"/>
              </a:rPr>
              <a:t>Continuous</a:t>
            </a:r>
            <a:r>
              <a:rPr sz="120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Arial"/>
                <a:cs typeface="Arial"/>
              </a:rPr>
              <a:t>Improvement</a:t>
            </a:r>
            <a:endParaRPr sz="1200" dirty="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295"/>
              </a:spcBef>
              <a:buChar char="•"/>
              <a:tabLst>
                <a:tab pos="139065" algn="l"/>
              </a:tabLst>
            </a:pP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Monitor</a:t>
            </a:r>
            <a:r>
              <a:rPr sz="12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2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2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2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pipeline</a:t>
            </a:r>
            <a:r>
              <a:rPr sz="12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performance</a:t>
            </a:r>
            <a:endParaRPr sz="1200" dirty="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Implement</a:t>
            </a:r>
            <a:r>
              <a:rPr sz="12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feedback</a:t>
            </a:r>
            <a:r>
              <a:rPr sz="12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loops</a:t>
            </a:r>
            <a:r>
              <a:rPr sz="12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2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iterative</a:t>
            </a:r>
            <a:r>
              <a:rPr sz="12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refinement</a:t>
            </a:r>
            <a:endParaRPr sz="1200" dirty="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sz="12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Develop</a:t>
            </a:r>
            <a:r>
              <a:rPr sz="1200" dirty="0">
                <a:solidFill>
                  <a:srgbClr val="374050"/>
                </a:solidFill>
                <a:latin typeface="Microsoft Sans Serif"/>
                <a:cs typeface="Microsoft Sans Serif"/>
              </a:rPr>
              <a:t> cost </a:t>
            </a:r>
            <a:r>
              <a:rPr sz="12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management</a:t>
            </a:r>
            <a:r>
              <a:rPr sz="1200" spc="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strategies</a:t>
            </a:r>
            <a:endParaRPr sz="12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i="1" spc="-45" dirty="0">
                <a:solidFill>
                  <a:srgbClr val="374050"/>
                </a:solidFill>
                <a:latin typeface="Arial"/>
                <a:cs typeface="Arial"/>
              </a:rPr>
              <a:t>Timeline:</a:t>
            </a:r>
            <a:r>
              <a:rPr sz="1200" i="1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374050"/>
                </a:solidFill>
                <a:latin typeface="Arial"/>
                <a:cs typeface="Arial"/>
              </a:rPr>
              <a:t>Ongoing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015161" y="620656"/>
            <a:ext cx="4562475" cy="3486604"/>
            <a:chOff x="7015161" y="1498980"/>
            <a:chExt cx="4562475" cy="3982657"/>
          </a:xfrm>
        </p:grpSpPr>
        <p:sp>
          <p:nvSpPr>
            <p:cNvPr id="37" name="object 37"/>
            <p:cNvSpPr/>
            <p:nvPr/>
          </p:nvSpPr>
          <p:spPr>
            <a:xfrm>
              <a:off x="7015161" y="1498980"/>
              <a:ext cx="4562475" cy="3629025"/>
            </a:xfrm>
            <a:custGeom>
              <a:avLst/>
              <a:gdLst/>
              <a:ahLst/>
              <a:cxnLst/>
              <a:rect l="l" t="t" r="r" b="b"/>
              <a:pathLst>
                <a:path w="4562475" h="3629025">
                  <a:moveTo>
                    <a:pt x="4495727" y="3629024"/>
                  </a:moveTo>
                  <a:lnTo>
                    <a:pt x="66746" y="3629024"/>
                  </a:lnTo>
                  <a:lnTo>
                    <a:pt x="62100" y="3628567"/>
                  </a:lnTo>
                  <a:lnTo>
                    <a:pt x="24239" y="3611417"/>
                  </a:lnTo>
                  <a:lnTo>
                    <a:pt x="2287" y="3576123"/>
                  </a:lnTo>
                  <a:lnTo>
                    <a:pt x="0" y="3562277"/>
                  </a:lnTo>
                  <a:lnTo>
                    <a:pt x="0" y="3557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4495727" y="0"/>
                  </a:lnTo>
                  <a:lnTo>
                    <a:pt x="4534624" y="14645"/>
                  </a:lnTo>
                  <a:lnTo>
                    <a:pt x="4558829" y="48432"/>
                  </a:lnTo>
                  <a:lnTo>
                    <a:pt x="4562474" y="66746"/>
                  </a:lnTo>
                  <a:lnTo>
                    <a:pt x="4562474" y="3562277"/>
                  </a:lnTo>
                  <a:lnTo>
                    <a:pt x="4547827" y="3601175"/>
                  </a:lnTo>
                  <a:lnTo>
                    <a:pt x="4514041" y="3625380"/>
                  </a:lnTo>
                  <a:lnTo>
                    <a:pt x="4500372" y="3628567"/>
                  </a:lnTo>
                  <a:lnTo>
                    <a:pt x="4495727" y="36290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015161" y="1852612"/>
              <a:ext cx="4562475" cy="3629025"/>
            </a:xfrm>
            <a:custGeom>
              <a:avLst/>
              <a:gdLst/>
              <a:ahLst/>
              <a:cxnLst/>
              <a:rect l="l" t="t" r="r" b="b"/>
              <a:pathLst>
                <a:path w="4562475" h="3629025">
                  <a:moveTo>
                    <a:pt x="0" y="3557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7" y="9433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91037" y="0"/>
                  </a:lnTo>
                  <a:lnTo>
                    <a:pt x="4495727" y="0"/>
                  </a:lnTo>
                  <a:lnTo>
                    <a:pt x="4500372" y="457"/>
                  </a:lnTo>
                  <a:lnTo>
                    <a:pt x="4504973" y="1372"/>
                  </a:lnTo>
                  <a:lnTo>
                    <a:pt x="4509574" y="2287"/>
                  </a:lnTo>
                  <a:lnTo>
                    <a:pt x="4514041" y="3642"/>
                  </a:lnTo>
                  <a:lnTo>
                    <a:pt x="4547827" y="27848"/>
                  </a:lnTo>
                  <a:lnTo>
                    <a:pt x="4550433" y="31748"/>
                  </a:lnTo>
                  <a:lnTo>
                    <a:pt x="4553039" y="35649"/>
                  </a:lnTo>
                  <a:lnTo>
                    <a:pt x="4555240" y="39765"/>
                  </a:lnTo>
                  <a:lnTo>
                    <a:pt x="4557034" y="44099"/>
                  </a:lnTo>
                  <a:lnTo>
                    <a:pt x="4558829" y="48432"/>
                  </a:lnTo>
                  <a:lnTo>
                    <a:pt x="4560185" y="52899"/>
                  </a:lnTo>
                  <a:lnTo>
                    <a:pt x="4561101" y="57500"/>
                  </a:lnTo>
                  <a:lnTo>
                    <a:pt x="4562016" y="62100"/>
                  </a:lnTo>
                  <a:lnTo>
                    <a:pt x="4562474" y="66746"/>
                  </a:lnTo>
                  <a:lnTo>
                    <a:pt x="4562474" y="71437"/>
                  </a:lnTo>
                  <a:lnTo>
                    <a:pt x="4562474" y="3557587"/>
                  </a:lnTo>
                  <a:lnTo>
                    <a:pt x="4562474" y="3562277"/>
                  </a:lnTo>
                  <a:lnTo>
                    <a:pt x="4562016" y="3566922"/>
                  </a:lnTo>
                  <a:lnTo>
                    <a:pt x="4561101" y="3571522"/>
                  </a:lnTo>
                  <a:lnTo>
                    <a:pt x="4560185" y="3576123"/>
                  </a:lnTo>
                  <a:lnTo>
                    <a:pt x="4558829" y="3580590"/>
                  </a:lnTo>
                  <a:lnTo>
                    <a:pt x="4557034" y="3584924"/>
                  </a:lnTo>
                  <a:lnTo>
                    <a:pt x="4555240" y="3589257"/>
                  </a:lnTo>
                  <a:lnTo>
                    <a:pt x="4526824" y="3619590"/>
                  </a:lnTo>
                  <a:lnTo>
                    <a:pt x="4504973" y="3627651"/>
                  </a:lnTo>
                  <a:lnTo>
                    <a:pt x="4500372" y="3628567"/>
                  </a:lnTo>
                  <a:lnTo>
                    <a:pt x="4495727" y="3629024"/>
                  </a:lnTo>
                  <a:lnTo>
                    <a:pt x="4491037" y="3629024"/>
                  </a:lnTo>
                  <a:lnTo>
                    <a:pt x="71437" y="3629024"/>
                  </a:lnTo>
                  <a:lnTo>
                    <a:pt x="66746" y="3629024"/>
                  </a:lnTo>
                  <a:lnTo>
                    <a:pt x="62100" y="3628567"/>
                  </a:lnTo>
                  <a:lnTo>
                    <a:pt x="57499" y="3627651"/>
                  </a:lnTo>
                  <a:lnTo>
                    <a:pt x="52899" y="3626735"/>
                  </a:lnTo>
                  <a:lnTo>
                    <a:pt x="31748" y="3616984"/>
                  </a:lnTo>
                  <a:lnTo>
                    <a:pt x="27848" y="3614378"/>
                  </a:lnTo>
                  <a:lnTo>
                    <a:pt x="24239" y="3611417"/>
                  </a:lnTo>
                  <a:lnTo>
                    <a:pt x="20923" y="3608100"/>
                  </a:lnTo>
                  <a:lnTo>
                    <a:pt x="17606" y="3604784"/>
                  </a:lnTo>
                  <a:lnTo>
                    <a:pt x="5437" y="3584924"/>
                  </a:lnTo>
                  <a:lnTo>
                    <a:pt x="3642" y="3580590"/>
                  </a:lnTo>
                  <a:lnTo>
                    <a:pt x="2287" y="3576123"/>
                  </a:lnTo>
                  <a:lnTo>
                    <a:pt x="1372" y="3571522"/>
                  </a:lnTo>
                  <a:lnTo>
                    <a:pt x="457" y="3566922"/>
                  </a:lnTo>
                  <a:lnTo>
                    <a:pt x="0" y="3562277"/>
                  </a:lnTo>
                  <a:lnTo>
                    <a:pt x="0" y="35575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617427" y="976981"/>
            <a:ext cx="3478783" cy="2462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75" dirty="0">
                <a:solidFill>
                  <a:srgbClr val="0075CD"/>
                </a:solidFill>
                <a:latin typeface="Arial"/>
                <a:cs typeface="Arial"/>
              </a:rPr>
              <a:t>Implementation</a:t>
            </a:r>
            <a:r>
              <a:rPr sz="1500" b="1" spc="-4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Timeline</a:t>
            </a:r>
            <a:r>
              <a:rPr sz="1500" b="1" spc="-4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450" b="1" spc="-75" dirty="0">
                <a:solidFill>
                  <a:srgbClr val="0075CD"/>
                </a:solidFill>
                <a:latin typeface="Comic Sans MS"/>
                <a:cs typeface="Comic Sans MS"/>
              </a:rPr>
              <a:t>&amp;</a:t>
            </a:r>
            <a:r>
              <a:rPr sz="1450" b="1" spc="-245" dirty="0">
                <a:solidFill>
                  <a:srgbClr val="0075CD"/>
                </a:solidFill>
                <a:latin typeface="Comic Sans MS"/>
                <a:cs typeface="Comic Sans MS"/>
              </a:rPr>
              <a:t> </a:t>
            </a:r>
            <a:r>
              <a:rPr sz="1500" b="1" spc="-60" dirty="0">
                <a:solidFill>
                  <a:srgbClr val="0075CD"/>
                </a:solidFill>
                <a:latin typeface="Arial"/>
                <a:cs typeface="Arial"/>
              </a:rPr>
              <a:t>Stakeholders</a:t>
            </a:r>
            <a:endParaRPr sz="1500" dirty="0">
              <a:latin typeface="Arial"/>
              <a:cs typeface="Arial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09017"/>
              </p:ext>
            </p:extLst>
          </p:nvPr>
        </p:nvGraphicFramePr>
        <p:xfrm>
          <a:off x="7247186" y="1280675"/>
          <a:ext cx="4248150" cy="570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1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23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70865"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00" b="1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Phase</a:t>
                      </a:r>
                      <a:r>
                        <a:rPr sz="1300" b="1" spc="-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300" dirty="0">
                        <a:latin typeface="Arial"/>
                        <a:cs typeface="Arial"/>
                      </a:endParaRPr>
                    </a:p>
                    <a:p>
                      <a:pPr marL="2298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950" spc="7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4-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6</a:t>
                      </a:r>
                      <a:r>
                        <a:rPr sz="950" spc="3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Weeks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2550" marB="0"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DAE9FE"/>
                    </a:solidFill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00" b="1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Phase</a:t>
                      </a:r>
                      <a:r>
                        <a:rPr sz="1300" b="1" spc="-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300" dirty="0">
                        <a:latin typeface="Arial"/>
                        <a:cs typeface="Arial"/>
                      </a:endParaRPr>
                    </a:p>
                    <a:p>
                      <a:pPr marL="2311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950" spc="6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6-</a:t>
                      </a:r>
                      <a:r>
                        <a:rPr sz="95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8</a:t>
                      </a:r>
                      <a:r>
                        <a:rPr sz="950" spc="2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Weeks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25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BEDAFE"/>
                    </a:solidFill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00" b="1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Phase</a:t>
                      </a:r>
                      <a:r>
                        <a:rPr sz="1300" b="1" spc="-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21336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950" spc="6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8-</a:t>
                      </a:r>
                      <a:r>
                        <a:rPr sz="950" spc="-8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12</a:t>
                      </a:r>
                      <a:r>
                        <a:rPr sz="950" spc="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Weeks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255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solidFill>
                      <a:srgbClr val="93C4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00" b="1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Phase</a:t>
                      </a:r>
                      <a:r>
                        <a:rPr sz="1300" b="1" spc="-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4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3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00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Ongoing</a:t>
                      </a:r>
                      <a:endParaRPr sz="10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2550" marB="0">
                    <a:lnL w="9525">
                      <a:solidFill>
                        <a:srgbClr val="FFFFFF"/>
                      </a:solidFill>
                      <a:prstDash val="solid"/>
                    </a:lnL>
                    <a:solidFill>
                      <a:srgbClr val="60A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7131010" y="1967108"/>
            <a:ext cx="72771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b="1" spc="-50" dirty="0">
                <a:solidFill>
                  <a:srgbClr val="333333"/>
                </a:solidFill>
                <a:latin typeface="Arial"/>
                <a:cs typeface="Arial"/>
              </a:rPr>
              <a:t>Executives</a:t>
            </a:r>
            <a:endParaRPr sz="1150" dirty="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928321" y="1975677"/>
            <a:ext cx="3400425" cy="1638300"/>
            <a:chOff x="8020048" y="3305175"/>
            <a:chExt cx="3400425" cy="1638300"/>
          </a:xfrm>
        </p:grpSpPr>
        <p:sp>
          <p:nvSpPr>
            <p:cNvPr id="43" name="object 43"/>
            <p:cNvSpPr/>
            <p:nvPr/>
          </p:nvSpPr>
          <p:spPr>
            <a:xfrm>
              <a:off x="8020048" y="3305175"/>
              <a:ext cx="847725" cy="228600"/>
            </a:xfrm>
            <a:custGeom>
              <a:avLst/>
              <a:gdLst/>
              <a:ahLst/>
              <a:cxnLst/>
              <a:rect l="l" t="t" r="r" b="b"/>
              <a:pathLst>
                <a:path w="847725" h="228600">
                  <a:moveTo>
                    <a:pt x="847725" y="228599"/>
                  </a:moveTo>
                  <a:lnTo>
                    <a:pt x="33047" y="228599"/>
                  </a:lnTo>
                  <a:lnTo>
                    <a:pt x="966" y="200411"/>
                  </a:lnTo>
                  <a:lnTo>
                    <a:pt x="0" y="195552"/>
                  </a:lnTo>
                  <a:lnTo>
                    <a:pt x="0" y="190499"/>
                  </a:lnTo>
                  <a:lnTo>
                    <a:pt x="0" y="33047"/>
                  </a:lnTo>
                  <a:lnTo>
                    <a:pt x="28186" y="966"/>
                  </a:lnTo>
                  <a:lnTo>
                    <a:pt x="33047" y="0"/>
                  </a:lnTo>
                  <a:lnTo>
                    <a:pt x="847725" y="0"/>
                  </a:lnTo>
                  <a:lnTo>
                    <a:pt x="847725" y="228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867773" y="3305175"/>
              <a:ext cx="857250" cy="228600"/>
            </a:xfrm>
            <a:custGeom>
              <a:avLst/>
              <a:gdLst/>
              <a:ahLst/>
              <a:cxnLst/>
              <a:rect l="l" t="t" r="r" b="b"/>
              <a:pathLst>
                <a:path w="857250" h="228600">
                  <a:moveTo>
                    <a:pt x="857249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2285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725023" y="3305175"/>
              <a:ext cx="847725" cy="228600"/>
            </a:xfrm>
            <a:custGeom>
              <a:avLst/>
              <a:gdLst/>
              <a:ahLst/>
              <a:cxnLst/>
              <a:rect l="l" t="t" r="r" b="b"/>
              <a:pathLst>
                <a:path w="847725" h="228600">
                  <a:moveTo>
                    <a:pt x="847724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47724" y="0"/>
                  </a:lnTo>
                  <a:lnTo>
                    <a:pt x="847724" y="22859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572748" y="3305175"/>
              <a:ext cx="847725" cy="228600"/>
            </a:xfrm>
            <a:custGeom>
              <a:avLst/>
              <a:gdLst/>
              <a:ahLst/>
              <a:cxnLst/>
              <a:rect l="l" t="t" r="r" b="b"/>
              <a:pathLst>
                <a:path w="847725" h="228600">
                  <a:moveTo>
                    <a:pt x="814676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14676" y="0"/>
                  </a:lnTo>
                  <a:lnTo>
                    <a:pt x="819535" y="966"/>
                  </a:lnTo>
                  <a:lnTo>
                    <a:pt x="846756" y="28187"/>
                  </a:lnTo>
                  <a:lnTo>
                    <a:pt x="847723" y="33047"/>
                  </a:lnTo>
                  <a:lnTo>
                    <a:pt x="847723" y="195552"/>
                  </a:lnTo>
                  <a:lnTo>
                    <a:pt x="819535" y="227632"/>
                  </a:lnTo>
                  <a:lnTo>
                    <a:pt x="814676" y="2285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20048" y="3724274"/>
              <a:ext cx="847725" cy="228600"/>
            </a:xfrm>
            <a:custGeom>
              <a:avLst/>
              <a:gdLst/>
              <a:ahLst/>
              <a:cxnLst/>
              <a:rect l="l" t="t" r="r" b="b"/>
              <a:pathLst>
                <a:path w="847725" h="228600">
                  <a:moveTo>
                    <a:pt x="847725" y="228599"/>
                  </a:moveTo>
                  <a:lnTo>
                    <a:pt x="33047" y="228599"/>
                  </a:lnTo>
                  <a:lnTo>
                    <a:pt x="966" y="200412"/>
                  </a:lnTo>
                  <a:lnTo>
                    <a:pt x="0" y="195552"/>
                  </a:lnTo>
                  <a:lnTo>
                    <a:pt x="0" y="190499"/>
                  </a:lnTo>
                  <a:lnTo>
                    <a:pt x="0" y="33047"/>
                  </a:lnTo>
                  <a:lnTo>
                    <a:pt x="28186" y="966"/>
                  </a:lnTo>
                  <a:lnTo>
                    <a:pt x="33047" y="0"/>
                  </a:lnTo>
                  <a:lnTo>
                    <a:pt x="847725" y="0"/>
                  </a:lnTo>
                  <a:lnTo>
                    <a:pt x="847725" y="22859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867773" y="3724274"/>
              <a:ext cx="857250" cy="228600"/>
            </a:xfrm>
            <a:custGeom>
              <a:avLst/>
              <a:gdLst/>
              <a:ahLst/>
              <a:cxnLst/>
              <a:rect l="l" t="t" r="r" b="b"/>
              <a:pathLst>
                <a:path w="857250" h="228600">
                  <a:moveTo>
                    <a:pt x="857249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228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725023" y="3724274"/>
              <a:ext cx="847725" cy="228600"/>
            </a:xfrm>
            <a:custGeom>
              <a:avLst/>
              <a:gdLst/>
              <a:ahLst/>
              <a:cxnLst/>
              <a:rect l="l" t="t" r="r" b="b"/>
              <a:pathLst>
                <a:path w="847725" h="228600">
                  <a:moveTo>
                    <a:pt x="847724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47724" y="0"/>
                  </a:lnTo>
                  <a:lnTo>
                    <a:pt x="847724" y="2285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020037" y="3724287"/>
              <a:ext cx="3400425" cy="723900"/>
            </a:xfrm>
            <a:custGeom>
              <a:avLst/>
              <a:gdLst/>
              <a:ahLst/>
              <a:cxnLst/>
              <a:rect l="l" t="t" r="r" b="b"/>
              <a:pathLst>
                <a:path w="3400425" h="723900">
                  <a:moveTo>
                    <a:pt x="847725" y="495300"/>
                  </a:moveTo>
                  <a:lnTo>
                    <a:pt x="33058" y="495300"/>
                  </a:lnTo>
                  <a:lnTo>
                    <a:pt x="28194" y="496265"/>
                  </a:lnTo>
                  <a:lnTo>
                    <a:pt x="965" y="523481"/>
                  </a:lnTo>
                  <a:lnTo>
                    <a:pt x="0" y="528345"/>
                  </a:lnTo>
                  <a:lnTo>
                    <a:pt x="0" y="685800"/>
                  </a:lnTo>
                  <a:lnTo>
                    <a:pt x="0" y="690841"/>
                  </a:lnTo>
                  <a:lnTo>
                    <a:pt x="28194" y="722922"/>
                  </a:lnTo>
                  <a:lnTo>
                    <a:pt x="847725" y="723900"/>
                  </a:lnTo>
                  <a:lnTo>
                    <a:pt x="847725" y="495300"/>
                  </a:lnTo>
                  <a:close/>
                </a:path>
                <a:path w="3400425" h="723900">
                  <a:moveTo>
                    <a:pt x="3400425" y="33045"/>
                  </a:moveTo>
                  <a:lnTo>
                    <a:pt x="3372243" y="965"/>
                  </a:lnTo>
                  <a:lnTo>
                    <a:pt x="3367379" y="0"/>
                  </a:lnTo>
                  <a:lnTo>
                    <a:pt x="2552700" y="0"/>
                  </a:lnTo>
                  <a:lnTo>
                    <a:pt x="2552700" y="228600"/>
                  </a:lnTo>
                  <a:lnTo>
                    <a:pt x="3367379" y="228587"/>
                  </a:lnTo>
                  <a:lnTo>
                    <a:pt x="3399459" y="200406"/>
                  </a:lnTo>
                  <a:lnTo>
                    <a:pt x="3400425" y="195541"/>
                  </a:lnTo>
                  <a:lnTo>
                    <a:pt x="3400425" y="33045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867773" y="4219574"/>
              <a:ext cx="857250" cy="228600"/>
            </a:xfrm>
            <a:custGeom>
              <a:avLst/>
              <a:gdLst/>
              <a:ahLst/>
              <a:cxnLst/>
              <a:rect l="l" t="t" r="r" b="b"/>
              <a:pathLst>
                <a:path w="857250" h="228600">
                  <a:moveTo>
                    <a:pt x="857249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2285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725023" y="4219574"/>
              <a:ext cx="847725" cy="228600"/>
            </a:xfrm>
            <a:custGeom>
              <a:avLst/>
              <a:gdLst/>
              <a:ahLst/>
              <a:cxnLst/>
              <a:rect l="l" t="t" r="r" b="b"/>
              <a:pathLst>
                <a:path w="847725" h="228600">
                  <a:moveTo>
                    <a:pt x="847724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47724" y="0"/>
                  </a:lnTo>
                  <a:lnTo>
                    <a:pt x="847724" y="228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020037" y="4219587"/>
              <a:ext cx="3400425" cy="723900"/>
            </a:xfrm>
            <a:custGeom>
              <a:avLst/>
              <a:gdLst/>
              <a:ahLst/>
              <a:cxnLst/>
              <a:rect l="l" t="t" r="r" b="b"/>
              <a:pathLst>
                <a:path w="3400425" h="723900">
                  <a:moveTo>
                    <a:pt x="847725" y="495300"/>
                  </a:moveTo>
                  <a:lnTo>
                    <a:pt x="33058" y="495300"/>
                  </a:lnTo>
                  <a:lnTo>
                    <a:pt x="28194" y="496265"/>
                  </a:lnTo>
                  <a:lnTo>
                    <a:pt x="965" y="523481"/>
                  </a:lnTo>
                  <a:lnTo>
                    <a:pt x="0" y="528345"/>
                  </a:lnTo>
                  <a:lnTo>
                    <a:pt x="0" y="685787"/>
                  </a:lnTo>
                  <a:lnTo>
                    <a:pt x="0" y="690841"/>
                  </a:lnTo>
                  <a:lnTo>
                    <a:pt x="28194" y="722922"/>
                  </a:lnTo>
                  <a:lnTo>
                    <a:pt x="33058" y="723887"/>
                  </a:lnTo>
                  <a:lnTo>
                    <a:pt x="847725" y="723887"/>
                  </a:lnTo>
                  <a:lnTo>
                    <a:pt x="847725" y="495300"/>
                  </a:lnTo>
                  <a:close/>
                </a:path>
                <a:path w="3400425" h="723900">
                  <a:moveTo>
                    <a:pt x="3400425" y="33045"/>
                  </a:moveTo>
                  <a:lnTo>
                    <a:pt x="3372243" y="965"/>
                  </a:lnTo>
                  <a:lnTo>
                    <a:pt x="3367379" y="0"/>
                  </a:lnTo>
                  <a:lnTo>
                    <a:pt x="2552700" y="0"/>
                  </a:lnTo>
                  <a:lnTo>
                    <a:pt x="2552700" y="228600"/>
                  </a:lnTo>
                  <a:lnTo>
                    <a:pt x="3367379" y="228587"/>
                  </a:lnTo>
                  <a:lnTo>
                    <a:pt x="3399459" y="200406"/>
                  </a:lnTo>
                  <a:lnTo>
                    <a:pt x="3400425" y="195541"/>
                  </a:lnTo>
                  <a:lnTo>
                    <a:pt x="3400425" y="33045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867773" y="4714874"/>
              <a:ext cx="857250" cy="228600"/>
            </a:xfrm>
            <a:custGeom>
              <a:avLst/>
              <a:gdLst/>
              <a:ahLst/>
              <a:cxnLst/>
              <a:rect l="l" t="t" r="r" b="b"/>
              <a:pathLst>
                <a:path w="857250" h="228600">
                  <a:moveTo>
                    <a:pt x="857249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2285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725023" y="4714874"/>
              <a:ext cx="847725" cy="228600"/>
            </a:xfrm>
            <a:custGeom>
              <a:avLst/>
              <a:gdLst/>
              <a:ahLst/>
              <a:cxnLst/>
              <a:rect l="l" t="t" r="r" b="b"/>
              <a:pathLst>
                <a:path w="847725" h="228600">
                  <a:moveTo>
                    <a:pt x="847724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47724" y="0"/>
                  </a:lnTo>
                  <a:lnTo>
                    <a:pt x="847724" y="228599"/>
                  </a:lnTo>
                  <a:close/>
                </a:path>
              </a:pathLst>
            </a:custGeom>
            <a:solidFill>
              <a:srgbClr val="93C4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572748" y="4714874"/>
              <a:ext cx="847725" cy="228600"/>
            </a:xfrm>
            <a:custGeom>
              <a:avLst/>
              <a:gdLst/>
              <a:ahLst/>
              <a:cxnLst/>
              <a:rect l="l" t="t" r="r" b="b"/>
              <a:pathLst>
                <a:path w="847725" h="228600">
                  <a:moveTo>
                    <a:pt x="814676" y="228599"/>
                  </a:moveTo>
                  <a:lnTo>
                    <a:pt x="0" y="228599"/>
                  </a:lnTo>
                  <a:lnTo>
                    <a:pt x="0" y="0"/>
                  </a:lnTo>
                  <a:lnTo>
                    <a:pt x="814676" y="0"/>
                  </a:lnTo>
                  <a:lnTo>
                    <a:pt x="819535" y="966"/>
                  </a:lnTo>
                  <a:lnTo>
                    <a:pt x="846756" y="28186"/>
                  </a:lnTo>
                  <a:lnTo>
                    <a:pt x="847723" y="33047"/>
                  </a:lnTo>
                  <a:lnTo>
                    <a:pt x="847723" y="195552"/>
                  </a:lnTo>
                  <a:lnTo>
                    <a:pt x="819535" y="227632"/>
                  </a:lnTo>
                  <a:lnTo>
                    <a:pt x="814676" y="228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170857" y="2252513"/>
            <a:ext cx="688340" cy="406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65125">
              <a:lnSpc>
                <a:spcPct val="108700"/>
              </a:lnSpc>
              <a:spcBef>
                <a:spcPts val="90"/>
              </a:spcBef>
            </a:pPr>
            <a:r>
              <a:rPr sz="1150" b="1" spc="-5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sz="1150" b="1" spc="-50" dirty="0">
                <a:solidFill>
                  <a:srgbClr val="333333"/>
                </a:solidFill>
                <a:latin typeface="Arial"/>
                <a:cs typeface="Arial"/>
              </a:rPr>
              <a:t>Architects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757235" y="7006471"/>
            <a:ext cx="114300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315">
              <a:lnSpc>
                <a:spcPts val="1305"/>
              </a:lnSpc>
            </a:pPr>
            <a:fld id="{81D60167-4931-47E6-BA6A-407CBD079E47}" type="slidenum">
              <a:rPr sz="1150" spc="-50" smtClean="0">
                <a:solidFill>
                  <a:srgbClr val="6A7280"/>
                </a:solidFill>
                <a:latin typeface="Microsoft Sans Serif"/>
                <a:cs typeface="Microsoft Sans Serif"/>
              </a:rPr>
              <a:t>6</a:t>
            </a:fld>
            <a:endParaRPr sz="1150" dirty="0">
              <a:latin typeface="Microsoft Sans Serif"/>
              <a:cs typeface="Microsoft Sans Serif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04800" y="7001624"/>
            <a:ext cx="279336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Data</a:t>
            </a:r>
            <a:r>
              <a:rPr sz="1150" spc="-4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Pre-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processing: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6A7280"/>
                </a:solidFill>
                <a:latin typeface="Microsoft Sans Serif"/>
                <a:cs typeface="Microsoft Sans Serif"/>
              </a:rPr>
              <a:t>A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Strategic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Imperative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86890" y="2766773"/>
            <a:ext cx="671830" cy="406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48615">
              <a:lnSpc>
                <a:spcPct val="108700"/>
              </a:lnSpc>
              <a:spcBef>
                <a:spcPts val="90"/>
              </a:spcBef>
            </a:pPr>
            <a:r>
              <a:rPr sz="1150" b="1" spc="-55" dirty="0">
                <a:solidFill>
                  <a:srgbClr val="333333"/>
                </a:solidFill>
                <a:latin typeface="Arial"/>
                <a:cs typeface="Arial"/>
              </a:rPr>
              <a:t>Data </a:t>
            </a:r>
            <a:r>
              <a:rPr sz="1150" b="1" spc="-65" dirty="0">
                <a:solidFill>
                  <a:srgbClr val="333333"/>
                </a:solidFill>
                <a:latin typeface="Arial"/>
                <a:cs typeface="Arial"/>
              </a:rPr>
              <a:t>Engineers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248485" y="3257284"/>
            <a:ext cx="610235" cy="4064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10"/>
              </a:spcBef>
            </a:pPr>
            <a:r>
              <a:rPr sz="1150" b="1" spc="-60" dirty="0">
                <a:solidFill>
                  <a:srgbClr val="333333"/>
                </a:solidFill>
                <a:latin typeface="Arial"/>
                <a:cs typeface="Arial"/>
              </a:rPr>
              <a:t>Business</a:t>
            </a:r>
            <a:endParaRPr sz="115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150" b="1" spc="-10" dirty="0">
                <a:solidFill>
                  <a:srgbClr val="333333"/>
                </a:solidFill>
                <a:latin typeface="Arial"/>
                <a:cs typeface="Arial"/>
              </a:rPr>
              <a:t>Users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0263" y="3844439"/>
            <a:ext cx="329311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6A7280"/>
                </a:solidFill>
                <a:latin typeface="Microsoft Sans Serif"/>
                <a:cs typeface="Microsoft Sans Serif"/>
              </a:rPr>
              <a:t>*</a:t>
            </a:r>
            <a:r>
              <a:rPr sz="1000" dirty="0">
                <a:solidFill>
                  <a:srgbClr val="6A7280"/>
                </a:solidFill>
                <a:latin typeface="Microsoft Sans Serif"/>
                <a:cs typeface="Microsoft Sans Serif"/>
              </a:rPr>
              <a:t>Color</a:t>
            </a:r>
            <a:r>
              <a:rPr sz="1000" spc="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intensity</a:t>
            </a:r>
            <a:r>
              <a:rPr sz="1000" spc="1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indicates</a:t>
            </a:r>
            <a:r>
              <a:rPr sz="1000" spc="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level</a:t>
            </a:r>
            <a:r>
              <a:rPr sz="1000" spc="1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6A7280"/>
                </a:solidFill>
                <a:latin typeface="Microsoft Sans Serif"/>
                <a:cs typeface="Microsoft Sans Serif"/>
              </a:rPr>
              <a:t>of</a:t>
            </a:r>
            <a:r>
              <a:rPr sz="1000" spc="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6A7280"/>
                </a:solidFill>
                <a:latin typeface="Microsoft Sans Serif"/>
                <a:cs typeface="Microsoft Sans Serif"/>
              </a:rPr>
              <a:t>involvement</a:t>
            </a:r>
            <a:r>
              <a:rPr sz="1000" spc="1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6A7280"/>
                </a:solidFill>
                <a:latin typeface="Microsoft Sans Serif"/>
                <a:cs typeface="Microsoft Sans Serif"/>
              </a:rPr>
              <a:t>in</a:t>
            </a:r>
            <a:r>
              <a:rPr sz="1000" spc="1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each</a:t>
            </a:r>
            <a:r>
              <a:rPr sz="1000" spc="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phase</a:t>
            </a:r>
            <a:endParaRPr sz="10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5000624"/>
            <a:ext cx="5943600" cy="1219200"/>
            <a:chOff x="609599" y="5000624"/>
            <a:chExt cx="5943600" cy="1219200"/>
          </a:xfrm>
        </p:grpSpPr>
        <p:sp>
          <p:nvSpPr>
            <p:cNvPr id="3" name="object 3"/>
            <p:cNvSpPr/>
            <p:nvPr/>
          </p:nvSpPr>
          <p:spPr>
            <a:xfrm>
              <a:off x="609599" y="5000624"/>
              <a:ext cx="5943600" cy="1219200"/>
            </a:xfrm>
            <a:custGeom>
              <a:avLst/>
              <a:gdLst/>
              <a:ahLst/>
              <a:cxnLst/>
              <a:rect l="l" t="t" r="r" b="b"/>
              <a:pathLst>
                <a:path w="5943600" h="1219200">
                  <a:moveTo>
                    <a:pt x="5943599" y="1219199"/>
                  </a:moveTo>
                  <a:lnTo>
                    <a:pt x="0" y="1219199"/>
                  </a:lnTo>
                  <a:lnTo>
                    <a:pt x="0" y="0"/>
                  </a:lnTo>
                  <a:lnTo>
                    <a:pt x="5943599" y="0"/>
                  </a:lnTo>
                  <a:lnTo>
                    <a:pt x="5943599" y="12191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5000624"/>
              <a:ext cx="38100" cy="1219200"/>
            </a:xfrm>
            <a:custGeom>
              <a:avLst/>
              <a:gdLst/>
              <a:ahLst/>
              <a:cxnLst/>
              <a:rect l="l" t="t" r="r" b="b"/>
              <a:pathLst>
                <a:path w="38100" h="1219200">
                  <a:moveTo>
                    <a:pt x="38099" y="1219199"/>
                  </a:moveTo>
                  <a:lnTo>
                    <a:pt x="0" y="12191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191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09599" y="1085849"/>
            <a:ext cx="5010150" cy="28575"/>
          </a:xfrm>
          <a:custGeom>
            <a:avLst/>
            <a:gdLst/>
            <a:ahLst/>
            <a:cxnLst/>
            <a:rect l="l" t="t" r="r" b="b"/>
            <a:pathLst>
              <a:path w="5010150" h="28575">
                <a:moveTo>
                  <a:pt x="5010149" y="28574"/>
                </a:moveTo>
                <a:lnTo>
                  <a:pt x="0" y="28574"/>
                </a:lnTo>
                <a:lnTo>
                  <a:pt x="0" y="0"/>
                </a:lnTo>
                <a:lnTo>
                  <a:pt x="5010149" y="0"/>
                </a:lnTo>
                <a:lnTo>
                  <a:pt x="5010149" y="28574"/>
                </a:lnTo>
                <a:close/>
              </a:path>
            </a:pathLst>
          </a:custGeom>
          <a:solidFill>
            <a:srgbClr val="007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5" dirty="0"/>
              <a:t>Stakeholder</a:t>
            </a:r>
            <a:r>
              <a:rPr spc="-85" dirty="0"/>
              <a:t> </a:t>
            </a:r>
            <a:r>
              <a:rPr spc="-160" dirty="0"/>
              <a:t>Engagement</a:t>
            </a:r>
            <a:r>
              <a:rPr spc="-90" dirty="0"/>
              <a:t> Strategies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1428750"/>
            <a:ext cx="238124" cy="1904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6000" y="1322419"/>
            <a:ext cx="5514975" cy="3364229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b="1" spc="-55" dirty="0">
                <a:solidFill>
                  <a:srgbClr val="333333"/>
                </a:solidFill>
                <a:latin typeface="Arial"/>
                <a:cs typeface="Arial"/>
              </a:rPr>
              <a:t>Identifying</a:t>
            </a:r>
            <a:r>
              <a:rPr sz="16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80" dirty="0">
                <a:solidFill>
                  <a:srgbClr val="333333"/>
                </a:solidFill>
                <a:latin typeface="Arial"/>
                <a:cs typeface="Arial"/>
              </a:rPr>
              <a:t>Stakeholders</a:t>
            </a:r>
            <a:r>
              <a:rPr sz="16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21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6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Understanding</a:t>
            </a:r>
            <a:r>
              <a:rPr sz="16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Needs</a:t>
            </a:r>
            <a:endParaRPr sz="1650">
              <a:latin typeface="Arial"/>
              <a:cs typeface="Arial"/>
            </a:endParaRPr>
          </a:p>
          <a:p>
            <a:pPr marL="12700" marR="393065">
              <a:lnSpc>
                <a:spcPct val="111100"/>
              </a:lnSpc>
              <a:spcBef>
                <a:spcPts val="315"/>
              </a:spcBef>
            </a:pP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Identify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all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key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stakeholders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50" spc="-20" dirty="0">
                <a:solidFill>
                  <a:srgbClr val="374050"/>
                </a:solidFill>
                <a:latin typeface="Toyota Type"/>
                <a:cs typeface="Toyota Type"/>
              </a:rPr>
              <a:t>(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executives</a:t>
            </a:r>
            <a:r>
              <a:rPr sz="1350" spc="-2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managers</a:t>
            </a:r>
            <a:r>
              <a:rPr sz="1350" spc="-2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50" spc="-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analysts</a:t>
            </a:r>
            <a:r>
              <a:rPr sz="1350" spc="-2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IT</a:t>
            </a:r>
            <a:r>
              <a:rPr sz="1350" spc="-25" dirty="0">
                <a:solidFill>
                  <a:srgbClr val="374050"/>
                </a:solidFill>
                <a:latin typeface="Toyota Type"/>
                <a:cs typeface="Toyota Type"/>
              </a:rPr>
              <a:t>,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compliance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)</a:t>
            </a:r>
            <a:r>
              <a:rPr sz="1350" spc="-1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understand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their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specific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requirements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,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priorities</a:t>
            </a:r>
            <a:r>
              <a:rPr sz="135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50" spc="-1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and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knowledge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levels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tailor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communication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effectively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endParaRPr sz="1350">
              <a:latin typeface="Toyota Type"/>
              <a:cs typeface="Toyota Type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Effective</a:t>
            </a:r>
            <a:r>
              <a:rPr sz="165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333333"/>
                </a:solidFill>
                <a:latin typeface="Arial"/>
                <a:cs typeface="Arial"/>
              </a:rPr>
              <a:t>Communication</a:t>
            </a:r>
            <a:r>
              <a:rPr sz="165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Framework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315"/>
              </a:spcBef>
            </a:pP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Use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clear</a:t>
            </a:r>
            <a:r>
              <a:rPr sz="1350" spc="-2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50" spc="-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jargon</a:t>
            </a:r>
            <a:r>
              <a:rPr sz="1350" spc="-20" dirty="0">
                <a:solidFill>
                  <a:srgbClr val="374050"/>
                </a:solidFill>
                <a:latin typeface="Toyota Type"/>
                <a:cs typeface="Toyota Type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free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language</a:t>
            </a:r>
            <a:r>
              <a:rPr sz="1350" spc="-2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r>
              <a:rPr sz="1350" spc="-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Leverage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visualizations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real</a:t>
            </a:r>
            <a:r>
              <a:rPr sz="1350" spc="-30" dirty="0">
                <a:solidFill>
                  <a:srgbClr val="374050"/>
                </a:solidFill>
                <a:latin typeface="Toyota Type"/>
                <a:cs typeface="Toyota Type"/>
              </a:rPr>
              <a:t>-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world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examples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simplify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complex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concepts</a:t>
            </a:r>
            <a:r>
              <a:rPr sz="135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r>
              <a:rPr sz="1350" spc="-1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Focus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on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business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outcomes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rather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than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technical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details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build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understanding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trust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endParaRPr sz="1350">
              <a:latin typeface="Toyota Type"/>
              <a:cs typeface="Toyota Type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Cultivating</a:t>
            </a:r>
            <a:r>
              <a:rPr sz="165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80" dirty="0">
                <a:solidFill>
                  <a:srgbClr val="333333"/>
                </a:solidFill>
                <a:latin typeface="Arial"/>
                <a:cs typeface="Arial"/>
              </a:rPr>
              <a:t>Collaboration</a:t>
            </a:r>
            <a:r>
              <a:rPr sz="165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21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65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Buy-</a:t>
            </a:r>
            <a:r>
              <a:rPr sz="1650" b="1" spc="-25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endParaRPr sz="1650">
              <a:latin typeface="Arial"/>
              <a:cs typeface="Arial"/>
            </a:endParaRPr>
          </a:p>
          <a:p>
            <a:pPr marL="12700" marR="586740">
              <a:lnSpc>
                <a:spcPct val="111100"/>
              </a:lnSpc>
              <a:spcBef>
                <a:spcPts val="315"/>
              </a:spcBef>
            </a:pP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Form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cross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functional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teams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across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departments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r>
              <a:rPr sz="1350" spc="-1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Conduct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regular interactions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50" spc="-30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workshops</a:t>
            </a:r>
            <a:r>
              <a:rPr sz="1350" dirty="0">
                <a:solidFill>
                  <a:srgbClr val="374050"/>
                </a:solidFill>
                <a:latin typeface="Toyota Type"/>
                <a:cs typeface="Toyota Type"/>
              </a:rPr>
              <a:t>,</a:t>
            </a:r>
            <a:r>
              <a:rPr sz="1350" spc="-2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tailored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training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r>
              <a:rPr sz="1350" spc="-25" dirty="0">
                <a:solidFill>
                  <a:srgbClr val="374050"/>
                </a:solidFill>
                <a:latin typeface="Toyota Type"/>
                <a:cs typeface="Toyota Type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Define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clear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roles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and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responsibilities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ensure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shared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accountability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ownership</a:t>
            </a:r>
            <a:r>
              <a:rPr sz="1350" spc="-10" dirty="0">
                <a:solidFill>
                  <a:srgbClr val="374050"/>
                </a:solidFill>
                <a:latin typeface="Toyota Type"/>
                <a:cs typeface="Toyota Type"/>
              </a:rPr>
              <a:t>.</a:t>
            </a:r>
            <a:endParaRPr sz="1350">
              <a:latin typeface="Toyota Type"/>
              <a:cs typeface="Toyota Type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129" y="2571750"/>
            <a:ext cx="239129" cy="1904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49" y="3738562"/>
            <a:ext cx="238124" cy="14284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6053" y="5133975"/>
            <a:ext cx="130961" cy="1904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47699" y="5010167"/>
            <a:ext cx="5905500" cy="10864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825"/>
              </a:spcBef>
            </a:pPr>
            <a:r>
              <a:rPr sz="1350" b="1" spc="-90" dirty="0">
                <a:solidFill>
                  <a:srgbClr val="333333"/>
                </a:solidFill>
                <a:latin typeface="Arial"/>
                <a:cs typeface="Arial"/>
              </a:rPr>
              <a:t>Communication</a:t>
            </a:r>
            <a:r>
              <a:rPr sz="135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90" dirty="0">
                <a:solidFill>
                  <a:srgbClr val="333333"/>
                </a:solidFill>
                <a:latin typeface="Arial"/>
                <a:cs typeface="Arial"/>
              </a:rPr>
              <a:t>Best</a:t>
            </a:r>
            <a:r>
              <a:rPr sz="135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Practices</a:t>
            </a:r>
            <a:endParaRPr sz="1350">
              <a:latin typeface="Arial"/>
              <a:cs typeface="Arial"/>
            </a:endParaRPr>
          </a:p>
          <a:p>
            <a:pPr marL="152400" marR="420370">
              <a:lnSpc>
                <a:spcPct val="111100"/>
              </a:lnSpc>
              <a:spcBef>
                <a:spcPts val="600"/>
              </a:spcBef>
            </a:pPr>
            <a:r>
              <a:rPr sz="130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Be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transparent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about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issues</a:t>
            </a:r>
            <a:r>
              <a:rPr sz="135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. 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Encourage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two</a:t>
            </a:r>
            <a:r>
              <a:rPr sz="135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way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feedback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loops</a:t>
            </a:r>
            <a:r>
              <a:rPr sz="1350" dirty="0">
                <a:solidFill>
                  <a:srgbClr val="333333"/>
                </a:solidFill>
                <a:latin typeface="Traditional Arabic"/>
                <a:cs typeface="Traditional Arabic"/>
              </a:rPr>
              <a:t>.</a:t>
            </a:r>
            <a:r>
              <a:rPr sz="1350" spc="-30" dirty="0">
                <a:solidFill>
                  <a:srgbClr val="333333"/>
                </a:solidFill>
                <a:latin typeface="Traditional Arabic"/>
                <a:cs typeface="Traditional Arabic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Provide</a:t>
            </a:r>
            <a:r>
              <a:rPr sz="130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regular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updates</a:t>
            </a:r>
            <a:r>
              <a:rPr sz="130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on</a:t>
            </a:r>
            <a:r>
              <a:rPr sz="130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progress</a:t>
            </a:r>
            <a:r>
              <a:rPr sz="130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demonstrate</a:t>
            </a:r>
            <a:r>
              <a:rPr sz="130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early</a:t>
            </a:r>
            <a:r>
              <a:rPr sz="130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wins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Microsoft Sans Serif"/>
                <a:cs typeface="Microsoft Sans Serif"/>
              </a:rPr>
              <a:t>to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build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momentum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trust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throughout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the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organization</a:t>
            </a:r>
            <a:r>
              <a:rPr sz="135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010399" y="4829174"/>
            <a:ext cx="4572000" cy="1847850"/>
            <a:chOff x="7010399" y="4829174"/>
            <a:chExt cx="4572000" cy="1847850"/>
          </a:xfrm>
        </p:grpSpPr>
        <p:sp>
          <p:nvSpPr>
            <p:cNvPr id="14" name="object 14"/>
            <p:cNvSpPr/>
            <p:nvPr/>
          </p:nvSpPr>
          <p:spPr>
            <a:xfrm>
              <a:off x="7015161" y="4833937"/>
              <a:ext cx="4562475" cy="1838325"/>
            </a:xfrm>
            <a:custGeom>
              <a:avLst/>
              <a:gdLst/>
              <a:ahLst/>
              <a:cxnLst/>
              <a:rect l="l" t="t" r="r" b="b"/>
              <a:pathLst>
                <a:path w="4562475" h="1838325">
                  <a:moveTo>
                    <a:pt x="4495727" y="1838324"/>
                  </a:moveTo>
                  <a:lnTo>
                    <a:pt x="66746" y="1838324"/>
                  </a:lnTo>
                  <a:lnTo>
                    <a:pt x="62100" y="1837866"/>
                  </a:lnTo>
                  <a:lnTo>
                    <a:pt x="24239" y="1820717"/>
                  </a:lnTo>
                  <a:lnTo>
                    <a:pt x="2287" y="1785424"/>
                  </a:lnTo>
                  <a:lnTo>
                    <a:pt x="0" y="1771577"/>
                  </a:lnTo>
                  <a:lnTo>
                    <a:pt x="0" y="17668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4495727" y="0"/>
                  </a:lnTo>
                  <a:lnTo>
                    <a:pt x="4534624" y="14645"/>
                  </a:lnTo>
                  <a:lnTo>
                    <a:pt x="4558829" y="48432"/>
                  </a:lnTo>
                  <a:lnTo>
                    <a:pt x="4562474" y="66746"/>
                  </a:lnTo>
                  <a:lnTo>
                    <a:pt x="4562474" y="1771577"/>
                  </a:lnTo>
                  <a:lnTo>
                    <a:pt x="4547827" y="1810474"/>
                  </a:lnTo>
                  <a:lnTo>
                    <a:pt x="4514041" y="1834680"/>
                  </a:lnTo>
                  <a:lnTo>
                    <a:pt x="4500372" y="1837866"/>
                  </a:lnTo>
                  <a:lnTo>
                    <a:pt x="4495727" y="18383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15161" y="4833937"/>
              <a:ext cx="4562475" cy="1838325"/>
            </a:xfrm>
            <a:custGeom>
              <a:avLst/>
              <a:gdLst/>
              <a:ahLst/>
              <a:cxnLst/>
              <a:rect l="l" t="t" r="r" b="b"/>
              <a:pathLst>
                <a:path w="4562475" h="1838325">
                  <a:moveTo>
                    <a:pt x="0" y="1766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7" y="9432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91037" y="0"/>
                  </a:lnTo>
                  <a:lnTo>
                    <a:pt x="4495727" y="0"/>
                  </a:lnTo>
                  <a:lnTo>
                    <a:pt x="4500372" y="457"/>
                  </a:lnTo>
                  <a:lnTo>
                    <a:pt x="4538233" y="17606"/>
                  </a:lnTo>
                  <a:lnTo>
                    <a:pt x="4550433" y="31748"/>
                  </a:lnTo>
                  <a:lnTo>
                    <a:pt x="4553039" y="35648"/>
                  </a:lnTo>
                  <a:lnTo>
                    <a:pt x="4555240" y="39765"/>
                  </a:lnTo>
                  <a:lnTo>
                    <a:pt x="4557034" y="44099"/>
                  </a:lnTo>
                  <a:lnTo>
                    <a:pt x="4558829" y="48432"/>
                  </a:lnTo>
                  <a:lnTo>
                    <a:pt x="4560185" y="52899"/>
                  </a:lnTo>
                  <a:lnTo>
                    <a:pt x="4561101" y="57500"/>
                  </a:lnTo>
                  <a:lnTo>
                    <a:pt x="4562016" y="62100"/>
                  </a:lnTo>
                  <a:lnTo>
                    <a:pt x="4562474" y="66746"/>
                  </a:lnTo>
                  <a:lnTo>
                    <a:pt x="4562474" y="71437"/>
                  </a:lnTo>
                  <a:lnTo>
                    <a:pt x="4562474" y="1766887"/>
                  </a:lnTo>
                  <a:lnTo>
                    <a:pt x="4562474" y="1771577"/>
                  </a:lnTo>
                  <a:lnTo>
                    <a:pt x="4562016" y="1776223"/>
                  </a:lnTo>
                  <a:lnTo>
                    <a:pt x="4561101" y="1780823"/>
                  </a:lnTo>
                  <a:lnTo>
                    <a:pt x="4560185" y="1785424"/>
                  </a:lnTo>
                  <a:lnTo>
                    <a:pt x="4558829" y="1789890"/>
                  </a:lnTo>
                  <a:lnTo>
                    <a:pt x="4557034" y="1794224"/>
                  </a:lnTo>
                  <a:lnTo>
                    <a:pt x="4555240" y="1798558"/>
                  </a:lnTo>
                  <a:lnTo>
                    <a:pt x="4526824" y="1828890"/>
                  </a:lnTo>
                  <a:lnTo>
                    <a:pt x="4504973" y="1836951"/>
                  </a:lnTo>
                  <a:lnTo>
                    <a:pt x="4500372" y="1837866"/>
                  </a:lnTo>
                  <a:lnTo>
                    <a:pt x="4495727" y="1838324"/>
                  </a:lnTo>
                  <a:lnTo>
                    <a:pt x="4491037" y="1838324"/>
                  </a:lnTo>
                  <a:lnTo>
                    <a:pt x="71437" y="1838324"/>
                  </a:lnTo>
                  <a:lnTo>
                    <a:pt x="44098" y="1832885"/>
                  </a:lnTo>
                  <a:lnTo>
                    <a:pt x="39764" y="1831090"/>
                  </a:lnTo>
                  <a:lnTo>
                    <a:pt x="35647" y="1828889"/>
                  </a:lnTo>
                  <a:lnTo>
                    <a:pt x="31748" y="1826283"/>
                  </a:lnTo>
                  <a:lnTo>
                    <a:pt x="27848" y="1823678"/>
                  </a:lnTo>
                  <a:lnTo>
                    <a:pt x="5437" y="1794224"/>
                  </a:lnTo>
                  <a:lnTo>
                    <a:pt x="3642" y="1789890"/>
                  </a:lnTo>
                  <a:lnTo>
                    <a:pt x="2287" y="1785424"/>
                  </a:lnTo>
                  <a:lnTo>
                    <a:pt x="1372" y="1780823"/>
                  </a:lnTo>
                  <a:lnTo>
                    <a:pt x="457" y="1776223"/>
                  </a:lnTo>
                  <a:lnTo>
                    <a:pt x="0" y="1771577"/>
                  </a:lnTo>
                  <a:lnTo>
                    <a:pt x="0" y="17668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59625" y="4975759"/>
            <a:ext cx="2717800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80" dirty="0">
                <a:solidFill>
                  <a:srgbClr val="0075CD"/>
                </a:solidFill>
                <a:latin typeface="Arial"/>
                <a:cs typeface="Arial"/>
              </a:rPr>
              <a:t>Tailoring</a:t>
            </a:r>
            <a:r>
              <a:rPr sz="1500" b="1" spc="-6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Messages</a:t>
            </a:r>
            <a:r>
              <a:rPr sz="1500" b="1" spc="-6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80" dirty="0">
                <a:solidFill>
                  <a:srgbClr val="0075CD"/>
                </a:solidFill>
                <a:latin typeface="Arial"/>
                <a:cs typeface="Arial"/>
              </a:rPr>
              <a:t>by</a:t>
            </a:r>
            <a:r>
              <a:rPr sz="1500" b="1" spc="-55" dirty="0">
                <a:solidFill>
                  <a:srgbClr val="0075CD"/>
                </a:solidFill>
                <a:latin typeface="Arial"/>
                <a:cs typeface="Arial"/>
              </a:rPr>
              <a:t> Audience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48524" y="5372099"/>
            <a:ext cx="1266825" cy="1066800"/>
            <a:chOff x="7248524" y="5372099"/>
            <a:chExt cx="1266825" cy="1066800"/>
          </a:xfrm>
        </p:grpSpPr>
        <p:sp>
          <p:nvSpPr>
            <p:cNvPr id="18" name="object 18"/>
            <p:cNvSpPr/>
            <p:nvPr/>
          </p:nvSpPr>
          <p:spPr>
            <a:xfrm>
              <a:off x="7248524" y="5372099"/>
              <a:ext cx="1266825" cy="457200"/>
            </a:xfrm>
            <a:custGeom>
              <a:avLst/>
              <a:gdLst/>
              <a:ahLst/>
              <a:cxnLst/>
              <a:rect l="l" t="t" r="r" b="b"/>
              <a:pathLst>
                <a:path w="1266825" h="457200">
                  <a:moveTo>
                    <a:pt x="1266825" y="457199"/>
                  </a:moveTo>
                  <a:lnTo>
                    <a:pt x="0" y="457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95628" y="0"/>
                  </a:lnTo>
                  <a:lnTo>
                    <a:pt x="1237119" y="15621"/>
                  </a:lnTo>
                  <a:lnTo>
                    <a:pt x="1262939" y="51661"/>
                  </a:lnTo>
                  <a:lnTo>
                    <a:pt x="1266825" y="71196"/>
                  </a:lnTo>
                  <a:lnTo>
                    <a:pt x="1266825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48524" y="5829299"/>
              <a:ext cx="1266825" cy="609600"/>
            </a:xfrm>
            <a:custGeom>
              <a:avLst/>
              <a:gdLst/>
              <a:ahLst/>
              <a:cxnLst/>
              <a:rect l="l" t="t" r="r" b="b"/>
              <a:pathLst>
                <a:path w="1266825" h="609600">
                  <a:moveTo>
                    <a:pt x="126682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1266824" y="0"/>
                  </a:lnTo>
                  <a:lnTo>
                    <a:pt x="1266824" y="6095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1875" y="5524499"/>
              <a:ext cx="133349" cy="1523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50571" y="5419271"/>
            <a:ext cx="1059815" cy="5207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R="22225" algn="r">
              <a:lnSpc>
                <a:spcPct val="100000"/>
              </a:lnSpc>
              <a:spcBef>
                <a:spcPts val="525"/>
              </a:spcBef>
            </a:pPr>
            <a:r>
              <a:rPr sz="13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Executives</a:t>
            </a:r>
            <a:endParaRPr sz="13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405"/>
              </a:spcBef>
            </a:pPr>
            <a:r>
              <a:rPr sz="1150" spc="-85" dirty="0">
                <a:solidFill>
                  <a:srgbClr val="333333"/>
                </a:solidFill>
                <a:latin typeface="Microsoft Sans Serif"/>
                <a:cs typeface="Microsoft Sans Serif"/>
              </a:rPr>
              <a:t>ROI</a:t>
            </a:r>
            <a:r>
              <a:rPr sz="1200" spc="-85" dirty="0">
                <a:solidFill>
                  <a:srgbClr val="333333"/>
                </a:solidFill>
                <a:latin typeface="Traditional Arabic"/>
                <a:cs typeface="Traditional Arabic"/>
              </a:rPr>
              <a:t>,</a:t>
            </a:r>
            <a:r>
              <a:rPr sz="1200" spc="20" dirty="0">
                <a:solidFill>
                  <a:srgbClr val="333333"/>
                </a:solidFill>
                <a:latin typeface="Traditional Arabic"/>
                <a:cs typeface="Traditional Arabic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competitive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16366" y="5908083"/>
            <a:ext cx="727710" cy="6019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8200"/>
              </a:lnSpc>
              <a:spcBef>
                <a:spcPts val="85"/>
              </a:spcBef>
            </a:pPr>
            <a:r>
              <a:rPr sz="11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advantage</a:t>
            </a:r>
            <a:r>
              <a:rPr sz="1200" spc="-30" dirty="0">
                <a:solidFill>
                  <a:srgbClr val="333333"/>
                </a:solidFill>
                <a:latin typeface="Traditional Arabic"/>
                <a:cs typeface="Traditional Arabic"/>
              </a:rPr>
              <a:t>,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strategic alignment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667748" y="5372099"/>
            <a:ext cx="1257300" cy="1066800"/>
            <a:chOff x="8667748" y="5372099"/>
            <a:chExt cx="1257300" cy="1066800"/>
          </a:xfrm>
        </p:grpSpPr>
        <p:sp>
          <p:nvSpPr>
            <p:cNvPr id="24" name="object 24"/>
            <p:cNvSpPr/>
            <p:nvPr/>
          </p:nvSpPr>
          <p:spPr>
            <a:xfrm>
              <a:off x="8667748" y="5372099"/>
              <a:ext cx="1257300" cy="457200"/>
            </a:xfrm>
            <a:custGeom>
              <a:avLst/>
              <a:gdLst/>
              <a:ahLst/>
              <a:cxnLst/>
              <a:rect l="l" t="t" r="r" b="b"/>
              <a:pathLst>
                <a:path w="1257300" h="457200">
                  <a:moveTo>
                    <a:pt x="1257300" y="457199"/>
                  </a:moveTo>
                  <a:lnTo>
                    <a:pt x="0" y="457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86103" y="0"/>
                  </a:lnTo>
                  <a:lnTo>
                    <a:pt x="1227592" y="15621"/>
                  </a:lnTo>
                  <a:lnTo>
                    <a:pt x="1253413" y="51661"/>
                  </a:lnTo>
                  <a:lnTo>
                    <a:pt x="1257300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67749" y="5829299"/>
              <a:ext cx="1257300" cy="609600"/>
            </a:xfrm>
            <a:custGeom>
              <a:avLst/>
              <a:gdLst/>
              <a:ahLst/>
              <a:cxnLst/>
              <a:rect l="l" t="t" r="r" b="b"/>
              <a:pathLst>
                <a:path w="1257300" h="609600">
                  <a:moveTo>
                    <a:pt x="1257299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1257299" y="0"/>
                  </a:lnTo>
                  <a:lnTo>
                    <a:pt x="1257299" y="6095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29912" y="5524499"/>
              <a:ext cx="190232" cy="15234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8797776" y="5410742"/>
            <a:ext cx="996950" cy="5276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595"/>
              </a:spcBef>
            </a:pPr>
            <a:r>
              <a:rPr sz="135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IT</a:t>
            </a:r>
            <a:r>
              <a:rPr sz="135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Teams</a:t>
            </a:r>
            <a:endParaRPr sz="13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Implementation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53276" y="5919589"/>
            <a:ext cx="1085850" cy="5905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ctr">
              <a:lnSpc>
                <a:spcPct val="105900"/>
              </a:lnSpc>
              <a:spcBef>
                <a:spcPts val="30"/>
              </a:spcBef>
            </a:pP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details</a:t>
            </a:r>
            <a:r>
              <a:rPr sz="120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,</a:t>
            </a:r>
            <a:r>
              <a:rPr sz="1200" spc="-50" dirty="0">
                <a:solidFill>
                  <a:srgbClr val="333333"/>
                </a:solidFill>
                <a:latin typeface="Traditional Arabic"/>
                <a:cs typeface="Traditional Arabic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technical requirements</a:t>
            </a:r>
            <a:r>
              <a:rPr sz="120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,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timeline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077449" y="5372099"/>
            <a:ext cx="1266825" cy="1066800"/>
            <a:chOff x="10077449" y="5372099"/>
            <a:chExt cx="1266825" cy="1066800"/>
          </a:xfrm>
        </p:grpSpPr>
        <p:sp>
          <p:nvSpPr>
            <p:cNvPr id="30" name="object 30"/>
            <p:cNvSpPr/>
            <p:nvPr/>
          </p:nvSpPr>
          <p:spPr>
            <a:xfrm>
              <a:off x="10077449" y="5372099"/>
              <a:ext cx="1266825" cy="457200"/>
            </a:xfrm>
            <a:custGeom>
              <a:avLst/>
              <a:gdLst/>
              <a:ahLst/>
              <a:cxnLst/>
              <a:rect l="l" t="t" r="r" b="b"/>
              <a:pathLst>
                <a:path w="1266825" h="457200">
                  <a:moveTo>
                    <a:pt x="1266824" y="457199"/>
                  </a:moveTo>
                  <a:lnTo>
                    <a:pt x="0" y="457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59" y="3885"/>
                  </a:lnTo>
                  <a:lnTo>
                    <a:pt x="71196" y="0"/>
                  </a:lnTo>
                  <a:lnTo>
                    <a:pt x="1195628" y="0"/>
                  </a:lnTo>
                  <a:lnTo>
                    <a:pt x="1237117" y="15621"/>
                  </a:lnTo>
                  <a:lnTo>
                    <a:pt x="1262937" y="51661"/>
                  </a:lnTo>
                  <a:lnTo>
                    <a:pt x="1266824" y="71196"/>
                  </a:lnTo>
                  <a:lnTo>
                    <a:pt x="1266824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077449" y="5829299"/>
              <a:ext cx="1266825" cy="609600"/>
            </a:xfrm>
            <a:custGeom>
              <a:avLst/>
              <a:gdLst/>
              <a:ahLst/>
              <a:cxnLst/>
              <a:rect l="l" t="t" r="r" b="b"/>
              <a:pathLst>
                <a:path w="1266825" h="609600">
                  <a:moveTo>
                    <a:pt x="126682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1266824" y="0"/>
                  </a:lnTo>
                  <a:lnTo>
                    <a:pt x="1266824" y="6095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77449" y="5534024"/>
              <a:ext cx="152399" cy="13334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411073" y="5336398"/>
            <a:ext cx="756920" cy="60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marR="5080" indent="-116205">
              <a:lnSpc>
                <a:spcPct val="111100"/>
              </a:lnSpc>
              <a:spcBef>
                <a:spcPts val="100"/>
              </a:spcBef>
            </a:pPr>
            <a:r>
              <a:rPr sz="1350" spc="-50" dirty="0">
                <a:solidFill>
                  <a:srgbClr val="333333"/>
                </a:solidFill>
                <a:latin typeface="Microsoft Sans Serif"/>
                <a:cs typeface="Microsoft Sans Serif"/>
              </a:rPr>
              <a:t>Business </a:t>
            </a:r>
            <a:r>
              <a:rPr sz="13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Users</a:t>
            </a:r>
            <a:endParaRPr sz="1350">
              <a:latin typeface="Microsoft Sans Serif"/>
              <a:cs typeface="Microsoft Sans Serif"/>
            </a:endParaRPr>
          </a:p>
          <a:p>
            <a:pPr marL="12700">
              <a:lnSpc>
                <a:spcPts val="944"/>
              </a:lnSpc>
            </a:pP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Usability</a:t>
            </a:r>
            <a:r>
              <a:rPr sz="120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,</a:t>
            </a:r>
            <a:endParaRPr sz="1200">
              <a:latin typeface="Traditional Arabic"/>
              <a:cs typeface="Traditional Arab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197355" y="5925198"/>
            <a:ext cx="1029969" cy="5848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065" marR="5080" algn="ctr">
              <a:lnSpc>
                <a:spcPct val="106400"/>
              </a:lnSpc>
              <a:spcBef>
                <a:spcPts val="30"/>
              </a:spcBef>
            </a:pP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benefits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to</a:t>
            </a:r>
            <a:r>
              <a:rPr sz="115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daily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work</a:t>
            </a:r>
            <a:r>
              <a:rPr sz="1200" dirty="0">
                <a:solidFill>
                  <a:srgbClr val="333333"/>
                </a:solidFill>
                <a:latin typeface="Traditional Arabic"/>
                <a:cs typeface="Traditional Arabic"/>
              </a:rPr>
              <a:t>,</a:t>
            </a:r>
            <a:r>
              <a:rPr sz="1200" spc="-25" dirty="0">
                <a:solidFill>
                  <a:srgbClr val="333333"/>
                </a:solidFill>
                <a:latin typeface="Traditional Arabic"/>
                <a:cs typeface="Traditional Arabic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data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insights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6861611"/>
            <a:ext cx="12192000" cy="428625"/>
            <a:chOff x="0" y="6981824"/>
            <a:chExt cx="12192000" cy="428625"/>
          </a:xfrm>
        </p:grpSpPr>
        <p:sp>
          <p:nvSpPr>
            <p:cNvPr id="36" name="object 36"/>
            <p:cNvSpPr/>
            <p:nvPr/>
          </p:nvSpPr>
          <p:spPr>
            <a:xfrm>
              <a:off x="0" y="6981824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1999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698182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7010399" y="685800"/>
            <a:ext cx="4572000" cy="3914775"/>
            <a:chOff x="7010399" y="685800"/>
            <a:chExt cx="4572000" cy="3914775"/>
          </a:xfrm>
        </p:grpSpPr>
        <p:sp>
          <p:nvSpPr>
            <p:cNvPr id="41" name="object 41"/>
            <p:cNvSpPr/>
            <p:nvPr/>
          </p:nvSpPr>
          <p:spPr>
            <a:xfrm>
              <a:off x="7015161" y="690562"/>
              <a:ext cx="4562475" cy="3905250"/>
            </a:xfrm>
            <a:custGeom>
              <a:avLst/>
              <a:gdLst/>
              <a:ahLst/>
              <a:cxnLst/>
              <a:rect l="l" t="t" r="r" b="b"/>
              <a:pathLst>
                <a:path w="4562475" h="3905250">
                  <a:moveTo>
                    <a:pt x="4495727" y="3905249"/>
                  </a:moveTo>
                  <a:lnTo>
                    <a:pt x="66746" y="3905249"/>
                  </a:lnTo>
                  <a:lnTo>
                    <a:pt x="62100" y="3904791"/>
                  </a:lnTo>
                  <a:lnTo>
                    <a:pt x="24239" y="3887642"/>
                  </a:lnTo>
                  <a:lnTo>
                    <a:pt x="2287" y="3852348"/>
                  </a:lnTo>
                  <a:lnTo>
                    <a:pt x="0" y="3838502"/>
                  </a:lnTo>
                  <a:lnTo>
                    <a:pt x="0" y="3833812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4495727" y="0"/>
                  </a:lnTo>
                  <a:lnTo>
                    <a:pt x="4534624" y="14645"/>
                  </a:lnTo>
                  <a:lnTo>
                    <a:pt x="4558829" y="48433"/>
                  </a:lnTo>
                  <a:lnTo>
                    <a:pt x="4562474" y="66746"/>
                  </a:lnTo>
                  <a:lnTo>
                    <a:pt x="4562474" y="3838502"/>
                  </a:lnTo>
                  <a:lnTo>
                    <a:pt x="4547827" y="3877399"/>
                  </a:lnTo>
                  <a:lnTo>
                    <a:pt x="4514041" y="3901605"/>
                  </a:lnTo>
                  <a:lnTo>
                    <a:pt x="4500372" y="3904791"/>
                  </a:lnTo>
                  <a:lnTo>
                    <a:pt x="4495727" y="390524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15161" y="690562"/>
              <a:ext cx="4562475" cy="3905250"/>
            </a:xfrm>
            <a:custGeom>
              <a:avLst/>
              <a:gdLst/>
              <a:ahLst/>
              <a:cxnLst/>
              <a:rect l="l" t="t" r="r" b="b"/>
              <a:pathLst>
                <a:path w="4562475" h="3905250">
                  <a:moveTo>
                    <a:pt x="0" y="3833812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7" y="9433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91037" y="0"/>
                  </a:lnTo>
                  <a:lnTo>
                    <a:pt x="4495727" y="0"/>
                  </a:lnTo>
                  <a:lnTo>
                    <a:pt x="4500372" y="457"/>
                  </a:lnTo>
                  <a:lnTo>
                    <a:pt x="4538233" y="17606"/>
                  </a:lnTo>
                  <a:lnTo>
                    <a:pt x="4557034" y="44099"/>
                  </a:lnTo>
                  <a:lnTo>
                    <a:pt x="4558829" y="48433"/>
                  </a:lnTo>
                  <a:lnTo>
                    <a:pt x="4560185" y="52900"/>
                  </a:lnTo>
                  <a:lnTo>
                    <a:pt x="4561101" y="57500"/>
                  </a:lnTo>
                  <a:lnTo>
                    <a:pt x="4562016" y="62101"/>
                  </a:lnTo>
                  <a:lnTo>
                    <a:pt x="4562474" y="66746"/>
                  </a:lnTo>
                  <a:lnTo>
                    <a:pt x="4562474" y="71437"/>
                  </a:lnTo>
                  <a:lnTo>
                    <a:pt x="4562474" y="3833812"/>
                  </a:lnTo>
                  <a:lnTo>
                    <a:pt x="4562474" y="3838502"/>
                  </a:lnTo>
                  <a:lnTo>
                    <a:pt x="4562016" y="3843148"/>
                  </a:lnTo>
                  <a:lnTo>
                    <a:pt x="4561101" y="3847748"/>
                  </a:lnTo>
                  <a:lnTo>
                    <a:pt x="4560185" y="3852348"/>
                  </a:lnTo>
                  <a:lnTo>
                    <a:pt x="4558829" y="3856815"/>
                  </a:lnTo>
                  <a:lnTo>
                    <a:pt x="4557034" y="3861149"/>
                  </a:lnTo>
                  <a:lnTo>
                    <a:pt x="4555240" y="3865483"/>
                  </a:lnTo>
                  <a:lnTo>
                    <a:pt x="4526824" y="3895815"/>
                  </a:lnTo>
                  <a:lnTo>
                    <a:pt x="4504973" y="3903876"/>
                  </a:lnTo>
                  <a:lnTo>
                    <a:pt x="4500372" y="3904791"/>
                  </a:lnTo>
                  <a:lnTo>
                    <a:pt x="4495727" y="3905249"/>
                  </a:lnTo>
                  <a:lnTo>
                    <a:pt x="4491037" y="3905249"/>
                  </a:lnTo>
                  <a:lnTo>
                    <a:pt x="71437" y="3905249"/>
                  </a:lnTo>
                  <a:lnTo>
                    <a:pt x="66746" y="3905249"/>
                  </a:lnTo>
                  <a:lnTo>
                    <a:pt x="62100" y="3904791"/>
                  </a:lnTo>
                  <a:lnTo>
                    <a:pt x="57499" y="3903876"/>
                  </a:lnTo>
                  <a:lnTo>
                    <a:pt x="52899" y="3902961"/>
                  </a:lnTo>
                  <a:lnTo>
                    <a:pt x="48431" y="3901605"/>
                  </a:lnTo>
                  <a:lnTo>
                    <a:pt x="44098" y="3899811"/>
                  </a:lnTo>
                  <a:lnTo>
                    <a:pt x="39764" y="3898016"/>
                  </a:lnTo>
                  <a:lnTo>
                    <a:pt x="35647" y="3895815"/>
                  </a:lnTo>
                  <a:lnTo>
                    <a:pt x="31748" y="3893209"/>
                  </a:lnTo>
                  <a:lnTo>
                    <a:pt x="27848" y="3890603"/>
                  </a:lnTo>
                  <a:lnTo>
                    <a:pt x="5437" y="3861149"/>
                  </a:lnTo>
                  <a:lnTo>
                    <a:pt x="3642" y="3856815"/>
                  </a:lnTo>
                  <a:lnTo>
                    <a:pt x="2287" y="3852348"/>
                  </a:lnTo>
                  <a:lnTo>
                    <a:pt x="1372" y="3847748"/>
                  </a:lnTo>
                  <a:lnTo>
                    <a:pt x="457" y="3843148"/>
                  </a:lnTo>
                  <a:lnTo>
                    <a:pt x="0" y="3838502"/>
                  </a:lnTo>
                  <a:lnTo>
                    <a:pt x="0" y="3833812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732910" y="827285"/>
            <a:ext cx="312674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-75" dirty="0">
                <a:solidFill>
                  <a:srgbClr val="0075CD"/>
                </a:solidFill>
                <a:latin typeface="Arial"/>
                <a:cs typeface="Arial"/>
              </a:rPr>
              <a:t>Stakeholder</a:t>
            </a:r>
            <a:r>
              <a:rPr sz="1500" b="1" spc="-1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65" dirty="0">
                <a:solidFill>
                  <a:srgbClr val="0075CD"/>
                </a:solidFill>
                <a:latin typeface="Arial"/>
                <a:cs typeface="Arial"/>
              </a:rPr>
              <a:t>Influence</a:t>
            </a:r>
            <a:r>
              <a:rPr sz="1550" b="1" spc="-65" dirty="0">
                <a:solidFill>
                  <a:srgbClr val="0075CD"/>
                </a:solidFill>
                <a:latin typeface="Berlin Sans FB"/>
                <a:cs typeface="Berlin Sans FB"/>
              </a:rPr>
              <a:t>-</a:t>
            </a:r>
            <a:r>
              <a:rPr sz="1500" b="1" spc="-65" dirty="0">
                <a:solidFill>
                  <a:srgbClr val="0075CD"/>
                </a:solidFill>
                <a:latin typeface="Arial"/>
                <a:cs typeface="Arial"/>
              </a:rPr>
              <a:t>Interest</a:t>
            </a:r>
            <a:r>
              <a:rPr sz="1500" b="1" spc="-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20" dirty="0">
                <a:solidFill>
                  <a:srgbClr val="0075CD"/>
                </a:solidFill>
                <a:latin typeface="Arial"/>
                <a:cs typeface="Arial"/>
              </a:rPr>
              <a:t>Matrix</a:t>
            </a:r>
            <a:endParaRPr sz="15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757246" y="6979840"/>
            <a:ext cx="114300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0">
              <a:lnSpc>
                <a:spcPts val="1305"/>
              </a:lnSpc>
            </a:pPr>
            <a:fld id="{81D60167-4931-47E6-BA6A-407CBD079E47}" type="slidenum">
              <a:rPr sz="1150" spc="-50" smtClean="0">
                <a:solidFill>
                  <a:srgbClr val="6A7280"/>
                </a:solidFill>
                <a:latin typeface="Microsoft Sans Serif"/>
                <a:cs typeface="Microsoft Sans Serif"/>
              </a:rPr>
              <a:t>7</a:t>
            </a:fld>
            <a:endParaRPr sz="1150" dirty="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8619" y="6978066"/>
            <a:ext cx="279336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Data</a:t>
            </a:r>
            <a:r>
              <a:rPr sz="1150" spc="-4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Pre-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processing: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6A7280"/>
                </a:solidFill>
                <a:latin typeface="Microsoft Sans Serif"/>
                <a:cs typeface="Microsoft Sans Serif"/>
              </a:rPr>
              <a:t>A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Strategic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Imperative</a:t>
            </a:r>
            <a:endParaRPr sz="1150" dirty="0">
              <a:latin typeface="Microsoft Sans Serif"/>
              <a:cs typeface="Microsoft Sans Serif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7172324" y="1266824"/>
          <a:ext cx="4238625" cy="315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39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spc="-2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Low</a:t>
                      </a:r>
                      <a:r>
                        <a:rPr sz="1350" spc="-7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Interest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8064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350" b="1" spc="-8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High</a:t>
                      </a:r>
                      <a:r>
                        <a:rPr sz="1350" b="1" spc="-6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Interest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8064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7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350" spc="-2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High</a:t>
                      </a:r>
                      <a:r>
                        <a:rPr sz="1350" spc="-6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Influence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3398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 marR="158115" algn="ctr">
                        <a:lnSpc>
                          <a:spcPct val="127699"/>
                        </a:lnSpc>
                        <a:spcBef>
                          <a:spcPts val="254"/>
                        </a:spcBef>
                      </a:pPr>
                      <a:r>
                        <a:rPr sz="1300" spc="-2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Keep</a:t>
                      </a:r>
                      <a:r>
                        <a:rPr sz="1300" spc="-5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-2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Satisfied </a:t>
                      </a:r>
                      <a:r>
                        <a:rPr sz="115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Executive Leadership</a:t>
                      </a:r>
                      <a:endParaRPr sz="11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0075CD">
                        <a:alpha val="148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9220" marR="99695" indent="-635" algn="ctr">
                        <a:lnSpc>
                          <a:spcPct val="126899"/>
                        </a:lnSpc>
                        <a:spcBef>
                          <a:spcPts val="200"/>
                        </a:spcBef>
                      </a:pPr>
                      <a:r>
                        <a:rPr sz="1350" b="1" spc="-10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sz="1350" b="1" spc="-7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Players </a:t>
                      </a:r>
                      <a:r>
                        <a:rPr sz="1150" b="1" spc="-7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Business</a:t>
                      </a:r>
                      <a:r>
                        <a:rPr sz="1150" b="1" spc="-4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Unit Heads </a:t>
                      </a:r>
                      <a:r>
                        <a:rPr sz="115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1150" b="1" spc="-7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Leadership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0075CD">
                        <a:alpha val="148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47090">
                <a:tc>
                  <a:txBody>
                    <a:bodyPr/>
                    <a:lstStyle/>
                    <a:p>
                      <a:pPr marL="322580" marR="313690" indent="45085">
                        <a:lnSpc>
                          <a:spcPct val="111100"/>
                        </a:lnSpc>
                        <a:spcBef>
                          <a:spcPts val="1355"/>
                        </a:spcBef>
                      </a:pPr>
                      <a:r>
                        <a:rPr sz="135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Medium </a:t>
                      </a:r>
                      <a:r>
                        <a:rPr sz="1350" spc="-2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Influence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7208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 marR="133985" indent="-635" algn="ctr">
                        <a:lnSpc>
                          <a:spcPct val="127699"/>
                        </a:lnSpc>
                        <a:spcBef>
                          <a:spcPts val="254"/>
                        </a:spcBef>
                      </a:pPr>
                      <a:r>
                        <a:rPr sz="130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Monitor </a:t>
                      </a:r>
                      <a:r>
                        <a:rPr sz="115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Compliance </a:t>
                      </a:r>
                      <a:r>
                        <a:rPr sz="1150" spc="-2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External</a:t>
                      </a:r>
                      <a:r>
                        <a:rPr sz="1150" spc="-2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50" spc="-2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Partners</a:t>
                      </a:r>
                      <a:endParaRPr sz="11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2384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0075CD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74955" marR="220979" indent="-45085">
                        <a:lnSpc>
                          <a:spcPct val="126899"/>
                        </a:lnSpc>
                        <a:spcBef>
                          <a:spcPts val="200"/>
                        </a:spcBef>
                      </a:pPr>
                      <a:r>
                        <a:rPr sz="1350" b="1" spc="-9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Keep</a:t>
                      </a:r>
                      <a:r>
                        <a:rPr sz="1350" b="1" spc="-6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7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Informed </a:t>
                      </a:r>
                      <a:r>
                        <a:rPr sz="1150" b="1" spc="-5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150" b="1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Architects </a:t>
                      </a:r>
                      <a:r>
                        <a:rPr sz="1150" b="1" spc="-5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150" b="1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Engineers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0075CD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75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350" spc="-2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Low</a:t>
                      </a:r>
                      <a:r>
                        <a:rPr sz="1350" spc="-7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5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Influence</a:t>
                      </a:r>
                      <a:endParaRPr sz="13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30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Minimal</a:t>
                      </a:r>
                      <a:r>
                        <a:rPr sz="1300" spc="-6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Effort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3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General</a:t>
                      </a:r>
                      <a:r>
                        <a:rPr sz="1150" spc="-25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50" spc="-10" dirty="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Staff</a:t>
                      </a:r>
                      <a:endParaRPr sz="115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4033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1610" marR="172720" indent="-635" algn="ctr">
                        <a:lnSpc>
                          <a:spcPts val="1800"/>
                        </a:lnSpc>
                        <a:spcBef>
                          <a:spcPts val="545"/>
                        </a:spcBef>
                      </a:pPr>
                      <a:r>
                        <a:rPr sz="1350" b="1" spc="-2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Show </a:t>
                      </a:r>
                      <a:r>
                        <a:rPr sz="135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Consideration </a:t>
                      </a:r>
                      <a:r>
                        <a:rPr sz="1150" b="1" spc="-7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Business</a:t>
                      </a:r>
                      <a:r>
                        <a:rPr sz="1150" b="1" spc="-35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5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Analysts </a:t>
                      </a:r>
                      <a:r>
                        <a:rPr sz="1150" b="1" spc="-9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End</a:t>
                      </a:r>
                      <a:r>
                        <a:rPr sz="1150" b="1" spc="-3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Users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5457824"/>
            <a:ext cx="5943600" cy="1219200"/>
            <a:chOff x="609599" y="5457824"/>
            <a:chExt cx="5943600" cy="1219200"/>
          </a:xfrm>
        </p:grpSpPr>
        <p:sp>
          <p:nvSpPr>
            <p:cNvPr id="3" name="object 3"/>
            <p:cNvSpPr/>
            <p:nvPr/>
          </p:nvSpPr>
          <p:spPr>
            <a:xfrm>
              <a:off x="609599" y="5457824"/>
              <a:ext cx="5943600" cy="1219200"/>
            </a:xfrm>
            <a:custGeom>
              <a:avLst/>
              <a:gdLst/>
              <a:ahLst/>
              <a:cxnLst/>
              <a:rect l="l" t="t" r="r" b="b"/>
              <a:pathLst>
                <a:path w="5943600" h="1219200">
                  <a:moveTo>
                    <a:pt x="5943599" y="1219199"/>
                  </a:moveTo>
                  <a:lnTo>
                    <a:pt x="0" y="1219199"/>
                  </a:lnTo>
                  <a:lnTo>
                    <a:pt x="0" y="0"/>
                  </a:lnTo>
                  <a:lnTo>
                    <a:pt x="5943599" y="0"/>
                  </a:lnTo>
                  <a:lnTo>
                    <a:pt x="5943599" y="12191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5457824"/>
              <a:ext cx="38100" cy="1219200"/>
            </a:xfrm>
            <a:custGeom>
              <a:avLst/>
              <a:gdLst/>
              <a:ahLst/>
              <a:cxnLst/>
              <a:rect l="l" t="t" r="r" b="b"/>
              <a:pathLst>
                <a:path w="38100" h="1219200">
                  <a:moveTo>
                    <a:pt x="38099" y="1219199"/>
                  </a:moveTo>
                  <a:lnTo>
                    <a:pt x="0" y="12191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191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09599" y="1085849"/>
            <a:ext cx="4943475" cy="28575"/>
          </a:xfrm>
          <a:custGeom>
            <a:avLst/>
            <a:gdLst/>
            <a:ahLst/>
            <a:cxnLst/>
            <a:rect l="l" t="t" r="r" b="b"/>
            <a:pathLst>
              <a:path w="4943475" h="28575">
                <a:moveTo>
                  <a:pt x="4943474" y="28574"/>
                </a:moveTo>
                <a:lnTo>
                  <a:pt x="0" y="28574"/>
                </a:lnTo>
                <a:lnTo>
                  <a:pt x="0" y="0"/>
                </a:lnTo>
                <a:lnTo>
                  <a:pt x="4943474" y="0"/>
                </a:lnTo>
                <a:lnTo>
                  <a:pt x="4943474" y="28574"/>
                </a:lnTo>
                <a:close/>
              </a:path>
            </a:pathLst>
          </a:custGeom>
          <a:solidFill>
            <a:srgbClr val="007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Best</a:t>
            </a:r>
            <a:r>
              <a:rPr spc="-155" dirty="0"/>
              <a:t> </a:t>
            </a:r>
            <a:r>
              <a:rPr spc="-125" dirty="0"/>
              <a:t>Practices</a:t>
            </a:r>
            <a:r>
              <a:rPr spc="-150" dirty="0"/>
              <a:t> </a:t>
            </a:r>
            <a:r>
              <a:rPr sz="2450" spc="-155" dirty="0">
                <a:latin typeface="Century Gothic"/>
                <a:cs typeface="Century Gothic"/>
              </a:rPr>
              <a:t>&amp;</a:t>
            </a:r>
            <a:r>
              <a:rPr sz="2450" spc="-125" dirty="0">
                <a:latin typeface="Century Gothic"/>
                <a:cs typeface="Century Gothic"/>
              </a:rPr>
              <a:t> </a:t>
            </a:r>
            <a:r>
              <a:rPr spc="-145" dirty="0"/>
              <a:t>Recommendations</a:t>
            </a:r>
            <a:endParaRPr sz="2450">
              <a:latin typeface="Century Gothic"/>
              <a:cs typeface="Century Gothic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1428750"/>
            <a:ext cx="238087" cy="1904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6000" y="1322419"/>
            <a:ext cx="5170805" cy="10782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Create 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Quality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0" dirty="0">
                <a:solidFill>
                  <a:srgbClr val="333333"/>
                </a:solidFill>
                <a:latin typeface="Arial"/>
                <a:cs typeface="Arial"/>
              </a:rPr>
              <a:t>Task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20" dirty="0">
                <a:solidFill>
                  <a:srgbClr val="333333"/>
                </a:solidFill>
                <a:latin typeface="Arial"/>
                <a:cs typeface="Arial"/>
              </a:rPr>
              <a:t>Force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3199"/>
              </a:lnSpc>
              <a:spcBef>
                <a:spcPts val="280"/>
              </a:spcBef>
            </a:pP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Form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cross</a:t>
            </a:r>
            <a:r>
              <a:rPr sz="1350" spc="-20" dirty="0">
                <a:solidFill>
                  <a:srgbClr val="374050"/>
                </a:solidFill>
                <a:latin typeface="Traditional Arabic"/>
                <a:cs typeface="Traditional Arabic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functional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team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of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engineers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business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analysts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1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and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domain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experts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champion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initiatives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oversee implementation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699" y="2571750"/>
            <a:ext cx="191653" cy="19169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16000" y="2465419"/>
            <a:ext cx="5525770" cy="8496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b="1" spc="-80" dirty="0">
                <a:solidFill>
                  <a:srgbClr val="333333"/>
                </a:solidFill>
                <a:latin typeface="Arial"/>
                <a:cs typeface="Arial"/>
              </a:rPr>
              <a:t>Conduct</a:t>
            </a:r>
            <a:r>
              <a:rPr sz="16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85" dirty="0">
                <a:solidFill>
                  <a:srgbClr val="333333"/>
                </a:solidFill>
                <a:latin typeface="Arial"/>
                <a:cs typeface="Arial"/>
              </a:rPr>
              <a:t>Comprehensive</a:t>
            </a:r>
            <a:r>
              <a:rPr sz="165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6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Audits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315"/>
              </a:spcBef>
            </a:pP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Regularly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assess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using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defined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metrics</a:t>
            </a:r>
            <a:r>
              <a:rPr sz="135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identify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issues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their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root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causes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establish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baselines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measuring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improvement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49" y="3486150"/>
            <a:ext cx="238124" cy="1904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16000" y="3379819"/>
            <a:ext cx="5267325" cy="8496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Invest</a:t>
            </a: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85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85" dirty="0">
                <a:solidFill>
                  <a:srgbClr val="333333"/>
                </a:solidFill>
                <a:latin typeface="Arial"/>
                <a:cs typeface="Arial"/>
              </a:rPr>
              <a:t>Automation</a:t>
            </a: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5" dirty="0">
                <a:solidFill>
                  <a:srgbClr val="333333"/>
                </a:solidFill>
                <a:latin typeface="Comic Sans MS"/>
                <a:cs typeface="Comic Sans MS"/>
              </a:rPr>
              <a:t>&amp;</a:t>
            </a:r>
            <a:r>
              <a:rPr sz="1650" b="1" spc="-320" dirty="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sz="1650" b="1" spc="-80" dirty="0">
                <a:solidFill>
                  <a:srgbClr val="333333"/>
                </a:solidFill>
                <a:latin typeface="Arial"/>
                <a:cs typeface="Arial"/>
              </a:rPr>
              <a:t>AI</a:t>
            </a:r>
            <a:r>
              <a:rPr sz="165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Technologies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315"/>
              </a:spcBef>
            </a:pP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Leverage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Microsoft Sans Serif"/>
                <a:cs typeface="Microsoft Sans Serif"/>
              </a:rPr>
              <a:t>AI</a:t>
            </a:r>
            <a:r>
              <a:rPr sz="1350" spc="-60" dirty="0">
                <a:solidFill>
                  <a:srgbClr val="374050"/>
                </a:solidFill>
                <a:latin typeface="Traditional Arabic"/>
                <a:cs typeface="Traditional Arabic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powered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tools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cleaning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anomaly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detection</a:t>
            </a:r>
            <a:r>
              <a:rPr sz="135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and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transformation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ensure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speedy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30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accurate</a:t>
            </a:r>
            <a:r>
              <a:rPr sz="135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spc="-2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scalable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pre</a:t>
            </a:r>
            <a:r>
              <a:rPr sz="1350" spc="-25" dirty="0">
                <a:solidFill>
                  <a:srgbClr val="374050"/>
                </a:solidFill>
                <a:latin typeface="Traditional Arabic"/>
                <a:cs typeface="Traditional Arabic"/>
              </a:rPr>
              <a:t>-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processing</a:t>
            </a:r>
            <a:r>
              <a:rPr sz="1350" spc="-2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4412456"/>
            <a:ext cx="214312" cy="16668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16000" y="4294219"/>
            <a:ext cx="5199380" cy="8496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Integrate</a:t>
            </a:r>
            <a:r>
              <a:rPr sz="16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7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6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Governance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315"/>
              </a:spcBef>
            </a:pP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Embed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standards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rules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into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daily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operations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with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clear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roles</a:t>
            </a:r>
            <a:r>
              <a:rPr sz="1350" spc="-40" dirty="0">
                <a:solidFill>
                  <a:srgbClr val="374050"/>
                </a:solidFill>
                <a:latin typeface="Traditional Arabic"/>
                <a:cs typeface="Traditional Arabic"/>
              </a:rPr>
              <a:t>,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responsibilities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350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accountability</a:t>
            </a:r>
            <a:r>
              <a:rPr sz="130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stewardship</a:t>
            </a:r>
            <a:r>
              <a:rPr sz="135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6053" y="5591174"/>
            <a:ext cx="130961" cy="1904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47699" y="5467367"/>
            <a:ext cx="5905500" cy="10864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09575">
              <a:lnSpc>
                <a:spcPct val="100000"/>
              </a:lnSpc>
              <a:spcBef>
                <a:spcPts val="825"/>
              </a:spcBef>
            </a:pPr>
            <a:r>
              <a:rPr sz="1350" b="1" spc="-100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13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Insight</a:t>
            </a:r>
            <a:endParaRPr sz="1350">
              <a:latin typeface="Arial"/>
              <a:cs typeface="Arial"/>
            </a:endParaRPr>
          </a:p>
          <a:p>
            <a:pPr marL="152400" marR="240029">
              <a:lnSpc>
                <a:spcPct val="111100"/>
              </a:lnSpc>
              <a:spcBef>
                <a:spcPts val="600"/>
              </a:spcBef>
            </a:pP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pre</a:t>
            </a:r>
            <a:r>
              <a:rPr sz="1350" spc="-25" dirty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processing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should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be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viewed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as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an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ongoing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strategic</a:t>
            </a:r>
            <a:r>
              <a:rPr sz="130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investment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rather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than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one</a:t>
            </a:r>
            <a:r>
              <a:rPr sz="1350" spc="-35" dirty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time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project</a:t>
            </a:r>
            <a:r>
              <a:rPr sz="1350" dirty="0">
                <a:solidFill>
                  <a:srgbClr val="333333"/>
                </a:solidFill>
                <a:latin typeface="Traditional Arabic"/>
                <a:cs typeface="Traditional Arabic"/>
              </a:rPr>
              <a:t>.</a:t>
            </a:r>
            <a:r>
              <a:rPr sz="135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 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Organizations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that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build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into</a:t>
            </a:r>
            <a:r>
              <a:rPr sz="130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their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culture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operations</a:t>
            </a:r>
            <a:r>
              <a:rPr sz="130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consistently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33333"/>
                </a:solidFill>
                <a:latin typeface="Microsoft Sans Serif"/>
                <a:cs typeface="Microsoft Sans Serif"/>
              </a:rPr>
              <a:t>outperform</a:t>
            </a:r>
            <a:r>
              <a:rPr sz="130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competitors</a:t>
            </a:r>
            <a:r>
              <a:rPr sz="135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.</a:t>
            </a:r>
            <a:endParaRPr sz="1350">
              <a:latin typeface="Traditional Arabic"/>
              <a:cs typeface="Traditional Arab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10399" y="685799"/>
            <a:ext cx="4572000" cy="4189305"/>
            <a:chOff x="7010399" y="685799"/>
            <a:chExt cx="4572000" cy="4438650"/>
          </a:xfrm>
        </p:grpSpPr>
        <p:sp>
          <p:nvSpPr>
            <p:cNvPr id="18" name="object 18"/>
            <p:cNvSpPr/>
            <p:nvPr/>
          </p:nvSpPr>
          <p:spPr>
            <a:xfrm>
              <a:off x="7015161" y="690562"/>
              <a:ext cx="4562475" cy="4429125"/>
            </a:xfrm>
            <a:custGeom>
              <a:avLst/>
              <a:gdLst/>
              <a:ahLst/>
              <a:cxnLst/>
              <a:rect l="l" t="t" r="r" b="b"/>
              <a:pathLst>
                <a:path w="4562475" h="4429125">
                  <a:moveTo>
                    <a:pt x="4495727" y="4429124"/>
                  </a:moveTo>
                  <a:lnTo>
                    <a:pt x="66746" y="4429124"/>
                  </a:lnTo>
                  <a:lnTo>
                    <a:pt x="62100" y="4428667"/>
                  </a:lnTo>
                  <a:lnTo>
                    <a:pt x="24239" y="4411517"/>
                  </a:lnTo>
                  <a:lnTo>
                    <a:pt x="2287" y="4376223"/>
                  </a:lnTo>
                  <a:lnTo>
                    <a:pt x="0" y="4362377"/>
                  </a:lnTo>
                  <a:lnTo>
                    <a:pt x="0" y="43576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4495727" y="0"/>
                  </a:lnTo>
                  <a:lnTo>
                    <a:pt x="4534624" y="14645"/>
                  </a:lnTo>
                  <a:lnTo>
                    <a:pt x="4558829" y="48433"/>
                  </a:lnTo>
                  <a:lnTo>
                    <a:pt x="4562474" y="66746"/>
                  </a:lnTo>
                  <a:lnTo>
                    <a:pt x="4562474" y="4362377"/>
                  </a:lnTo>
                  <a:lnTo>
                    <a:pt x="4547827" y="4401275"/>
                  </a:lnTo>
                  <a:lnTo>
                    <a:pt x="4514041" y="4425481"/>
                  </a:lnTo>
                  <a:lnTo>
                    <a:pt x="4500372" y="4428667"/>
                  </a:lnTo>
                  <a:lnTo>
                    <a:pt x="4495727" y="44291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15161" y="690562"/>
              <a:ext cx="4562475" cy="4429125"/>
            </a:xfrm>
            <a:custGeom>
              <a:avLst/>
              <a:gdLst/>
              <a:ahLst/>
              <a:cxnLst/>
              <a:rect l="l" t="t" r="r" b="b"/>
              <a:pathLst>
                <a:path w="4562475" h="4429125">
                  <a:moveTo>
                    <a:pt x="0" y="43576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7" y="9433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91037" y="0"/>
                  </a:lnTo>
                  <a:lnTo>
                    <a:pt x="4495727" y="0"/>
                  </a:lnTo>
                  <a:lnTo>
                    <a:pt x="4500372" y="457"/>
                  </a:lnTo>
                  <a:lnTo>
                    <a:pt x="4538233" y="17606"/>
                  </a:lnTo>
                  <a:lnTo>
                    <a:pt x="4557034" y="44099"/>
                  </a:lnTo>
                  <a:lnTo>
                    <a:pt x="4558829" y="48433"/>
                  </a:lnTo>
                  <a:lnTo>
                    <a:pt x="4560185" y="52900"/>
                  </a:lnTo>
                  <a:lnTo>
                    <a:pt x="4561101" y="57500"/>
                  </a:lnTo>
                  <a:lnTo>
                    <a:pt x="4562016" y="62101"/>
                  </a:lnTo>
                  <a:lnTo>
                    <a:pt x="4562474" y="66746"/>
                  </a:lnTo>
                  <a:lnTo>
                    <a:pt x="4562474" y="71437"/>
                  </a:lnTo>
                  <a:lnTo>
                    <a:pt x="4562474" y="4357687"/>
                  </a:lnTo>
                  <a:lnTo>
                    <a:pt x="4562474" y="4362377"/>
                  </a:lnTo>
                  <a:lnTo>
                    <a:pt x="4562016" y="4367023"/>
                  </a:lnTo>
                  <a:lnTo>
                    <a:pt x="4561101" y="4371623"/>
                  </a:lnTo>
                  <a:lnTo>
                    <a:pt x="4560185" y="4376223"/>
                  </a:lnTo>
                  <a:lnTo>
                    <a:pt x="4558829" y="4380690"/>
                  </a:lnTo>
                  <a:lnTo>
                    <a:pt x="4557034" y="4385024"/>
                  </a:lnTo>
                  <a:lnTo>
                    <a:pt x="4555240" y="4389358"/>
                  </a:lnTo>
                  <a:lnTo>
                    <a:pt x="4553039" y="4393475"/>
                  </a:lnTo>
                  <a:lnTo>
                    <a:pt x="4550433" y="4397374"/>
                  </a:lnTo>
                  <a:lnTo>
                    <a:pt x="4547827" y="4401275"/>
                  </a:lnTo>
                  <a:lnTo>
                    <a:pt x="4514041" y="4425481"/>
                  </a:lnTo>
                  <a:lnTo>
                    <a:pt x="4504973" y="4427751"/>
                  </a:lnTo>
                  <a:lnTo>
                    <a:pt x="4500372" y="4428667"/>
                  </a:lnTo>
                  <a:lnTo>
                    <a:pt x="4495727" y="4429124"/>
                  </a:lnTo>
                  <a:lnTo>
                    <a:pt x="4491037" y="4429124"/>
                  </a:lnTo>
                  <a:lnTo>
                    <a:pt x="71437" y="4429124"/>
                  </a:lnTo>
                  <a:lnTo>
                    <a:pt x="66746" y="4429124"/>
                  </a:lnTo>
                  <a:lnTo>
                    <a:pt x="62100" y="4428667"/>
                  </a:lnTo>
                  <a:lnTo>
                    <a:pt x="57499" y="4427751"/>
                  </a:lnTo>
                  <a:lnTo>
                    <a:pt x="52899" y="4426836"/>
                  </a:lnTo>
                  <a:lnTo>
                    <a:pt x="48431" y="4425481"/>
                  </a:lnTo>
                  <a:lnTo>
                    <a:pt x="44098" y="4423686"/>
                  </a:lnTo>
                  <a:lnTo>
                    <a:pt x="39764" y="4421891"/>
                  </a:lnTo>
                  <a:lnTo>
                    <a:pt x="35647" y="4419690"/>
                  </a:lnTo>
                  <a:lnTo>
                    <a:pt x="31748" y="4417084"/>
                  </a:lnTo>
                  <a:lnTo>
                    <a:pt x="27848" y="4414479"/>
                  </a:lnTo>
                  <a:lnTo>
                    <a:pt x="12038" y="4397374"/>
                  </a:lnTo>
                  <a:lnTo>
                    <a:pt x="9432" y="4393475"/>
                  </a:lnTo>
                  <a:lnTo>
                    <a:pt x="7232" y="4389358"/>
                  </a:lnTo>
                  <a:lnTo>
                    <a:pt x="5437" y="4385025"/>
                  </a:lnTo>
                  <a:lnTo>
                    <a:pt x="3642" y="4380690"/>
                  </a:lnTo>
                  <a:lnTo>
                    <a:pt x="2287" y="4376223"/>
                  </a:lnTo>
                  <a:lnTo>
                    <a:pt x="1372" y="4371623"/>
                  </a:lnTo>
                  <a:lnTo>
                    <a:pt x="457" y="4367023"/>
                  </a:lnTo>
                  <a:lnTo>
                    <a:pt x="0" y="4362377"/>
                  </a:lnTo>
                  <a:lnTo>
                    <a:pt x="0" y="43576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152308" y="870484"/>
            <a:ext cx="2287905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75" dirty="0">
                <a:solidFill>
                  <a:srgbClr val="0075CD"/>
                </a:solidFill>
                <a:latin typeface="Arial"/>
                <a:cs typeface="Arial"/>
              </a:rPr>
              <a:t>Implementation</a:t>
            </a:r>
            <a:r>
              <a:rPr sz="1500" b="1" spc="-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Framework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68575" y="4875104"/>
            <a:ext cx="2876550" cy="18478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255952" y="5014886"/>
            <a:ext cx="2247900" cy="257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-85" dirty="0">
                <a:solidFill>
                  <a:srgbClr val="0075CD"/>
                </a:solidFill>
                <a:latin typeface="Arial"/>
                <a:cs typeface="Arial"/>
              </a:rPr>
              <a:t>Success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90" dirty="0">
                <a:solidFill>
                  <a:srgbClr val="0075CD"/>
                </a:solidFill>
                <a:latin typeface="Arial"/>
                <a:cs typeface="Arial"/>
              </a:rPr>
              <a:t>Rate</a:t>
            </a:r>
            <a:r>
              <a:rPr sz="1500" b="1" spc="-6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80" dirty="0">
                <a:solidFill>
                  <a:srgbClr val="0075CD"/>
                </a:solidFill>
                <a:latin typeface="Arial"/>
                <a:cs typeface="Arial"/>
              </a:rPr>
              <a:t>by</a:t>
            </a:r>
            <a:r>
              <a:rPr sz="1500" b="1" spc="-65" dirty="0">
                <a:solidFill>
                  <a:srgbClr val="0075CD"/>
                </a:solidFill>
                <a:latin typeface="Arial"/>
                <a:cs typeface="Arial"/>
              </a:rPr>
              <a:t> </a:t>
            </a:r>
            <a:r>
              <a:rPr sz="1500" b="1" spc="-70" dirty="0">
                <a:solidFill>
                  <a:srgbClr val="0075CD"/>
                </a:solidFill>
                <a:latin typeface="Arial"/>
                <a:cs typeface="Arial"/>
              </a:rPr>
              <a:t>Approach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51977" y="5648395"/>
            <a:ext cx="45021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-25" dirty="0">
                <a:solidFill>
                  <a:srgbClr val="DB2525"/>
                </a:solidFill>
                <a:latin typeface="Arial"/>
                <a:cs typeface="Arial"/>
              </a:rPr>
              <a:t>27%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49742" y="6280894"/>
            <a:ext cx="552450" cy="335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1594">
              <a:lnSpc>
                <a:spcPct val="100000"/>
              </a:lnSpc>
              <a:spcBef>
                <a:spcPts val="90"/>
              </a:spcBef>
            </a:pPr>
            <a:r>
              <a:rPr sz="1000" spc="-50" dirty="0">
                <a:solidFill>
                  <a:srgbClr val="333333"/>
                </a:solidFill>
                <a:latin typeface="Microsoft Sans Serif"/>
                <a:cs typeface="Microsoft Sans Serif"/>
              </a:rPr>
              <a:t>Ad</a:t>
            </a:r>
            <a:r>
              <a:rPr sz="1050" spc="-50" dirty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0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hoc Approach</a:t>
            </a:r>
            <a:endParaRPr sz="1000" dirty="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55260" y="5656779"/>
            <a:ext cx="46164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-25" dirty="0">
                <a:solidFill>
                  <a:srgbClr val="D97705"/>
                </a:solidFill>
                <a:latin typeface="Arial"/>
                <a:cs typeface="Arial"/>
              </a:rPr>
              <a:t>58%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82476" y="6316064"/>
            <a:ext cx="788035" cy="335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0175" marR="5080" indent="-118110">
              <a:lnSpc>
                <a:spcPct val="100000"/>
              </a:lnSpc>
              <a:spcBef>
                <a:spcPts val="90"/>
              </a:spcBef>
            </a:pPr>
            <a:r>
              <a:rPr sz="100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Project</a:t>
            </a:r>
            <a:r>
              <a:rPr sz="1050" spc="-35" dirty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0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based </a:t>
            </a:r>
            <a:r>
              <a:rPr sz="10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Approach</a:t>
            </a:r>
            <a:endParaRPr sz="1000" dirty="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34245" y="5660282"/>
            <a:ext cx="46672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-25" dirty="0">
                <a:solidFill>
                  <a:srgbClr val="2562EB"/>
                </a:solidFill>
                <a:latin typeface="Arial"/>
                <a:cs typeface="Arial"/>
              </a:rPr>
              <a:t>89%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48520" y="6312954"/>
            <a:ext cx="552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955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Strategic </a:t>
            </a:r>
            <a:r>
              <a:rPr sz="100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Approach</a:t>
            </a:r>
            <a:endParaRPr sz="1000" dirty="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6833837"/>
            <a:ext cx="12192000" cy="428625"/>
            <a:chOff x="0" y="7505699"/>
            <a:chExt cx="12192000" cy="428625"/>
          </a:xfrm>
        </p:grpSpPr>
        <p:sp>
          <p:nvSpPr>
            <p:cNvPr id="30" name="object 30"/>
            <p:cNvSpPr/>
            <p:nvPr/>
          </p:nvSpPr>
          <p:spPr>
            <a:xfrm>
              <a:off x="0" y="7505699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1999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7505699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172323" y="1304924"/>
            <a:ext cx="114300" cy="3505200"/>
            <a:chOff x="7172323" y="1304924"/>
            <a:chExt cx="114300" cy="3505200"/>
          </a:xfrm>
        </p:grpSpPr>
        <p:sp>
          <p:nvSpPr>
            <p:cNvPr id="35" name="object 35"/>
            <p:cNvSpPr/>
            <p:nvPr/>
          </p:nvSpPr>
          <p:spPr>
            <a:xfrm>
              <a:off x="7210424" y="1304924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95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2323" y="1362075"/>
              <a:ext cx="114300" cy="1142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210424" y="2028824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95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2323" y="2085974"/>
              <a:ext cx="114300" cy="11429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210424" y="2752724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95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2323" y="2809874"/>
              <a:ext cx="114300" cy="11429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210424" y="3476624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95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2323" y="3533774"/>
              <a:ext cx="114300" cy="11429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210424" y="4200524"/>
              <a:ext cx="28575" cy="609600"/>
            </a:xfrm>
            <a:custGeom>
              <a:avLst/>
              <a:gdLst/>
              <a:ahLst/>
              <a:cxnLst/>
              <a:rect l="l" t="t" r="r" b="b"/>
              <a:pathLst>
                <a:path w="28575" h="609600">
                  <a:moveTo>
                    <a:pt x="28574" y="609599"/>
                  </a:moveTo>
                  <a:lnTo>
                    <a:pt x="0" y="6095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09599"/>
                  </a:lnTo>
                  <a:close/>
                </a:path>
              </a:pathLst>
            </a:custGeom>
            <a:solidFill>
              <a:srgbClr val="007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72323" y="4257674"/>
              <a:ext cx="114300" cy="11429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7378700" y="1279186"/>
            <a:ext cx="4002404" cy="6318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300" b="1" spc="-105" dirty="0">
                <a:solidFill>
                  <a:srgbClr val="333333"/>
                </a:solidFill>
                <a:latin typeface="Arial"/>
                <a:cs typeface="Arial"/>
              </a:rPr>
              <a:t>1.</a:t>
            </a:r>
            <a:r>
              <a:rPr sz="1300" b="1" spc="-7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90" dirty="0">
                <a:solidFill>
                  <a:srgbClr val="333333"/>
                </a:solidFill>
                <a:latin typeface="Arial"/>
                <a:cs typeface="Arial"/>
              </a:rPr>
              <a:t>Assess</a:t>
            </a:r>
            <a:r>
              <a:rPr sz="13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b="1" spc="-15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30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Prioritize</a:t>
            </a:r>
            <a:endParaRPr sz="1350" dirty="0">
              <a:latin typeface="Arial"/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45"/>
              </a:spcBef>
            </a:pPr>
            <a:r>
              <a:rPr sz="11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Evaluate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current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identify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high</a:t>
            </a:r>
            <a:r>
              <a:rPr sz="1200" spc="-35" dirty="0">
                <a:solidFill>
                  <a:srgbClr val="374050"/>
                </a:solidFill>
                <a:latin typeface="Traditional Arabic"/>
                <a:cs typeface="Traditional Arabic"/>
              </a:rPr>
              <a:t>-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impact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areas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for immediate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action</a:t>
            </a:r>
            <a:r>
              <a:rPr sz="120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200" dirty="0">
              <a:latin typeface="Traditional Arabic"/>
              <a:cs typeface="Traditional Arab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682604" y="6978438"/>
            <a:ext cx="114300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315">
              <a:lnSpc>
                <a:spcPts val="1305"/>
              </a:lnSpc>
            </a:pPr>
            <a:r>
              <a:rPr sz="1150" spc="-50" dirty="0" smtClean="0">
                <a:solidFill>
                  <a:srgbClr val="6A7280"/>
                </a:solidFill>
                <a:latin typeface="Microsoft Sans Serif"/>
                <a:cs typeface="Microsoft Sans Serif"/>
              </a:rPr>
              <a:t>9</a:t>
            </a:r>
            <a:endParaRPr sz="1150" dirty="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3400" y="6978438"/>
            <a:ext cx="2793365" cy="175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Data</a:t>
            </a:r>
            <a:r>
              <a:rPr sz="1150" spc="-40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6A7280"/>
                </a:solidFill>
                <a:latin typeface="Microsoft Sans Serif"/>
                <a:cs typeface="Microsoft Sans Serif"/>
              </a:rPr>
              <a:t>Pre-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processing: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6A7280"/>
                </a:solidFill>
                <a:latin typeface="Microsoft Sans Serif"/>
                <a:cs typeface="Microsoft Sans Serif"/>
              </a:rPr>
              <a:t>A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Strategic</a:t>
            </a:r>
            <a:r>
              <a:rPr sz="1150" spc="-35" dirty="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icrosoft Sans Serif"/>
                <a:cs typeface="Microsoft Sans Serif"/>
              </a:rPr>
              <a:t>Imperative</a:t>
            </a:r>
            <a:endParaRPr sz="1150" dirty="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378700" y="2003086"/>
            <a:ext cx="3937635" cy="6318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300" b="1" dirty="0">
                <a:solidFill>
                  <a:srgbClr val="333333"/>
                </a:solidFill>
                <a:latin typeface="Arial"/>
                <a:cs typeface="Arial"/>
              </a:rPr>
              <a:t>2.</a:t>
            </a:r>
            <a:r>
              <a:rPr sz="130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5" dirty="0">
                <a:solidFill>
                  <a:srgbClr val="333333"/>
                </a:solidFill>
                <a:latin typeface="Arial"/>
                <a:cs typeface="Arial"/>
              </a:rPr>
              <a:t>Build</a:t>
            </a:r>
            <a:r>
              <a:rPr sz="13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Infrastructure</a:t>
            </a:r>
            <a:endParaRPr sz="1350" dirty="0">
              <a:latin typeface="Arial"/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45"/>
              </a:spcBef>
            </a:pP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Implement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tooling</a:t>
            </a:r>
            <a:r>
              <a:rPr sz="120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200" spc="-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establish</a:t>
            </a:r>
            <a:r>
              <a:rPr sz="11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workflows</a:t>
            </a:r>
            <a:r>
              <a:rPr sz="1200" dirty="0">
                <a:solidFill>
                  <a:srgbClr val="374050"/>
                </a:solidFill>
                <a:latin typeface="Traditional Arabic"/>
                <a:cs typeface="Traditional Arabic"/>
              </a:rPr>
              <a:t>,</a:t>
            </a:r>
            <a:r>
              <a:rPr sz="1200" spc="-5" dirty="0">
                <a:solidFill>
                  <a:srgbClr val="374050"/>
                </a:solidFill>
                <a:latin typeface="Traditional Arabic"/>
                <a:cs typeface="Traditional Arabic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150" spc="-1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create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monitoring capabilities</a:t>
            </a:r>
            <a:r>
              <a:rPr sz="120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200" dirty="0">
              <a:latin typeface="Traditional Arabic"/>
              <a:cs typeface="Traditional Arab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78700" y="2726986"/>
            <a:ext cx="3853179" cy="6318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300" b="1" dirty="0">
                <a:solidFill>
                  <a:srgbClr val="333333"/>
                </a:solidFill>
                <a:latin typeface="Arial"/>
                <a:cs typeface="Arial"/>
              </a:rPr>
              <a:t>3.</a:t>
            </a:r>
            <a:r>
              <a:rPr sz="130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85" dirty="0">
                <a:solidFill>
                  <a:srgbClr val="333333"/>
                </a:solidFill>
                <a:latin typeface="Arial"/>
                <a:cs typeface="Arial"/>
              </a:rPr>
              <a:t>Train</a:t>
            </a:r>
            <a:r>
              <a:rPr sz="135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b="1" spc="-15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30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Collaborate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45"/>
              </a:spcBef>
            </a:pP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Develop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skills</a:t>
            </a:r>
            <a:r>
              <a:rPr sz="1150" spc="-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150" spc="-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foster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cross</a:t>
            </a:r>
            <a:r>
              <a:rPr sz="1200" spc="-30" dirty="0">
                <a:solidFill>
                  <a:srgbClr val="374050"/>
                </a:solidFill>
                <a:latin typeface="Traditional Arabic"/>
                <a:cs typeface="Traditional Arabic"/>
              </a:rPr>
              <a:t>-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departmental</a:t>
            </a:r>
            <a:r>
              <a:rPr sz="1150" spc="-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cooperation</a:t>
            </a:r>
            <a:r>
              <a:rPr sz="1150" spc="-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for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150" spc="-6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20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200">
              <a:latin typeface="Traditional Arabic"/>
              <a:cs typeface="Traditional Arab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78700" y="3443921"/>
            <a:ext cx="3303904" cy="63881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00" b="1" dirty="0">
                <a:solidFill>
                  <a:srgbClr val="333333"/>
                </a:solidFill>
                <a:latin typeface="Arial"/>
                <a:cs typeface="Arial"/>
              </a:rPr>
              <a:t>4.</a:t>
            </a:r>
            <a:r>
              <a:rPr sz="130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65" dirty="0">
                <a:solidFill>
                  <a:srgbClr val="333333"/>
                </a:solidFill>
                <a:latin typeface="Arial"/>
                <a:cs typeface="Arial"/>
              </a:rPr>
              <a:t>Measure</a:t>
            </a:r>
            <a:r>
              <a:rPr sz="13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b="1" spc="-15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3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Iterate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5100"/>
              </a:lnSpc>
              <a:spcBef>
                <a:spcPts val="85"/>
              </a:spcBef>
            </a:pP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Track</a:t>
            </a: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progress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against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KPIs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 and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continuously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refine approaches</a:t>
            </a:r>
            <a:r>
              <a:rPr sz="120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200">
              <a:latin typeface="Traditional Arabic"/>
              <a:cs typeface="Traditional Arab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78700" y="4167821"/>
            <a:ext cx="3620135" cy="63881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00" b="1" dirty="0">
                <a:solidFill>
                  <a:srgbClr val="333333"/>
                </a:solidFill>
                <a:latin typeface="Arial"/>
                <a:cs typeface="Arial"/>
              </a:rPr>
              <a:t>5.</a:t>
            </a:r>
            <a:r>
              <a:rPr sz="1300" b="1" spc="-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70" dirty="0">
                <a:solidFill>
                  <a:srgbClr val="333333"/>
                </a:solidFill>
                <a:latin typeface="Arial"/>
                <a:cs typeface="Arial"/>
              </a:rPr>
              <a:t>Scale</a:t>
            </a:r>
            <a:r>
              <a:rPr sz="1350" b="1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b="1" spc="-15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30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Standardize</a:t>
            </a:r>
            <a:endParaRPr sz="1350" dirty="0">
              <a:latin typeface="Arial"/>
              <a:cs typeface="Arial"/>
            </a:endParaRPr>
          </a:p>
          <a:p>
            <a:pPr marL="12700" marR="5080">
              <a:lnSpc>
                <a:spcPct val="105100"/>
              </a:lnSpc>
              <a:spcBef>
                <a:spcPts val="85"/>
              </a:spcBef>
            </a:pP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Expand</a:t>
            </a:r>
            <a:r>
              <a:rPr sz="11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successful</a:t>
            </a: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practices</a:t>
            </a:r>
            <a:r>
              <a:rPr sz="11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across</a:t>
            </a: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the</a:t>
            </a:r>
            <a:r>
              <a:rPr sz="11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organization</a:t>
            </a:r>
            <a:r>
              <a:rPr sz="115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and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formalize</a:t>
            </a:r>
            <a:r>
              <a:rPr sz="11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into</a:t>
            </a:r>
            <a:r>
              <a:rPr sz="115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standards</a:t>
            </a:r>
            <a:r>
              <a:rPr sz="1200" spc="-10" dirty="0">
                <a:solidFill>
                  <a:srgbClr val="374050"/>
                </a:solidFill>
                <a:latin typeface="Traditional Arabic"/>
                <a:cs typeface="Traditional Arabic"/>
              </a:rPr>
              <a:t>.</a:t>
            </a:r>
            <a:endParaRPr sz="1200" dirty="0">
              <a:latin typeface="Traditional Arabic"/>
              <a:cs typeface="Traditional Arab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Conclusion</a:t>
            </a:r>
            <a:r>
              <a:rPr spc="-145" dirty="0"/>
              <a:t> </a:t>
            </a:r>
            <a:r>
              <a:rPr sz="2450" spc="-155" dirty="0">
                <a:latin typeface="Century Gothic"/>
                <a:cs typeface="Century Gothic"/>
              </a:rPr>
              <a:t>&amp;</a:t>
            </a:r>
            <a:r>
              <a:rPr sz="2450" spc="-125" dirty="0">
                <a:latin typeface="Century Gothic"/>
                <a:cs typeface="Century Gothic"/>
              </a:rPr>
              <a:t> </a:t>
            </a:r>
            <a:r>
              <a:rPr spc="-105" dirty="0"/>
              <a:t>Next</a:t>
            </a:r>
            <a:r>
              <a:rPr spc="-145" dirty="0"/>
              <a:t> </a:t>
            </a:r>
            <a:r>
              <a:rPr spc="-105" dirty="0"/>
              <a:t>Steps</a:t>
            </a:r>
            <a:endParaRPr sz="2450">
              <a:latin typeface="Century Gothic"/>
              <a:cs typeface="Century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438274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4550" y="1190294"/>
            <a:ext cx="5495925" cy="70612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650" b="1" spc="-110" dirty="0">
                <a:solidFill>
                  <a:srgbClr val="333333"/>
                </a:solidFill>
                <a:latin typeface="Arial"/>
                <a:cs typeface="Arial"/>
              </a:rPr>
              <a:t>Key</a:t>
            </a:r>
            <a:r>
              <a:rPr sz="1650" b="1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Takeaways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pre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processing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strategic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necessity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not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optional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step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r>
              <a:rPr sz="13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It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ensures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550" y="1870392"/>
            <a:ext cx="591185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0"/>
              </a:spcBef>
            </a:pP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accurate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insights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efficient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operations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ultimately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provides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competitive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edge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 today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'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s</a:t>
            </a:r>
            <a:r>
              <a:rPr sz="1300" spc="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driven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business</a:t>
            </a:r>
            <a:r>
              <a:rPr sz="1300" spc="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landscape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619374"/>
            <a:ext cx="95250" cy="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4550" y="2371394"/>
            <a:ext cx="5753100" cy="116332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650" b="1" spc="-95" dirty="0">
                <a:solidFill>
                  <a:srgbClr val="333333"/>
                </a:solidFill>
                <a:latin typeface="Arial"/>
                <a:cs typeface="Arial"/>
              </a:rPr>
              <a:t>Recommended</a:t>
            </a:r>
            <a:r>
              <a:rPr sz="1650" b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Actions</a:t>
            </a:r>
            <a:endParaRPr sz="1650">
              <a:latin typeface="Arial"/>
              <a:cs typeface="Arial"/>
            </a:endParaRPr>
          </a:p>
          <a:p>
            <a:pPr marL="12700" marR="5080" algn="just">
              <a:lnSpc>
                <a:spcPct val="111100"/>
              </a:lnSpc>
              <a:spcBef>
                <a:spcPts val="615"/>
              </a:spcBef>
            </a:pP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Form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dedicated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Task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Force</a:t>
            </a:r>
            <a:r>
              <a:rPr sz="135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conduct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comprehensive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audits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invest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automation</a:t>
            </a:r>
            <a:r>
              <a:rPr sz="135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implement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the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phased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roadmap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prioritize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stakeholder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engagement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to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drive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adoption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across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the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organization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3800474"/>
            <a:ext cx="95250" cy="952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4550" y="3552494"/>
            <a:ext cx="5680075" cy="116332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650" b="1" spc="-90" dirty="0">
                <a:solidFill>
                  <a:srgbClr val="333333"/>
                </a:solidFill>
                <a:latin typeface="Arial"/>
                <a:cs typeface="Arial"/>
              </a:rPr>
              <a:t>Future</a:t>
            </a:r>
            <a:r>
              <a:rPr sz="16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650" b="1" spc="-10" dirty="0">
                <a:solidFill>
                  <a:srgbClr val="333333"/>
                </a:solidFill>
                <a:latin typeface="Arial"/>
                <a:cs typeface="Arial"/>
              </a:rPr>
              <a:t>Considerations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615"/>
              </a:spcBef>
            </a:pP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Stay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ahead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of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emerging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trends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including</a:t>
            </a:r>
            <a:r>
              <a:rPr sz="1300" spc="-3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automated</a:t>
            </a:r>
            <a:r>
              <a:rPr sz="1300" spc="-2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pre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processing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4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federated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learning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real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-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time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quality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monitoring</a:t>
            </a:r>
            <a:r>
              <a:rPr sz="135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350" spc="-5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and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prepare</a:t>
            </a:r>
            <a:r>
              <a:rPr sz="1300" spc="-35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for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decentralized</a:t>
            </a:r>
            <a:r>
              <a:rPr sz="1300" spc="-4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models</a:t>
            </a:r>
            <a:r>
              <a:rPr sz="130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like</a:t>
            </a:r>
            <a:r>
              <a:rPr sz="130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374050"/>
                </a:solidFill>
                <a:latin typeface="Microsoft Sans Serif"/>
                <a:cs typeface="Microsoft Sans Serif"/>
              </a:rPr>
              <a:t>data</a:t>
            </a:r>
            <a:r>
              <a:rPr sz="130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mesh</a:t>
            </a:r>
            <a:r>
              <a:rPr sz="1300" spc="-7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architecture</a:t>
            </a:r>
            <a:r>
              <a:rPr sz="1350" spc="-10" dirty="0">
                <a:solidFill>
                  <a:srgbClr val="374050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91374" y="1257299"/>
            <a:ext cx="4391025" cy="2895600"/>
          </a:xfrm>
          <a:custGeom>
            <a:avLst/>
            <a:gdLst/>
            <a:ahLst/>
            <a:cxnLst/>
            <a:rect l="l" t="t" r="r" b="b"/>
            <a:pathLst>
              <a:path w="4391025" h="2895600">
                <a:moveTo>
                  <a:pt x="4319827" y="2895599"/>
                </a:moveTo>
                <a:lnTo>
                  <a:pt x="71196" y="2895599"/>
                </a:lnTo>
                <a:lnTo>
                  <a:pt x="66240" y="2895111"/>
                </a:lnTo>
                <a:lnTo>
                  <a:pt x="29704" y="2879977"/>
                </a:lnTo>
                <a:lnTo>
                  <a:pt x="3885" y="2843937"/>
                </a:lnTo>
                <a:lnTo>
                  <a:pt x="0" y="2824402"/>
                </a:lnTo>
                <a:lnTo>
                  <a:pt x="0" y="2819399"/>
                </a:lnTo>
                <a:lnTo>
                  <a:pt x="0" y="71196"/>
                </a:lnTo>
                <a:lnTo>
                  <a:pt x="15619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319827" y="0"/>
                </a:lnTo>
                <a:lnTo>
                  <a:pt x="4361317" y="15621"/>
                </a:lnTo>
                <a:lnTo>
                  <a:pt x="4387136" y="51661"/>
                </a:lnTo>
                <a:lnTo>
                  <a:pt x="4391023" y="71196"/>
                </a:lnTo>
                <a:lnTo>
                  <a:pt x="4391023" y="2824402"/>
                </a:lnTo>
                <a:lnTo>
                  <a:pt x="4375401" y="2865894"/>
                </a:lnTo>
                <a:lnTo>
                  <a:pt x="4339361" y="2891713"/>
                </a:lnTo>
                <a:lnTo>
                  <a:pt x="4324782" y="2895111"/>
                </a:lnTo>
                <a:lnTo>
                  <a:pt x="4319827" y="28955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06668" y="1475464"/>
            <a:ext cx="176212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b="1" spc="-70" dirty="0">
                <a:solidFill>
                  <a:srgbClr val="0075CD"/>
                </a:solidFill>
                <a:latin typeface="Arial"/>
                <a:cs typeface="Arial"/>
              </a:rPr>
              <a:t>Roadmap</a:t>
            </a:r>
            <a:r>
              <a:rPr sz="1450" b="1" spc="-55" dirty="0">
                <a:solidFill>
                  <a:srgbClr val="0075CD"/>
                </a:solidFill>
                <a:latin typeface="Arial"/>
                <a:cs typeface="Arial"/>
              </a:rPr>
              <a:t> to </a:t>
            </a:r>
            <a:r>
              <a:rPr sz="1450" b="1" spc="-50" dirty="0">
                <a:solidFill>
                  <a:srgbClr val="0075CD"/>
                </a:solidFill>
                <a:latin typeface="Arial"/>
                <a:cs typeface="Arial"/>
              </a:rPr>
              <a:t>Success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19974" y="196214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30" y="279115"/>
                </a:lnTo>
                <a:lnTo>
                  <a:pt x="34590" y="249082"/>
                </a:lnTo>
                <a:lnTo>
                  <a:pt x="11599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3" y="144912"/>
                </a:lnTo>
                <a:lnTo>
                  <a:pt x="8903" y="101066"/>
                </a:lnTo>
                <a:lnTo>
                  <a:pt x="29995" y="61607"/>
                </a:lnTo>
                <a:lnTo>
                  <a:pt x="61606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2" y="8904"/>
                </a:lnTo>
                <a:lnTo>
                  <a:pt x="243191" y="29995"/>
                </a:lnTo>
                <a:lnTo>
                  <a:pt x="274803" y="61607"/>
                </a:lnTo>
                <a:lnTo>
                  <a:pt x="295894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4" y="203733"/>
                </a:lnTo>
                <a:lnTo>
                  <a:pt x="274803" y="243192"/>
                </a:lnTo>
                <a:lnTo>
                  <a:pt x="243191" y="274803"/>
                </a:lnTo>
                <a:lnTo>
                  <a:pt x="203732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28569" y="1991679"/>
            <a:ext cx="9144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-15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28160" y="1872296"/>
            <a:ext cx="2498090" cy="4470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b="1" spc="-90" dirty="0">
                <a:solidFill>
                  <a:srgbClr val="333333"/>
                </a:solidFill>
                <a:latin typeface="Arial"/>
                <a:cs typeface="Arial"/>
              </a:rPr>
              <a:t>Establish</a:t>
            </a:r>
            <a:r>
              <a:rPr sz="135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85" dirty="0">
                <a:solidFill>
                  <a:srgbClr val="333333"/>
                </a:solidFill>
                <a:latin typeface="Arial"/>
                <a:cs typeface="Arial"/>
              </a:rPr>
              <a:t>Baseline</a:t>
            </a:r>
            <a:r>
              <a:rPr sz="135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65" dirty="0">
                <a:solidFill>
                  <a:srgbClr val="333333"/>
                </a:solidFill>
                <a:latin typeface="Arial"/>
                <a:cs typeface="Arial"/>
              </a:rPr>
              <a:t>Measurements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50" spc="-25" dirty="0">
                <a:solidFill>
                  <a:srgbClr val="4A5462"/>
                </a:solidFill>
                <a:latin typeface="Microsoft Sans Serif"/>
                <a:cs typeface="Microsoft Sans Serif"/>
              </a:rPr>
              <a:t>Document</a:t>
            </a:r>
            <a:r>
              <a:rPr sz="1150" spc="-4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4A5462"/>
                </a:solidFill>
                <a:latin typeface="Microsoft Sans Serif"/>
                <a:cs typeface="Microsoft Sans Serif"/>
              </a:rPr>
              <a:t>current</a:t>
            </a:r>
            <a:r>
              <a:rPr sz="1150" spc="-3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data</a:t>
            </a:r>
            <a:r>
              <a:rPr sz="1150" spc="-3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4A5462"/>
                </a:solidFill>
                <a:latin typeface="Microsoft Sans Serif"/>
                <a:cs typeface="Microsoft Sans Serif"/>
              </a:rPr>
              <a:t>quality</a:t>
            </a:r>
            <a:r>
              <a:rPr sz="1150" spc="-3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metrics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419974" y="249554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30" y="279115"/>
                </a:lnTo>
                <a:lnTo>
                  <a:pt x="34590" y="249082"/>
                </a:lnTo>
                <a:lnTo>
                  <a:pt x="11599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3" y="144912"/>
                </a:lnTo>
                <a:lnTo>
                  <a:pt x="8903" y="101066"/>
                </a:lnTo>
                <a:lnTo>
                  <a:pt x="29995" y="61607"/>
                </a:lnTo>
                <a:lnTo>
                  <a:pt x="61606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2" y="8904"/>
                </a:lnTo>
                <a:lnTo>
                  <a:pt x="243191" y="29995"/>
                </a:lnTo>
                <a:lnTo>
                  <a:pt x="274803" y="61607"/>
                </a:lnTo>
                <a:lnTo>
                  <a:pt x="295894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4" y="203733"/>
                </a:lnTo>
                <a:lnTo>
                  <a:pt x="274803" y="243192"/>
                </a:lnTo>
                <a:lnTo>
                  <a:pt x="243191" y="274804"/>
                </a:lnTo>
                <a:lnTo>
                  <a:pt x="203732" y="295895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13389" y="2525079"/>
            <a:ext cx="121920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28160" y="2405696"/>
            <a:ext cx="2843530" cy="4470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b="1" spc="-75" dirty="0">
                <a:solidFill>
                  <a:srgbClr val="333333"/>
                </a:solidFill>
                <a:latin typeface="Arial"/>
                <a:cs typeface="Arial"/>
              </a:rPr>
              <a:t>Implement</a:t>
            </a:r>
            <a:r>
              <a:rPr sz="135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35" dirty="0">
                <a:solidFill>
                  <a:srgbClr val="333333"/>
                </a:solidFill>
                <a:latin typeface="Arial"/>
                <a:cs typeface="Arial"/>
              </a:rPr>
              <a:t>Pre</a:t>
            </a:r>
            <a:r>
              <a:rPr sz="1300" b="1" spc="-35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sz="1350" b="1" spc="-85" dirty="0">
                <a:solidFill>
                  <a:srgbClr val="333333"/>
                </a:solidFill>
                <a:latin typeface="Arial"/>
                <a:cs typeface="Arial"/>
              </a:rPr>
              <a:t>processing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75" dirty="0">
                <a:solidFill>
                  <a:srgbClr val="333333"/>
                </a:solidFill>
                <a:latin typeface="Arial"/>
                <a:cs typeface="Arial"/>
              </a:rPr>
              <a:t>Framework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50" spc="-25" dirty="0">
                <a:solidFill>
                  <a:srgbClr val="4A5462"/>
                </a:solidFill>
                <a:latin typeface="Microsoft Sans Serif"/>
                <a:cs typeface="Microsoft Sans Serif"/>
              </a:rPr>
              <a:t>Deploy</a:t>
            </a:r>
            <a:r>
              <a:rPr sz="1150" spc="-3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4A5462"/>
                </a:solidFill>
                <a:latin typeface="Microsoft Sans Serif"/>
                <a:cs typeface="Microsoft Sans Serif"/>
              </a:rPr>
              <a:t>tools</a:t>
            </a:r>
            <a:r>
              <a:rPr sz="115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and</a:t>
            </a:r>
            <a:r>
              <a:rPr sz="115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establish</a:t>
            </a:r>
            <a:r>
              <a:rPr sz="115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protocols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19974" y="302894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8"/>
                </a:lnTo>
                <a:lnTo>
                  <a:pt x="67730" y="279115"/>
                </a:lnTo>
                <a:lnTo>
                  <a:pt x="34590" y="249082"/>
                </a:lnTo>
                <a:lnTo>
                  <a:pt x="11599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3" y="144912"/>
                </a:lnTo>
                <a:lnTo>
                  <a:pt x="8903" y="101066"/>
                </a:lnTo>
                <a:lnTo>
                  <a:pt x="29995" y="61607"/>
                </a:lnTo>
                <a:lnTo>
                  <a:pt x="61606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2" y="8904"/>
                </a:lnTo>
                <a:lnTo>
                  <a:pt x="243191" y="29995"/>
                </a:lnTo>
                <a:lnTo>
                  <a:pt x="274803" y="61607"/>
                </a:lnTo>
                <a:lnTo>
                  <a:pt x="295894" y="101066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4" y="203733"/>
                </a:lnTo>
                <a:lnTo>
                  <a:pt x="274803" y="243191"/>
                </a:lnTo>
                <a:lnTo>
                  <a:pt x="243191" y="274803"/>
                </a:lnTo>
                <a:lnTo>
                  <a:pt x="203732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512198" y="3058479"/>
            <a:ext cx="12382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28160" y="2939096"/>
            <a:ext cx="2353945" cy="4470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b="1" spc="-60" dirty="0">
                <a:solidFill>
                  <a:srgbClr val="333333"/>
                </a:solidFill>
                <a:latin typeface="Arial"/>
                <a:cs typeface="Arial"/>
              </a:rPr>
              <a:t>Integrate </a:t>
            </a:r>
            <a:r>
              <a:rPr sz="1350" b="1" spc="-65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1350" b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65" dirty="0">
                <a:solidFill>
                  <a:srgbClr val="333333"/>
                </a:solidFill>
                <a:latin typeface="Arial"/>
                <a:cs typeface="Arial"/>
              </a:rPr>
              <a:t>Data</a:t>
            </a:r>
            <a:r>
              <a:rPr sz="135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70" dirty="0">
                <a:solidFill>
                  <a:srgbClr val="333333"/>
                </a:solidFill>
                <a:latin typeface="Arial"/>
                <a:cs typeface="Arial"/>
              </a:rPr>
              <a:t>Governance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Align</a:t>
            </a:r>
            <a:r>
              <a:rPr sz="1150" spc="-4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4A5462"/>
                </a:solidFill>
                <a:latin typeface="Microsoft Sans Serif"/>
                <a:cs typeface="Microsoft Sans Serif"/>
              </a:rPr>
              <a:t>with</a:t>
            </a:r>
            <a:r>
              <a:rPr sz="1150" spc="-4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broader</a:t>
            </a:r>
            <a:r>
              <a:rPr sz="1150" spc="-45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data</a:t>
            </a:r>
            <a:r>
              <a:rPr sz="1150" spc="-4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strategy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19974" y="3562349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399" y="304799"/>
                </a:moveTo>
                <a:lnTo>
                  <a:pt x="108159" y="298239"/>
                </a:lnTo>
                <a:lnTo>
                  <a:pt x="67730" y="279115"/>
                </a:lnTo>
                <a:lnTo>
                  <a:pt x="34590" y="249082"/>
                </a:lnTo>
                <a:lnTo>
                  <a:pt x="11599" y="210720"/>
                </a:lnTo>
                <a:lnTo>
                  <a:pt x="732" y="167337"/>
                </a:lnTo>
                <a:lnTo>
                  <a:pt x="0" y="152399"/>
                </a:lnTo>
                <a:lnTo>
                  <a:pt x="183" y="144912"/>
                </a:lnTo>
                <a:lnTo>
                  <a:pt x="8903" y="101065"/>
                </a:lnTo>
                <a:lnTo>
                  <a:pt x="29995" y="61607"/>
                </a:lnTo>
                <a:lnTo>
                  <a:pt x="61606" y="29995"/>
                </a:lnTo>
                <a:lnTo>
                  <a:pt x="101065" y="8904"/>
                </a:lnTo>
                <a:lnTo>
                  <a:pt x="144912" y="183"/>
                </a:lnTo>
                <a:lnTo>
                  <a:pt x="152399" y="0"/>
                </a:lnTo>
                <a:lnTo>
                  <a:pt x="159886" y="183"/>
                </a:lnTo>
                <a:lnTo>
                  <a:pt x="203732" y="8904"/>
                </a:lnTo>
                <a:lnTo>
                  <a:pt x="243191" y="29995"/>
                </a:lnTo>
                <a:lnTo>
                  <a:pt x="274803" y="61606"/>
                </a:lnTo>
                <a:lnTo>
                  <a:pt x="295894" y="101065"/>
                </a:lnTo>
                <a:lnTo>
                  <a:pt x="304616" y="144912"/>
                </a:lnTo>
                <a:lnTo>
                  <a:pt x="304799" y="152399"/>
                </a:lnTo>
                <a:lnTo>
                  <a:pt x="304616" y="159886"/>
                </a:lnTo>
                <a:lnTo>
                  <a:pt x="295894" y="203733"/>
                </a:lnTo>
                <a:lnTo>
                  <a:pt x="274803" y="243192"/>
                </a:lnTo>
                <a:lnTo>
                  <a:pt x="243191" y="274803"/>
                </a:lnTo>
                <a:lnTo>
                  <a:pt x="203732" y="295894"/>
                </a:lnTo>
                <a:lnTo>
                  <a:pt x="159886" y="304616"/>
                </a:lnTo>
                <a:lnTo>
                  <a:pt x="152399" y="304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509817" y="3591879"/>
            <a:ext cx="128905" cy="2266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b="1" spc="4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28160" y="3472496"/>
            <a:ext cx="2391410" cy="4470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350" b="1" spc="-75" dirty="0">
                <a:solidFill>
                  <a:srgbClr val="333333"/>
                </a:solidFill>
                <a:latin typeface="Arial"/>
                <a:cs typeface="Arial"/>
              </a:rPr>
              <a:t>Monitor</a:t>
            </a:r>
            <a:r>
              <a:rPr sz="13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00" b="1" spc="-150" dirty="0">
                <a:solidFill>
                  <a:srgbClr val="333333"/>
                </a:solidFill>
                <a:latin typeface="Arial"/>
                <a:cs typeface="Arial"/>
              </a:rPr>
              <a:t>&amp;</a:t>
            </a:r>
            <a:r>
              <a:rPr sz="13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85" dirty="0">
                <a:solidFill>
                  <a:srgbClr val="333333"/>
                </a:solidFill>
                <a:latin typeface="Arial"/>
                <a:cs typeface="Arial"/>
              </a:rPr>
              <a:t>Continuously</a:t>
            </a:r>
            <a:r>
              <a:rPr sz="135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65" dirty="0">
                <a:solidFill>
                  <a:srgbClr val="333333"/>
                </a:solidFill>
                <a:latin typeface="Arial"/>
                <a:cs typeface="Arial"/>
              </a:rPr>
              <a:t>Improve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50" spc="-30" dirty="0">
                <a:solidFill>
                  <a:srgbClr val="4A5462"/>
                </a:solidFill>
                <a:latin typeface="Microsoft Sans Serif"/>
                <a:cs typeface="Microsoft Sans Serif"/>
              </a:rPr>
              <a:t>Establish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feedback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icrosoft Sans Serif"/>
                <a:cs typeface="Microsoft Sans Serif"/>
              </a:rPr>
              <a:t>loops</a:t>
            </a:r>
            <a:r>
              <a:rPr sz="1150" spc="-20" dirty="0">
                <a:solidFill>
                  <a:srgbClr val="4A5462"/>
                </a:solidFill>
                <a:latin typeface="Microsoft Sans Serif"/>
                <a:cs typeface="Microsoft Sans Serif"/>
              </a:rPr>
              <a:t> and KPIs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91374" y="4381499"/>
            <a:ext cx="4391025" cy="1181100"/>
            <a:chOff x="7191374" y="4381499"/>
            <a:chExt cx="4391025" cy="1181100"/>
          </a:xfrm>
        </p:grpSpPr>
        <p:sp>
          <p:nvSpPr>
            <p:cNvPr id="25" name="object 25"/>
            <p:cNvSpPr/>
            <p:nvPr/>
          </p:nvSpPr>
          <p:spPr>
            <a:xfrm>
              <a:off x="7210424" y="4381499"/>
              <a:ext cx="4371975" cy="1181100"/>
            </a:xfrm>
            <a:custGeom>
              <a:avLst/>
              <a:gdLst/>
              <a:ahLst/>
              <a:cxnLst/>
              <a:rect l="l" t="t" r="r" b="b"/>
              <a:pathLst>
                <a:path w="4371975" h="1181100">
                  <a:moveTo>
                    <a:pt x="4300778" y="1181099"/>
                  </a:moveTo>
                  <a:lnTo>
                    <a:pt x="53397" y="1181099"/>
                  </a:lnTo>
                  <a:lnTo>
                    <a:pt x="49681" y="1180610"/>
                  </a:lnTo>
                  <a:lnTo>
                    <a:pt x="14085" y="1155242"/>
                  </a:lnTo>
                  <a:lnTo>
                    <a:pt x="365" y="1114858"/>
                  </a:lnTo>
                  <a:lnTo>
                    <a:pt x="0" y="1109902"/>
                  </a:lnTo>
                  <a:lnTo>
                    <a:pt x="0" y="11048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4300778" y="0"/>
                  </a:lnTo>
                  <a:lnTo>
                    <a:pt x="4342267" y="15621"/>
                  </a:lnTo>
                  <a:lnTo>
                    <a:pt x="4368087" y="51661"/>
                  </a:lnTo>
                  <a:lnTo>
                    <a:pt x="4371974" y="71196"/>
                  </a:lnTo>
                  <a:lnTo>
                    <a:pt x="4371974" y="1109902"/>
                  </a:lnTo>
                  <a:lnTo>
                    <a:pt x="4356351" y="1151393"/>
                  </a:lnTo>
                  <a:lnTo>
                    <a:pt x="4320312" y="1177212"/>
                  </a:lnTo>
                  <a:lnTo>
                    <a:pt x="4305732" y="1180610"/>
                  </a:lnTo>
                  <a:lnTo>
                    <a:pt x="4300778" y="1181099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191374" y="4381777"/>
              <a:ext cx="70485" cy="1181100"/>
            </a:xfrm>
            <a:custGeom>
              <a:avLst/>
              <a:gdLst/>
              <a:ahLst/>
              <a:cxnLst/>
              <a:rect l="l" t="t" r="r" b="b"/>
              <a:pathLst>
                <a:path w="70484" h="1181100">
                  <a:moveTo>
                    <a:pt x="70450" y="1180544"/>
                  </a:moveTo>
                  <a:lnTo>
                    <a:pt x="33857" y="1167991"/>
                  </a:lnTo>
                  <a:lnTo>
                    <a:pt x="5800" y="1133781"/>
                  </a:lnTo>
                  <a:lnTo>
                    <a:pt x="0" y="11046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104622"/>
                  </a:lnTo>
                  <a:lnTo>
                    <a:pt x="44515" y="1146963"/>
                  </a:lnTo>
                  <a:lnTo>
                    <a:pt x="66287" y="1178888"/>
                  </a:lnTo>
                  <a:lnTo>
                    <a:pt x="70450" y="1180544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1874" y="4552949"/>
              <a:ext cx="190499" cy="1904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370960" y="4423315"/>
            <a:ext cx="3956050" cy="98298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869"/>
              </a:spcBef>
            </a:pPr>
            <a:r>
              <a:rPr sz="1350" b="1" spc="-65" dirty="0">
                <a:solidFill>
                  <a:srgbClr val="333333"/>
                </a:solidFill>
                <a:latin typeface="Arial"/>
                <a:cs typeface="Arial"/>
              </a:rPr>
              <a:t>Critical</a:t>
            </a:r>
            <a:r>
              <a:rPr sz="135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85" dirty="0">
                <a:solidFill>
                  <a:srgbClr val="333333"/>
                </a:solidFill>
                <a:latin typeface="Arial"/>
                <a:cs typeface="Arial"/>
              </a:rPr>
              <a:t>Success</a:t>
            </a:r>
            <a:r>
              <a:rPr sz="135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350" b="1" spc="-10" dirty="0">
                <a:solidFill>
                  <a:srgbClr val="333333"/>
                </a:solidFill>
                <a:latin typeface="Arial"/>
                <a:cs typeface="Arial"/>
              </a:rPr>
              <a:t>Factor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4200"/>
              </a:lnSpc>
              <a:spcBef>
                <a:spcPts val="645"/>
              </a:spcBef>
            </a:pPr>
            <a:r>
              <a:rPr sz="1150" spc="-35" dirty="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quality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is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not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a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one</a:t>
            </a:r>
            <a:r>
              <a:rPr sz="1200" spc="-45" dirty="0">
                <a:solidFill>
                  <a:srgbClr val="333333"/>
                </a:solidFill>
                <a:latin typeface="Traditional Arabic"/>
                <a:cs typeface="Traditional Arabic"/>
              </a:rPr>
              <a:t>-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time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initiative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but</a:t>
            </a:r>
            <a:r>
              <a:rPr sz="1150" spc="-4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an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ongoing</a:t>
            </a:r>
            <a:r>
              <a:rPr sz="1150" spc="-4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process 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that</a:t>
            </a:r>
            <a:r>
              <a:rPr sz="11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requires</a:t>
            </a:r>
            <a:r>
              <a:rPr sz="11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continuous</a:t>
            </a:r>
            <a:r>
              <a:rPr sz="11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monitoring</a:t>
            </a:r>
            <a:r>
              <a:rPr sz="120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,</a:t>
            </a:r>
            <a:r>
              <a:rPr sz="1200" spc="-15" dirty="0">
                <a:solidFill>
                  <a:srgbClr val="333333"/>
                </a:solidFill>
                <a:latin typeface="Traditional Arabic"/>
                <a:cs typeface="Traditional Arabic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iterative</a:t>
            </a:r>
            <a:r>
              <a:rPr sz="1150" spc="-3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refinement</a:t>
            </a:r>
            <a:r>
              <a:rPr sz="120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,</a:t>
            </a:r>
            <a:r>
              <a:rPr sz="1200" spc="-15" dirty="0">
                <a:solidFill>
                  <a:srgbClr val="333333"/>
                </a:solidFill>
                <a:latin typeface="Traditional Arabic"/>
                <a:cs typeface="Traditional Arabic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and </a:t>
            </a:r>
            <a:r>
              <a:rPr sz="11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organizational</a:t>
            </a:r>
            <a:r>
              <a:rPr sz="115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commitment</a:t>
            </a:r>
            <a:r>
              <a:rPr sz="1200" spc="-10" dirty="0">
                <a:solidFill>
                  <a:srgbClr val="333333"/>
                </a:solidFill>
                <a:latin typeface="Traditional Arabic"/>
                <a:cs typeface="Traditional Arabic"/>
              </a:rPr>
              <a:t>.</a:t>
            </a:r>
            <a:endParaRPr sz="1200">
              <a:latin typeface="Traditional Arabic"/>
              <a:cs typeface="Traditional Arabic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6429374"/>
            <a:ext cx="12192000" cy="428625"/>
            <a:chOff x="0" y="6429374"/>
            <a:chExt cx="12192000" cy="428625"/>
          </a:xfrm>
        </p:grpSpPr>
        <p:sp>
          <p:nvSpPr>
            <p:cNvPr id="30" name="object 30"/>
            <p:cNvSpPr/>
            <p:nvPr/>
          </p:nvSpPr>
          <p:spPr>
            <a:xfrm>
              <a:off x="0" y="6429374"/>
              <a:ext cx="12192000" cy="428625"/>
            </a:xfrm>
            <a:custGeom>
              <a:avLst/>
              <a:gdLst/>
              <a:ahLst/>
              <a:cxnLst/>
              <a:rect l="l" t="t" r="r" b="b"/>
              <a:pathLst>
                <a:path w="12192000" h="428625">
                  <a:moveTo>
                    <a:pt x="12191999" y="428624"/>
                  </a:moveTo>
                  <a:lnTo>
                    <a:pt x="0" y="4286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428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6429374"/>
              <a:ext cx="12192000" cy="9525"/>
            </a:xfrm>
            <a:custGeom>
              <a:avLst/>
              <a:gdLst/>
              <a:ahLst/>
              <a:cxnLst/>
              <a:rect l="l" t="t" r="r" b="b"/>
              <a:pathLst>
                <a:path w="12192000" h="9525">
                  <a:moveTo>
                    <a:pt x="121919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10757246" y="6427390"/>
            <a:ext cx="114300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8975">
              <a:lnSpc>
                <a:spcPts val="1305"/>
              </a:lnSpc>
            </a:pPr>
            <a:r>
              <a:rPr sz="1150" spc="-25" dirty="0" smtClean="0">
                <a:solidFill>
                  <a:srgbClr val="6A7280"/>
                </a:solidFill>
              </a:rPr>
              <a:t>11</a:t>
            </a:r>
            <a:endParaRPr sz="1150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0"/>
              </a:lnSpc>
            </a:pPr>
            <a:r>
              <a:rPr spc="-35" dirty="0"/>
              <a:t>Data</a:t>
            </a:r>
            <a:r>
              <a:rPr spc="-40" dirty="0"/>
              <a:t> </a:t>
            </a:r>
            <a:r>
              <a:rPr spc="-20" dirty="0"/>
              <a:t>Pre-</a:t>
            </a:r>
            <a:r>
              <a:rPr spc="-10" dirty="0"/>
              <a:t>processing: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Strategic</a:t>
            </a:r>
            <a:r>
              <a:rPr spc="-35" dirty="0"/>
              <a:t> </a:t>
            </a:r>
            <a:r>
              <a:rPr spc="-10" dirty="0"/>
              <a:t>Imperative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7405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1553</Words>
  <Application>Microsoft Office PowerPoint</Application>
  <PresentationFormat>Custom</PresentationFormat>
  <Paragraphs>236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Algerian</vt:lpstr>
      <vt:lpstr>Arial</vt:lpstr>
      <vt:lpstr>Berlin Sans FB</vt:lpstr>
      <vt:lpstr>BIZ UDPGothic</vt:lpstr>
      <vt:lpstr>Calibri</vt:lpstr>
      <vt:lpstr>Century Gothic</vt:lpstr>
      <vt:lpstr>Comic Sans MS</vt:lpstr>
      <vt:lpstr>Dotum</vt:lpstr>
      <vt:lpstr>Libre Baskerville</vt:lpstr>
      <vt:lpstr>Microsoft Sans Serif</vt:lpstr>
      <vt:lpstr>Times New Roman</vt:lpstr>
      <vt:lpstr>Toyota Type</vt:lpstr>
      <vt:lpstr>Traditional Arabic</vt:lpstr>
      <vt:lpstr>Office Theme</vt:lpstr>
      <vt:lpstr>Data Pre-processing A Strategic Imperative for Maximizing Data Warehousing Value</vt:lpstr>
      <vt:lpstr>Executive Summary &amp; Overview</vt:lpstr>
      <vt:lpstr>Defining the Problem: Business Impact of Poor Data Pre-processing</vt:lpstr>
      <vt:lpstr>Data Quality Issues &amp; Challenges</vt:lpstr>
      <vt:lpstr>Strategic Benefits &amp; ROI of Data Pre- processing</vt:lpstr>
      <vt:lpstr>Implementation Roadmap: Phased Approach</vt:lpstr>
      <vt:lpstr>Stakeholder Engagement Strategies</vt:lpstr>
      <vt:lpstr>Best Practices &amp; Recommendations</vt:lpstr>
      <vt:lpstr>Conclusion &amp; Next Steps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Pre-processing A Strategic Imperative for Maximizing Data Warehousing Value</dc:title>
  <dc:creator>Caleb Gasu</dc:creator>
  <cp:lastModifiedBy>Windows User</cp:lastModifiedBy>
  <cp:revision>7</cp:revision>
  <dcterms:created xsi:type="dcterms:W3CDTF">2025-08-09T17:04:54Z</dcterms:created>
  <dcterms:modified xsi:type="dcterms:W3CDTF">2025-08-10T18:52:50Z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2025-08-09T00:00:00Z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2025-08-09T00:00:00Z</vt:filetime>
  </property>
</Properties>
</file>