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64" r:id="rId5"/>
    <p:sldId id="258" r:id="rId6"/>
    <p:sldId id="259" r:id="rId7"/>
    <p:sldId id="260"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396" autoAdjust="0"/>
  </p:normalViewPr>
  <p:slideViewPr>
    <p:cSldViewPr snapToGrid="0">
      <p:cViewPr>
        <p:scale>
          <a:sx n="66" d="100"/>
          <a:sy n="66" d="100"/>
        </p:scale>
        <p:origin x="6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78215-B96A-4C30-94C3-D21AE9CA8547}" type="datetimeFigureOut">
              <a:rPr lang="zh-CN" altLang="en-US" smtClean="0"/>
              <a:t>2022/5/13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C80EF-AE51-4FCF-9D32-14F86073F72F}" type="slidenum">
              <a:rPr lang="zh-CN" altLang="en-US" smtClean="0"/>
              <a:t>‹#›</a:t>
            </a:fld>
            <a:endParaRPr lang="zh-CN" altLang="en-US"/>
          </a:p>
        </p:txBody>
      </p:sp>
    </p:spTree>
    <p:extLst>
      <p:ext uri="{BB962C8B-B14F-4D97-AF65-F5344CB8AC3E}">
        <p14:creationId xmlns:p14="http://schemas.microsoft.com/office/powerpoint/2010/main" val="419134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endParaRPr lang="zh-CN" altLang="en-US" dirty="0"/>
          </a:p>
        </p:txBody>
      </p:sp>
      <p:sp>
        <p:nvSpPr>
          <p:cNvPr id="4" name="灯片编号占位符 3"/>
          <p:cNvSpPr>
            <a:spLocks noGrp="1"/>
          </p:cNvSpPr>
          <p:nvPr>
            <p:ph type="sldNum" sz="quarter" idx="5"/>
          </p:nvPr>
        </p:nvSpPr>
        <p:spPr/>
        <p:txBody>
          <a:bodyPr/>
          <a:lstStyle/>
          <a:p>
            <a:fld id="{EA1C80EF-AE51-4FCF-9D32-14F86073F72F}" type="slidenum">
              <a:rPr lang="zh-CN" altLang="en-US" smtClean="0"/>
              <a:t>2</a:t>
            </a:fld>
            <a:endParaRPr lang="zh-CN" altLang="en-US"/>
          </a:p>
        </p:txBody>
      </p:sp>
    </p:spTree>
    <p:extLst>
      <p:ext uri="{BB962C8B-B14F-4D97-AF65-F5344CB8AC3E}">
        <p14:creationId xmlns:p14="http://schemas.microsoft.com/office/powerpoint/2010/main" val="190273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1C80EF-AE51-4FCF-9D32-14F86073F72F}" type="slidenum">
              <a:rPr lang="zh-CN" altLang="en-US" smtClean="0"/>
              <a:t>4</a:t>
            </a:fld>
            <a:endParaRPr lang="zh-CN" altLang="en-US"/>
          </a:p>
        </p:txBody>
      </p:sp>
    </p:spTree>
    <p:extLst>
      <p:ext uri="{BB962C8B-B14F-4D97-AF65-F5344CB8AC3E}">
        <p14:creationId xmlns:p14="http://schemas.microsoft.com/office/powerpoint/2010/main" val="350783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来自于拉丁文，</a:t>
            </a:r>
            <a:r>
              <a:rPr lang="en-US" altLang="zh-CN" dirty="0"/>
              <a:t>M</a:t>
            </a:r>
            <a:r>
              <a:rPr lang="zh-CN" altLang="en-US" dirty="0"/>
              <a:t>大细胞，</a:t>
            </a:r>
            <a:r>
              <a:rPr lang="en-US" altLang="zh-CN" dirty="0"/>
              <a:t>P</a:t>
            </a:r>
            <a:r>
              <a:rPr lang="zh-CN" altLang="en-US" dirty="0"/>
              <a:t>小细胞，</a:t>
            </a:r>
            <a:r>
              <a:rPr lang="en-US" altLang="zh-CN" dirty="0" err="1"/>
              <a:t>konio</a:t>
            </a:r>
            <a:r>
              <a:rPr lang="zh-CN" altLang="en-US" dirty="0"/>
              <a:t>来自希腊文灰尘的意思</a:t>
            </a:r>
            <a:endParaRPr lang="en-US" altLang="zh-CN" dirty="0"/>
          </a:p>
          <a:p>
            <a:r>
              <a:rPr lang="zh-CN" altLang="en-US" dirty="0"/>
              <a:t>延迟期更长因为他继承的视神经节细胞的轴突直径更小，传导速度更慢</a:t>
            </a:r>
          </a:p>
        </p:txBody>
      </p:sp>
      <p:sp>
        <p:nvSpPr>
          <p:cNvPr id="4" name="灯片编号占位符 3"/>
          <p:cNvSpPr>
            <a:spLocks noGrp="1"/>
          </p:cNvSpPr>
          <p:nvPr>
            <p:ph type="sldNum" sz="quarter" idx="5"/>
          </p:nvPr>
        </p:nvSpPr>
        <p:spPr/>
        <p:txBody>
          <a:bodyPr/>
          <a:lstStyle/>
          <a:p>
            <a:fld id="{EA1C80EF-AE51-4FCF-9D32-14F86073F72F}" type="slidenum">
              <a:rPr lang="zh-CN" altLang="en-US" smtClean="0"/>
              <a:t>5</a:t>
            </a:fld>
            <a:endParaRPr lang="zh-CN" altLang="en-US"/>
          </a:p>
        </p:txBody>
      </p:sp>
    </p:spTree>
    <p:extLst>
      <p:ext uri="{BB962C8B-B14F-4D97-AF65-F5344CB8AC3E}">
        <p14:creationId xmlns:p14="http://schemas.microsoft.com/office/powerpoint/2010/main" val="214088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0ED53-7914-4E85-6B08-ACA95FB6B6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ECF7E5-B4C4-3934-B4D1-1EDC0EFCF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BE990B9-2D93-6935-69CB-3B1E33A13F12}"/>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3D2EB55A-D559-ED70-C4E6-F6952974D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5AF03-1DC8-3A63-B48E-DF4347F524DF}"/>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212926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47ADB-C624-0BB4-58C6-0B6CA9D73D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8C06E8-57C7-4495-2A2D-82DED24080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351D4-D77B-B5FD-632C-A582B0E2608C}"/>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45AEB7DE-28C1-8599-82B2-B817C6419B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12C6B6-18A4-F49A-8BFC-6239F2FA7A0D}"/>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177695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C82A91-F645-855B-C958-69B929F1FB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9B959D-AD42-D6E5-30B3-0D195EA8D5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AB1351-46F4-BAF2-CE5E-13DF78E246BC}"/>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525AF552-114D-FED6-8D4A-2347663113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24FCD2-D2A7-9004-EC7B-995473EDD6E6}"/>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80847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19E50-1ADF-7EE4-03CA-DC653D0302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95320F-A7FE-C46D-E9A8-8369C89693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CDE60-310D-71E3-66D8-4E64A4971CD2}"/>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1BE093E7-1F35-47F7-A003-1BD049BB44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A86D8A-E692-1D36-41FF-4731B26B7B3F}"/>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13478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53BFB-1082-4C34-6142-21D686AA91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D66288-95C1-45A1-741D-D55399FAB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CBB25E0-1FD6-8386-1072-C95F08DF193F}"/>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8AF73F20-75BD-5741-B5AC-D67BAE5B55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77A912-DD45-8EB5-8D2E-6B5D27EF246D}"/>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312804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4EE2C-8F25-76C4-3840-D66DD667A3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052AF4-C730-15F2-2D1D-FF8713401C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F8B267-72B5-4957-ED68-3DCB99743F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84257D-1363-4EBE-8CBD-8BFB5FB0601B}"/>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6" name="页脚占位符 5">
            <a:extLst>
              <a:ext uri="{FF2B5EF4-FFF2-40B4-BE49-F238E27FC236}">
                <a16:creationId xmlns:a16="http://schemas.microsoft.com/office/drawing/2014/main" id="{9819F7E4-11AA-3FF5-40AD-CBC2B26859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6DFA10-1065-219F-7774-5F0DB28D2696}"/>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325357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4333-897D-69CB-79E2-67A431137F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378DA1-9961-A6A9-6FEC-7186EBC9A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E6FC8B-9CC7-C1E5-5BE3-7E84AAA19A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EEC4A3-1902-47AC-FB64-D01B47A2D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870D7D-E119-6724-9D96-8C7DE33744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13562A-BA1E-E5D5-1279-0FA539D7D5DF}"/>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8" name="页脚占位符 7">
            <a:extLst>
              <a:ext uri="{FF2B5EF4-FFF2-40B4-BE49-F238E27FC236}">
                <a16:creationId xmlns:a16="http://schemas.microsoft.com/office/drawing/2014/main" id="{220F5A8B-AC73-6ACA-5B57-066A14482B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9E509B-46BE-B574-904E-D26D39FE99D0}"/>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309327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2A9EE-60C6-7C03-AE5F-985E76E92E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D4ADC6-62D7-0907-0F20-536CB3C4DB9B}"/>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4" name="页脚占位符 3">
            <a:extLst>
              <a:ext uri="{FF2B5EF4-FFF2-40B4-BE49-F238E27FC236}">
                <a16:creationId xmlns:a16="http://schemas.microsoft.com/office/drawing/2014/main" id="{EBEDAE7C-1CCA-41E2-9E66-4F10573779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88B732-A37F-58DE-DB98-CA3254ED5CFE}"/>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356196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1600E6-8AE4-4549-9D7E-AC02FB7C3876}"/>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3" name="页脚占位符 2">
            <a:extLst>
              <a:ext uri="{FF2B5EF4-FFF2-40B4-BE49-F238E27FC236}">
                <a16:creationId xmlns:a16="http://schemas.microsoft.com/office/drawing/2014/main" id="{F43DE2BB-26AE-985E-998E-25DBFDDECF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458427-CEEA-50F6-DE43-94FB92F48FB2}"/>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326534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37350-20F1-B283-C381-5B035A9B36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D6AFDD-1117-97BD-8DD1-FC52D2364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1992CC-D7DB-0CD2-43AF-160E2E9BB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BC42AE-FAFF-08C3-90BF-BC2F47410A89}"/>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6" name="页脚占位符 5">
            <a:extLst>
              <a:ext uri="{FF2B5EF4-FFF2-40B4-BE49-F238E27FC236}">
                <a16:creationId xmlns:a16="http://schemas.microsoft.com/office/drawing/2014/main" id="{8E7EB071-6878-655B-228B-F09CF2F46C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E48321-F648-F80D-A048-863E9A024678}"/>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324713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8DBB5-588C-F33C-17E7-866000A1A9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D0CE04-6A44-6858-DC14-D7261F80E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98CCF9-5450-6D75-4312-FAF6504AD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D6DEC5-137E-A7A2-B9AD-1D759736011D}"/>
              </a:ext>
            </a:extLst>
          </p:cNvPr>
          <p:cNvSpPr>
            <a:spLocks noGrp="1"/>
          </p:cNvSpPr>
          <p:nvPr>
            <p:ph type="dt" sz="half" idx="10"/>
          </p:nvPr>
        </p:nvSpPr>
        <p:spPr/>
        <p:txBody>
          <a:bodyPr/>
          <a:lstStyle/>
          <a:p>
            <a:fld id="{BBB947F1-25E5-48E6-A98D-0C03872D7A38}" type="datetimeFigureOut">
              <a:rPr lang="zh-CN" altLang="en-US" smtClean="0"/>
              <a:t>2022/5/13</a:t>
            </a:fld>
            <a:endParaRPr lang="zh-CN" altLang="en-US"/>
          </a:p>
        </p:txBody>
      </p:sp>
      <p:sp>
        <p:nvSpPr>
          <p:cNvPr id="6" name="页脚占位符 5">
            <a:extLst>
              <a:ext uri="{FF2B5EF4-FFF2-40B4-BE49-F238E27FC236}">
                <a16:creationId xmlns:a16="http://schemas.microsoft.com/office/drawing/2014/main" id="{C53951AA-3CF0-806A-215B-F8979DA37E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D72637-FAC4-47C9-B28F-EC4B34E4F56D}"/>
              </a:ext>
            </a:extLst>
          </p:cNvPr>
          <p:cNvSpPr>
            <a:spLocks noGrp="1"/>
          </p:cNvSpPr>
          <p:nvPr>
            <p:ph type="sldNum" sz="quarter" idx="12"/>
          </p:nvPr>
        </p:nvSpPr>
        <p:spPr/>
        <p:txBody>
          <a:body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43673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DFE383-93CC-C930-21AA-72E1A5440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E35603-B146-CDB9-BB6C-A9F191320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5E6E1-ACA8-5F2F-171C-552A57DE8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47F1-25E5-48E6-A98D-0C03872D7A38}"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6B0EA8A1-AF24-4249-F971-C2ED71C41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5675BA-BCC6-4BF7-7163-BFD1D6805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5D299-F57F-4455-BFD7-C9A4E1D49CB4}" type="slidenum">
              <a:rPr lang="zh-CN" altLang="en-US" smtClean="0"/>
              <a:t>‹#›</a:t>
            </a:fld>
            <a:endParaRPr lang="zh-CN" altLang="en-US"/>
          </a:p>
        </p:txBody>
      </p:sp>
    </p:spTree>
    <p:extLst>
      <p:ext uri="{BB962C8B-B14F-4D97-AF65-F5344CB8AC3E}">
        <p14:creationId xmlns:p14="http://schemas.microsoft.com/office/powerpoint/2010/main" val="127476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C1E1E-2FA7-7BE0-047B-069CB3132DE8}"/>
              </a:ext>
            </a:extLst>
          </p:cNvPr>
          <p:cNvSpPr>
            <a:spLocks noGrp="1"/>
          </p:cNvSpPr>
          <p:nvPr>
            <p:ph type="ctrTitle"/>
          </p:nvPr>
        </p:nvSpPr>
        <p:spPr>
          <a:xfrm>
            <a:off x="1524000" y="1611460"/>
            <a:ext cx="9144000" cy="3141293"/>
          </a:xfrm>
        </p:spPr>
        <p:txBody>
          <a:bodyPr/>
          <a:lstStyle/>
          <a:p>
            <a:r>
              <a:rPr lang="zh-CN" altLang="en-US" dirty="0">
                <a:latin typeface="微软雅黑" panose="020B0503020204020204" pitchFamily="34" charset="-122"/>
                <a:ea typeface="微软雅黑" panose="020B0503020204020204" pitchFamily="34" charset="-122"/>
              </a:rPr>
              <a:t>灵长类视觉组会</a:t>
            </a:r>
            <a:br>
              <a:rPr lang="en-US" altLang="zh-CN" dirty="0">
                <a:latin typeface="微软雅黑" panose="020B0503020204020204" pitchFamily="34" charset="-122"/>
                <a:ea typeface="微软雅黑" panose="020B0503020204020204" pitchFamily="34" charset="-122"/>
              </a:rPr>
            </a:br>
            <a:br>
              <a:rPr lang="en-US" altLang="zh-CN" dirty="0">
                <a:latin typeface="微软雅黑" panose="020B0503020204020204" pitchFamily="34" charset="-122"/>
                <a:ea typeface="微软雅黑" panose="020B0503020204020204" pitchFamily="34" charset="-122"/>
              </a:rPr>
            </a:br>
            <a:r>
              <a:rPr lang="en-US" altLang="zh-CN" sz="4000" dirty="0">
                <a:latin typeface="微软雅黑" panose="020B0503020204020204" pitchFamily="34" charset="-122"/>
                <a:ea typeface="微软雅黑" panose="020B0503020204020204" pitchFamily="34" charset="-122"/>
              </a:rPr>
              <a:t>0513</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410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396452D-4A12-99AE-7B01-3F8CF7216CFF}"/>
              </a:ext>
            </a:extLst>
          </p:cNvPr>
          <p:cNvPicPr>
            <a:picLocks noGrp="1" noChangeAspect="1"/>
          </p:cNvPicPr>
          <p:nvPr>
            <p:ph idx="1"/>
          </p:nvPr>
        </p:nvPicPr>
        <p:blipFill>
          <a:blip r:embed="rId3"/>
          <a:stretch>
            <a:fillRect/>
          </a:stretch>
        </p:blipFill>
        <p:spPr>
          <a:xfrm>
            <a:off x="1240613" y="2738063"/>
            <a:ext cx="4855387" cy="2032860"/>
          </a:xfrm>
        </p:spPr>
      </p:pic>
      <p:sp>
        <p:nvSpPr>
          <p:cNvPr id="6" name="文本框 5">
            <a:extLst>
              <a:ext uri="{FF2B5EF4-FFF2-40B4-BE49-F238E27FC236}">
                <a16:creationId xmlns:a16="http://schemas.microsoft.com/office/drawing/2014/main" id="{07C6CEA9-89CA-D796-2CA5-E5A0A7A86A77}"/>
              </a:ext>
            </a:extLst>
          </p:cNvPr>
          <p:cNvSpPr txBox="1"/>
          <p:nvPr/>
        </p:nvSpPr>
        <p:spPr>
          <a:xfrm>
            <a:off x="1982620" y="5394857"/>
            <a:ext cx="892071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General anatomy and physiology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LGN circuitry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modeling  </a:t>
            </a:r>
            <a:endParaRPr lang="zh-CN" altLang="en-US"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2BD4BECA-E353-8512-A014-83A49B43CEC9}"/>
              </a:ext>
            </a:extLst>
          </p:cNvPr>
          <p:cNvPicPr>
            <a:picLocks noChangeAspect="1"/>
          </p:cNvPicPr>
          <p:nvPr/>
        </p:nvPicPr>
        <p:blipFill>
          <a:blip r:embed="rId4"/>
          <a:stretch>
            <a:fillRect/>
          </a:stretch>
        </p:blipFill>
        <p:spPr>
          <a:xfrm>
            <a:off x="1240613" y="959528"/>
            <a:ext cx="7705493" cy="1466568"/>
          </a:xfrm>
          <a:prstGeom prst="rect">
            <a:avLst/>
          </a:prstGeom>
        </p:spPr>
      </p:pic>
    </p:spTree>
    <p:extLst>
      <p:ext uri="{BB962C8B-B14F-4D97-AF65-F5344CB8AC3E}">
        <p14:creationId xmlns:p14="http://schemas.microsoft.com/office/powerpoint/2010/main" val="272029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3329C-37AE-624F-FB56-B74348E24060}"/>
              </a:ext>
            </a:extLst>
          </p:cNvPr>
          <p:cNvSpPr>
            <a:spLocks noGrp="1"/>
          </p:cNvSpPr>
          <p:nvPr>
            <p:ph type="title"/>
          </p:nvPr>
        </p:nvSpPr>
        <p:spPr>
          <a:xfrm>
            <a:off x="838200" y="365127"/>
            <a:ext cx="10515600" cy="804455"/>
          </a:xfrm>
        </p:spPr>
        <p:txBody>
          <a:bodyPr>
            <a:normAutofit/>
          </a:bodyPr>
          <a:lstStyle/>
          <a:p>
            <a:r>
              <a:rPr lang="en-US" altLang="zh-CN" sz="4000" dirty="0">
                <a:latin typeface="微软雅黑" panose="020B0503020204020204" pitchFamily="34" charset="-122"/>
                <a:ea typeface="微软雅黑" panose="020B0503020204020204" pitchFamily="34" charset="-122"/>
              </a:rPr>
              <a:t>LGN</a:t>
            </a:r>
            <a:r>
              <a:rPr lang="zh-CN" altLang="en-US" sz="4000" dirty="0">
                <a:latin typeface="微软雅黑" panose="020B0503020204020204" pitchFamily="34" charset="-122"/>
                <a:ea typeface="微软雅黑" panose="020B0503020204020204" pitchFamily="34" charset="-122"/>
              </a:rPr>
              <a:t>的结构</a:t>
            </a:r>
          </a:p>
        </p:txBody>
      </p:sp>
      <p:pic>
        <p:nvPicPr>
          <p:cNvPr id="5" name="内容占位符 4">
            <a:extLst>
              <a:ext uri="{FF2B5EF4-FFF2-40B4-BE49-F238E27FC236}">
                <a16:creationId xmlns:a16="http://schemas.microsoft.com/office/drawing/2014/main" id="{D8F7B961-7898-E179-4C18-D19F52EF4708}"/>
              </a:ext>
            </a:extLst>
          </p:cNvPr>
          <p:cNvPicPr>
            <a:picLocks noGrp="1" noChangeAspect="1"/>
          </p:cNvPicPr>
          <p:nvPr>
            <p:ph idx="1"/>
          </p:nvPr>
        </p:nvPicPr>
        <p:blipFill>
          <a:blip r:embed="rId2"/>
          <a:stretch>
            <a:fillRect/>
          </a:stretch>
        </p:blipFill>
        <p:spPr>
          <a:xfrm>
            <a:off x="3282156" y="1148316"/>
            <a:ext cx="4777323" cy="4815119"/>
          </a:xfrm>
        </p:spPr>
      </p:pic>
      <p:sp>
        <p:nvSpPr>
          <p:cNvPr id="6" name="文本框 5">
            <a:extLst>
              <a:ext uri="{FF2B5EF4-FFF2-40B4-BE49-F238E27FC236}">
                <a16:creationId xmlns:a16="http://schemas.microsoft.com/office/drawing/2014/main" id="{FFA051B9-54FD-1B2E-3FBA-299E1109A3AA}"/>
              </a:ext>
            </a:extLst>
          </p:cNvPr>
          <p:cNvSpPr txBox="1"/>
          <p:nvPr/>
        </p:nvSpPr>
        <p:spPr>
          <a:xfrm>
            <a:off x="8346558" y="1794991"/>
            <a:ext cx="3136605"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①灵长类动物（除了长臂猿），食肉类动物（比如猫），他们</a:t>
            </a:r>
            <a:r>
              <a:rPr lang="en-US" altLang="zh-CN" dirty="0">
                <a:latin typeface="微软雅黑" panose="020B0503020204020204" pitchFamily="34" charset="-122"/>
                <a:ea typeface="微软雅黑" panose="020B0503020204020204" pitchFamily="34" charset="-122"/>
              </a:rPr>
              <a:t>LGN</a:t>
            </a:r>
            <a:r>
              <a:rPr lang="zh-CN" altLang="en-US" dirty="0">
                <a:latin typeface="微软雅黑" panose="020B0503020204020204" pitchFamily="34" charset="-122"/>
                <a:ea typeface="微软雅黑" panose="020B0503020204020204" pitchFamily="34" charset="-122"/>
              </a:rPr>
              <a:t>结构都有明显的层次结构。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②空间感受野与输入的视网膜神经节细胞很类似，但时间感受野有比较大的差距。</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rPr>
              <a:t>LGN</a:t>
            </a:r>
            <a:r>
              <a:rPr lang="zh-CN" altLang="en-US" dirty="0">
                <a:latin typeface="微软雅黑" panose="020B0503020204020204" pitchFamily="34" charset="-122"/>
                <a:ea typeface="微软雅黑" panose="020B0503020204020204" pitchFamily="34" charset="-122"/>
              </a:rPr>
              <a:t>接收来自皮层反馈突触的数量远大于接收来自视网膜前馈输入的数量</a:t>
            </a:r>
          </a:p>
        </p:txBody>
      </p:sp>
      <p:sp>
        <p:nvSpPr>
          <p:cNvPr id="7" name="文本框 6">
            <a:extLst>
              <a:ext uri="{FF2B5EF4-FFF2-40B4-BE49-F238E27FC236}">
                <a16:creationId xmlns:a16="http://schemas.microsoft.com/office/drawing/2014/main" id="{2A07C06E-29FE-2388-4A15-3FA85F820DF7}"/>
              </a:ext>
            </a:extLst>
          </p:cNvPr>
          <p:cNvSpPr txBox="1"/>
          <p:nvPr/>
        </p:nvSpPr>
        <p:spPr>
          <a:xfrm>
            <a:off x="520994" y="3094210"/>
            <a:ext cx="276116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每侧</a:t>
            </a:r>
            <a:r>
              <a:rPr lang="en-US" altLang="zh-CN" dirty="0">
                <a:latin typeface="微软雅黑" panose="020B0503020204020204" pitchFamily="34" charset="-122"/>
                <a:ea typeface="微软雅黑" panose="020B0503020204020204" pitchFamily="34" charset="-122"/>
              </a:rPr>
              <a:t>LGN</a:t>
            </a:r>
            <a:r>
              <a:rPr lang="zh-CN" altLang="en-US" dirty="0">
                <a:latin typeface="微软雅黑" panose="020B0503020204020204" pitchFamily="34" charset="-122"/>
                <a:ea typeface="微软雅黑" panose="020B0503020204020204" pitchFamily="34" charset="-122"/>
              </a:rPr>
              <a:t>接收对侧视场。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每层</a:t>
            </a:r>
            <a:r>
              <a:rPr lang="en-US" altLang="zh-CN" dirty="0">
                <a:latin typeface="微软雅黑" panose="020B0503020204020204" pitchFamily="34" charset="-122"/>
                <a:ea typeface="微软雅黑" panose="020B0503020204020204" pitchFamily="34" charset="-122"/>
              </a:rPr>
              <a:t>LGN</a:t>
            </a:r>
            <a:r>
              <a:rPr lang="zh-CN" altLang="en-US" dirty="0">
                <a:latin typeface="微软雅黑" panose="020B0503020204020204" pitchFamily="34" charset="-122"/>
                <a:ea typeface="微软雅黑" panose="020B0503020204020204" pitchFamily="34" charset="-122"/>
              </a:rPr>
              <a:t>接收单侧眼输入。</a:t>
            </a:r>
          </a:p>
        </p:txBody>
      </p:sp>
    </p:spTree>
    <p:extLst>
      <p:ext uri="{BB962C8B-B14F-4D97-AF65-F5344CB8AC3E}">
        <p14:creationId xmlns:p14="http://schemas.microsoft.com/office/powerpoint/2010/main" val="348238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44C80AD-F1DB-E651-1D43-53508105B71B}"/>
              </a:ext>
            </a:extLst>
          </p:cNvPr>
          <p:cNvPicPr>
            <a:picLocks noChangeAspect="1"/>
          </p:cNvPicPr>
          <p:nvPr/>
        </p:nvPicPr>
        <p:blipFill>
          <a:blip r:embed="rId3"/>
          <a:stretch>
            <a:fillRect/>
          </a:stretch>
        </p:blipFill>
        <p:spPr>
          <a:xfrm>
            <a:off x="2092600" y="1175856"/>
            <a:ext cx="2632031" cy="3931665"/>
          </a:xfrm>
          <a:prstGeom prst="rect">
            <a:avLst/>
          </a:prstGeom>
        </p:spPr>
      </p:pic>
      <p:sp>
        <p:nvSpPr>
          <p:cNvPr id="5" name="文本框 4">
            <a:extLst>
              <a:ext uri="{FF2B5EF4-FFF2-40B4-BE49-F238E27FC236}">
                <a16:creationId xmlns:a16="http://schemas.microsoft.com/office/drawing/2014/main" id="{EB90658E-D873-6365-1C73-F26FCC08D3FD}"/>
              </a:ext>
            </a:extLst>
          </p:cNvPr>
          <p:cNvSpPr txBox="1"/>
          <p:nvPr/>
        </p:nvSpPr>
        <p:spPr>
          <a:xfrm>
            <a:off x="2759098" y="3434876"/>
            <a:ext cx="1233378" cy="523220"/>
          </a:xfrm>
          <a:prstGeom prst="rect">
            <a:avLst/>
          </a:prstGeom>
          <a:noFill/>
        </p:spPr>
        <p:txBody>
          <a:bodyPr wrap="square" rtlCol="0">
            <a:spAutoFit/>
          </a:bodyPr>
          <a:lstStyle/>
          <a:p>
            <a:r>
              <a:rPr lang="en-US" altLang="zh-CN" sz="2800" b="1">
                <a:solidFill>
                  <a:srgbClr val="FF0000"/>
                </a:solidFill>
              </a:rPr>
              <a:t>1</a:t>
            </a:r>
          </a:p>
        </p:txBody>
      </p:sp>
      <p:sp>
        <p:nvSpPr>
          <p:cNvPr id="6" name="文本框 5">
            <a:extLst>
              <a:ext uri="{FF2B5EF4-FFF2-40B4-BE49-F238E27FC236}">
                <a16:creationId xmlns:a16="http://schemas.microsoft.com/office/drawing/2014/main" id="{DA89D6D9-F443-70DD-F39B-AA9B65FC48B1}"/>
              </a:ext>
            </a:extLst>
          </p:cNvPr>
          <p:cNvSpPr txBox="1"/>
          <p:nvPr/>
        </p:nvSpPr>
        <p:spPr>
          <a:xfrm>
            <a:off x="2935121" y="2991011"/>
            <a:ext cx="720805" cy="523220"/>
          </a:xfrm>
          <a:prstGeom prst="rect">
            <a:avLst/>
          </a:prstGeom>
          <a:noFill/>
        </p:spPr>
        <p:txBody>
          <a:bodyPr wrap="square" rtlCol="0">
            <a:spAutoFit/>
          </a:bodyPr>
          <a:lstStyle/>
          <a:p>
            <a:r>
              <a:rPr lang="en-US" altLang="zh-CN" sz="2800" b="1">
                <a:solidFill>
                  <a:srgbClr val="FF0000"/>
                </a:solidFill>
              </a:rPr>
              <a:t>2</a:t>
            </a:r>
          </a:p>
        </p:txBody>
      </p:sp>
      <p:sp>
        <p:nvSpPr>
          <p:cNvPr id="7" name="文本框 6">
            <a:extLst>
              <a:ext uri="{FF2B5EF4-FFF2-40B4-BE49-F238E27FC236}">
                <a16:creationId xmlns:a16="http://schemas.microsoft.com/office/drawing/2014/main" id="{65D43721-A285-310F-5022-0F174B7CA5F8}"/>
              </a:ext>
            </a:extLst>
          </p:cNvPr>
          <p:cNvSpPr txBox="1"/>
          <p:nvPr/>
        </p:nvSpPr>
        <p:spPr>
          <a:xfrm>
            <a:off x="3157725" y="2542887"/>
            <a:ext cx="436124" cy="523220"/>
          </a:xfrm>
          <a:prstGeom prst="rect">
            <a:avLst/>
          </a:prstGeom>
          <a:noFill/>
        </p:spPr>
        <p:txBody>
          <a:bodyPr wrap="square" rtlCol="0">
            <a:spAutoFit/>
          </a:bodyPr>
          <a:lstStyle/>
          <a:p>
            <a:r>
              <a:rPr lang="en-US" altLang="zh-CN" sz="2800" b="1" dirty="0">
                <a:solidFill>
                  <a:srgbClr val="FFC000"/>
                </a:solidFill>
              </a:rPr>
              <a:t>3</a:t>
            </a:r>
          </a:p>
        </p:txBody>
      </p:sp>
      <p:sp>
        <p:nvSpPr>
          <p:cNvPr id="8" name="文本框 7">
            <a:extLst>
              <a:ext uri="{FF2B5EF4-FFF2-40B4-BE49-F238E27FC236}">
                <a16:creationId xmlns:a16="http://schemas.microsoft.com/office/drawing/2014/main" id="{512E1C92-8F8E-AA29-246F-E5B9D1F68901}"/>
              </a:ext>
            </a:extLst>
          </p:cNvPr>
          <p:cNvSpPr txBox="1"/>
          <p:nvPr/>
        </p:nvSpPr>
        <p:spPr>
          <a:xfrm>
            <a:off x="3361802" y="2108737"/>
            <a:ext cx="778324" cy="523220"/>
          </a:xfrm>
          <a:prstGeom prst="rect">
            <a:avLst/>
          </a:prstGeom>
          <a:noFill/>
        </p:spPr>
        <p:txBody>
          <a:bodyPr wrap="square" rtlCol="0" anchor="t">
            <a:spAutoFit/>
          </a:bodyPr>
          <a:lstStyle/>
          <a:p>
            <a:r>
              <a:rPr lang="en-US" altLang="zh-CN" sz="2800" b="1" dirty="0">
                <a:solidFill>
                  <a:srgbClr val="FFC000"/>
                </a:solidFill>
                <a:sym typeface="+mn-ea"/>
              </a:rPr>
              <a:t>4</a:t>
            </a:r>
          </a:p>
        </p:txBody>
      </p:sp>
      <p:sp>
        <p:nvSpPr>
          <p:cNvPr id="9" name="文本框 8">
            <a:extLst>
              <a:ext uri="{FF2B5EF4-FFF2-40B4-BE49-F238E27FC236}">
                <a16:creationId xmlns:a16="http://schemas.microsoft.com/office/drawing/2014/main" id="{29A7A826-8D55-659C-977D-9D8C292D7010}"/>
              </a:ext>
            </a:extLst>
          </p:cNvPr>
          <p:cNvSpPr txBox="1"/>
          <p:nvPr/>
        </p:nvSpPr>
        <p:spPr>
          <a:xfrm>
            <a:off x="3603315" y="1673902"/>
            <a:ext cx="741192" cy="523220"/>
          </a:xfrm>
          <a:prstGeom prst="rect">
            <a:avLst/>
          </a:prstGeom>
          <a:noFill/>
        </p:spPr>
        <p:txBody>
          <a:bodyPr wrap="square" rtlCol="0">
            <a:spAutoFit/>
          </a:bodyPr>
          <a:lstStyle/>
          <a:p>
            <a:r>
              <a:rPr lang="en-US" altLang="zh-CN" sz="2800" b="1" dirty="0">
                <a:solidFill>
                  <a:schemeClr val="accent6"/>
                </a:solidFill>
              </a:rPr>
              <a:t>5</a:t>
            </a:r>
          </a:p>
        </p:txBody>
      </p:sp>
      <p:sp>
        <p:nvSpPr>
          <p:cNvPr id="10" name="文本框 9">
            <a:extLst>
              <a:ext uri="{FF2B5EF4-FFF2-40B4-BE49-F238E27FC236}">
                <a16:creationId xmlns:a16="http://schemas.microsoft.com/office/drawing/2014/main" id="{AEF1C8BE-14EE-E71D-3697-F50175EF4D7B}"/>
              </a:ext>
            </a:extLst>
          </p:cNvPr>
          <p:cNvSpPr txBox="1"/>
          <p:nvPr/>
        </p:nvSpPr>
        <p:spPr>
          <a:xfrm>
            <a:off x="3807935" y="1248284"/>
            <a:ext cx="721533" cy="523220"/>
          </a:xfrm>
          <a:prstGeom prst="rect">
            <a:avLst/>
          </a:prstGeom>
          <a:noFill/>
        </p:spPr>
        <p:txBody>
          <a:bodyPr wrap="square" rtlCol="0">
            <a:spAutoFit/>
          </a:bodyPr>
          <a:lstStyle/>
          <a:p>
            <a:r>
              <a:rPr lang="en-US" altLang="zh-CN" sz="2800" b="1" dirty="0">
                <a:solidFill>
                  <a:schemeClr val="accent6"/>
                </a:solidFill>
              </a:rPr>
              <a:t>6</a:t>
            </a:r>
          </a:p>
        </p:txBody>
      </p:sp>
      <p:pic>
        <p:nvPicPr>
          <p:cNvPr id="12" name="图片 11">
            <a:extLst>
              <a:ext uri="{FF2B5EF4-FFF2-40B4-BE49-F238E27FC236}">
                <a16:creationId xmlns:a16="http://schemas.microsoft.com/office/drawing/2014/main" id="{9BC2B6CE-5EC7-C5C6-73E6-FD76191EA34C}"/>
              </a:ext>
            </a:extLst>
          </p:cNvPr>
          <p:cNvPicPr>
            <a:picLocks noChangeAspect="1"/>
          </p:cNvPicPr>
          <p:nvPr/>
        </p:nvPicPr>
        <p:blipFill>
          <a:blip r:embed="rId4"/>
          <a:stretch>
            <a:fillRect/>
          </a:stretch>
        </p:blipFill>
        <p:spPr>
          <a:xfrm>
            <a:off x="7681553" y="293868"/>
            <a:ext cx="2276793" cy="2057687"/>
          </a:xfrm>
          <a:prstGeom prst="rect">
            <a:avLst/>
          </a:prstGeom>
        </p:spPr>
      </p:pic>
      <p:sp>
        <p:nvSpPr>
          <p:cNvPr id="13" name="文本框 12">
            <a:extLst>
              <a:ext uri="{FF2B5EF4-FFF2-40B4-BE49-F238E27FC236}">
                <a16:creationId xmlns:a16="http://schemas.microsoft.com/office/drawing/2014/main" id="{3E54A376-8723-81D8-D3A4-101C1BE806EB}"/>
              </a:ext>
            </a:extLst>
          </p:cNvPr>
          <p:cNvSpPr txBox="1"/>
          <p:nvPr/>
        </p:nvSpPr>
        <p:spPr>
          <a:xfrm>
            <a:off x="9958346" y="1083918"/>
            <a:ext cx="1643790" cy="369332"/>
          </a:xfrm>
          <a:prstGeom prst="rect">
            <a:avLst/>
          </a:prstGeom>
          <a:noFill/>
        </p:spPr>
        <p:txBody>
          <a:bodyPr wrap="square" rtlCol="0">
            <a:spAutoFit/>
          </a:bodyPr>
          <a:lstStyle/>
          <a:p>
            <a:r>
              <a:rPr lang="en-US" altLang="zh-CN" dirty="0"/>
              <a:t>On-center cell</a:t>
            </a:r>
            <a:endParaRPr lang="zh-CN" altLang="en-US" dirty="0"/>
          </a:p>
        </p:txBody>
      </p:sp>
      <p:sp>
        <p:nvSpPr>
          <p:cNvPr id="14" name="右大括号 13">
            <a:extLst>
              <a:ext uri="{FF2B5EF4-FFF2-40B4-BE49-F238E27FC236}">
                <a16:creationId xmlns:a16="http://schemas.microsoft.com/office/drawing/2014/main" id="{0115D0FF-75B6-04D7-E771-2C379CF0DADD}"/>
              </a:ext>
            </a:extLst>
          </p:cNvPr>
          <p:cNvSpPr/>
          <p:nvPr/>
        </p:nvSpPr>
        <p:spPr>
          <a:xfrm>
            <a:off x="4867698" y="1248284"/>
            <a:ext cx="227542" cy="882785"/>
          </a:xfrm>
          <a:prstGeom prst="rightBrace">
            <a:avLst/>
          </a:prstGeom>
          <a:ln>
            <a:solidFill>
              <a:schemeClr val="accent6"/>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EA40E76-168F-7A37-E2CC-2379E966028C}"/>
              </a:ext>
            </a:extLst>
          </p:cNvPr>
          <p:cNvSpPr txBox="1"/>
          <p:nvPr/>
        </p:nvSpPr>
        <p:spPr>
          <a:xfrm>
            <a:off x="5196183" y="1489236"/>
            <a:ext cx="1727318" cy="369332"/>
          </a:xfrm>
          <a:prstGeom prst="rect">
            <a:avLst/>
          </a:prstGeom>
          <a:noFill/>
        </p:spPr>
        <p:txBody>
          <a:bodyPr wrap="square" rtlCol="0">
            <a:spAutoFit/>
          </a:bodyPr>
          <a:lstStyle/>
          <a:p>
            <a:r>
              <a:rPr lang="en-US" altLang="zh-CN" dirty="0">
                <a:solidFill>
                  <a:schemeClr val="accent6"/>
                </a:solidFill>
              </a:rPr>
              <a:t>On-center cell</a:t>
            </a:r>
            <a:endParaRPr lang="zh-CN" altLang="en-US" dirty="0">
              <a:solidFill>
                <a:schemeClr val="accent6"/>
              </a:solidFill>
            </a:endParaRPr>
          </a:p>
        </p:txBody>
      </p:sp>
      <p:sp>
        <p:nvSpPr>
          <p:cNvPr id="16" name="右大括号 15">
            <a:extLst>
              <a:ext uri="{FF2B5EF4-FFF2-40B4-BE49-F238E27FC236}">
                <a16:creationId xmlns:a16="http://schemas.microsoft.com/office/drawing/2014/main" id="{9136DD90-B889-2D43-35FA-6FB2E8343418}"/>
              </a:ext>
            </a:extLst>
          </p:cNvPr>
          <p:cNvSpPr/>
          <p:nvPr/>
        </p:nvSpPr>
        <p:spPr>
          <a:xfrm>
            <a:off x="4867698" y="2215369"/>
            <a:ext cx="227542" cy="850738"/>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44B2B9D-F2DE-DA51-31E7-0E9B7082AF54}"/>
              </a:ext>
            </a:extLst>
          </p:cNvPr>
          <p:cNvSpPr txBox="1"/>
          <p:nvPr/>
        </p:nvSpPr>
        <p:spPr>
          <a:xfrm>
            <a:off x="5238307" y="2456072"/>
            <a:ext cx="1860697" cy="369332"/>
          </a:xfrm>
          <a:prstGeom prst="rect">
            <a:avLst/>
          </a:prstGeom>
          <a:noFill/>
        </p:spPr>
        <p:txBody>
          <a:bodyPr wrap="square" rtlCol="0">
            <a:spAutoFit/>
          </a:bodyPr>
          <a:lstStyle/>
          <a:p>
            <a:r>
              <a:rPr lang="en-US" altLang="zh-CN" dirty="0">
                <a:solidFill>
                  <a:schemeClr val="accent4"/>
                </a:solidFill>
              </a:rPr>
              <a:t>Off-center cell</a:t>
            </a:r>
            <a:endParaRPr lang="zh-CN" altLang="en-US" dirty="0">
              <a:solidFill>
                <a:schemeClr val="accent4"/>
              </a:solidFill>
            </a:endParaRPr>
          </a:p>
        </p:txBody>
      </p:sp>
      <p:sp>
        <p:nvSpPr>
          <p:cNvPr id="18" name="右大括号 17">
            <a:extLst>
              <a:ext uri="{FF2B5EF4-FFF2-40B4-BE49-F238E27FC236}">
                <a16:creationId xmlns:a16="http://schemas.microsoft.com/office/drawing/2014/main" id="{9AB0065C-E1C9-CCD2-DD90-B255AC28A549}"/>
              </a:ext>
            </a:extLst>
          </p:cNvPr>
          <p:cNvSpPr/>
          <p:nvPr/>
        </p:nvSpPr>
        <p:spPr>
          <a:xfrm>
            <a:off x="4867698" y="3252621"/>
            <a:ext cx="328485" cy="705475"/>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9003A71-0F14-D1C3-D911-1F80DE056E2C}"/>
              </a:ext>
            </a:extLst>
          </p:cNvPr>
          <p:cNvSpPr txBox="1"/>
          <p:nvPr/>
        </p:nvSpPr>
        <p:spPr>
          <a:xfrm>
            <a:off x="5339250" y="3422908"/>
            <a:ext cx="882503" cy="369332"/>
          </a:xfrm>
          <a:prstGeom prst="rect">
            <a:avLst/>
          </a:prstGeom>
          <a:noFill/>
        </p:spPr>
        <p:txBody>
          <a:bodyPr wrap="square" rtlCol="0">
            <a:spAutoFit/>
          </a:bodyPr>
          <a:lstStyle/>
          <a:p>
            <a:r>
              <a:rPr lang="en-US" altLang="zh-CN" dirty="0">
                <a:solidFill>
                  <a:srgbClr val="FF0000"/>
                </a:solidFill>
              </a:rPr>
              <a:t>mixed</a:t>
            </a:r>
            <a:endParaRPr lang="zh-CN" altLang="en-US" dirty="0">
              <a:solidFill>
                <a:srgbClr val="FF0000"/>
              </a:solidFill>
            </a:endParaRPr>
          </a:p>
        </p:txBody>
      </p:sp>
      <p:sp>
        <p:nvSpPr>
          <p:cNvPr id="20" name="文本框 19">
            <a:extLst>
              <a:ext uri="{FF2B5EF4-FFF2-40B4-BE49-F238E27FC236}">
                <a16:creationId xmlns:a16="http://schemas.microsoft.com/office/drawing/2014/main" id="{BF18C223-8F9E-96C0-9A43-4E9DE84C49A1}"/>
              </a:ext>
            </a:extLst>
          </p:cNvPr>
          <p:cNvSpPr txBox="1"/>
          <p:nvPr/>
        </p:nvSpPr>
        <p:spPr>
          <a:xfrm>
            <a:off x="2235667" y="5498758"/>
            <a:ext cx="2632031" cy="369332"/>
          </a:xfrm>
          <a:prstGeom prst="rect">
            <a:avLst/>
          </a:prstGeom>
          <a:noFill/>
        </p:spPr>
        <p:txBody>
          <a:bodyPr wrap="square" rtlCol="0">
            <a:spAutoFit/>
          </a:bodyPr>
          <a:lstStyle/>
          <a:p>
            <a:r>
              <a:rPr lang="en-US" altLang="zh-CN" dirty="0"/>
              <a:t>LGN</a:t>
            </a:r>
            <a:r>
              <a:rPr lang="zh-CN" altLang="en-US" dirty="0"/>
              <a:t>细胞层间连接很少</a:t>
            </a:r>
          </a:p>
        </p:txBody>
      </p:sp>
    </p:spTree>
    <p:extLst>
      <p:ext uri="{BB962C8B-B14F-4D97-AF65-F5344CB8AC3E}">
        <p14:creationId xmlns:p14="http://schemas.microsoft.com/office/powerpoint/2010/main" val="32860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D9312B2-534C-E905-ED13-38E5434E752F}"/>
                  </a:ext>
                </a:extLst>
              </p:cNvPr>
              <p:cNvSpPr>
                <a:spLocks noGrp="1"/>
              </p:cNvSpPr>
              <p:nvPr>
                <p:ph idx="1"/>
              </p:nvPr>
            </p:nvSpPr>
            <p:spPr>
              <a:xfrm>
                <a:off x="838200" y="1521009"/>
                <a:ext cx="10515600" cy="5092442"/>
              </a:xfrm>
            </p:spPr>
            <p:txBody>
              <a:bodyPr>
                <a:normAutofit/>
              </a:bodyPr>
              <a:lstStyle/>
              <a:p>
                <a:r>
                  <a:rPr lang="en-US" altLang="zh-CN" dirty="0">
                    <a:latin typeface="Times New Roman" panose="02020603050405020304" pitchFamily="18" charset="0"/>
                    <a:cs typeface="Times New Roman" panose="02020603050405020304" pitchFamily="18" charset="0"/>
                  </a:rPr>
                  <a:t>Monkey</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𝑝𝑎𝑟𝑣𝑜𝑐𝑒𝑙𝑙𝑢𝑙𝑎𝑟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𝑐𝑒𝑙𝑙</m:t>
                            </m:r>
                            <m:r>
                              <a:rPr lang="en-US" altLang="zh-CN" b="0" i="1" smtClean="0">
                                <a:latin typeface="Cambria Math" panose="02040503050406030204" pitchFamily="18" charset="0"/>
                              </a:rPr>
                              <m:t> </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80%</m:t>
                                </m:r>
                              </m:e>
                            </m:d>
                            <m:r>
                              <a:rPr lang="en-US" altLang="zh-CN" b="0"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𝑚𝑖𝑑𝑔𝑒𝑡</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 </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𝑅𝐺𝐶𝑠</m:t>
                            </m:r>
                          </m:e>
                          <m:e>
                            <m:r>
                              <a:rPr lang="en-US" altLang="zh-CN" b="0" i="1" smtClean="0">
                                <a:latin typeface="Cambria Math" panose="02040503050406030204" pitchFamily="18" charset="0"/>
                              </a:rPr>
                              <m:t>𝑚𝑎𝑔𝑛𝑜𝑐𝑒𝑙𝑙𝑢𝑙𝑎𝑟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𝑐𝑒𝑙𝑙</m:t>
                            </m:r>
                            <m:r>
                              <a:rPr lang="en-US" altLang="zh-CN" b="0" i="1" smtClean="0">
                                <a:latin typeface="Cambria Math" panose="02040503050406030204" pitchFamily="18" charset="0"/>
                              </a:rPr>
                              <m:t> </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10%</m:t>
                                </m:r>
                              </m:e>
                            </m:d>
                            <m:r>
                              <a:rPr lang="en-US" altLang="zh-CN" b="0"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𝑝𝑎𝑟𝑎𝑠𝑜𝑙</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 </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𝑅𝐺𝐶𝑠</m:t>
                            </m:r>
                          </m:e>
                          <m:e>
                            <m:r>
                              <a:rPr lang="en-US" altLang="zh-CN" b="0" i="1" smtClean="0">
                                <a:latin typeface="Cambria Math" panose="02040503050406030204" pitchFamily="18" charset="0"/>
                              </a:rPr>
                              <m:t>𝑘𝑜𝑛𝑖𝑜𝑐𝑒𝑙𝑙𝑢𝑙𝑎𝑟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𝑐𝑒𝑙𝑙</m:t>
                            </m:r>
                            <m:r>
                              <a:rPr lang="en-US" altLang="zh-CN" b="0" i="1" smtClean="0">
                                <a:latin typeface="Cambria Math" panose="02040503050406030204" pitchFamily="18" charset="0"/>
                              </a:rPr>
                              <m:t> </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10%</m:t>
                                </m:r>
                              </m:e>
                            </m:d>
                            <m:r>
                              <a:rPr lang="en-US" altLang="zh-CN" b="0" i="1" smtClean="0">
                                <a:solidFill>
                                  <a:schemeClr val="accent1"/>
                                </a:solidFill>
                                <a:latin typeface="Cambria Math" panose="02040503050406030204" pitchFamily="18" charset="0"/>
                              </a:rPr>
                              <m:t> </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𝑠𝑚𝑎𝑙𝑙</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 </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𝑏𝑖𝑠𝑡𝑟𝑎𝑡𝑖𝑓𝑖𝑒𝑑</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 </m:t>
                            </m:r>
                            <m:r>
                              <a:rPr lang="en-US" altLang="zh-CN" b="0" i="1" smtClean="0">
                                <a:solidFill>
                                  <a:schemeClr val="accent2">
                                    <a:lumMod val="75000"/>
                                  </a:schemeClr>
                                </a:solidFill>
                                <a:latin typeface="Cambria Math" panose="02040503050406030204" pitchFamily="18" charset="0"/>
                                <a:ea typeface="Cambria Math" panose="02040503050406030204" pitchFamily="18" charset="0"/>
                              </a:rPr>
                              <m:t>𝑅𝐺𝐶𝑠</m:t>
                            </m:r>
                          </m:e>
                        </m:eqArr>
                      </m:e>
                    </m:d>
                  </m:oMath>
                </a14:m>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①</a:t>
                </a:r>
                <a:r>
                  <a:rPr lang="en-US" altLang="zh-CN" dirty="0">
                    <a:latin typeface="Times New Roman" panose="02020603050405020304" pitchFamily="18" charset="0"/>
                    <a:cs typeface="Times New Roman" panose="02020603050405020304" pitchFamily="18" charset="0"/>
                  </a:rPr>
                  <a:t>M cells have lower spatial resolution and higher temporal resolution than P cells.</a:t>
                </a:r>
              </a:p>
              <a:p>
                <a:pPr marL="0" indent="0">
                  <a:buNone/>
                </a:pPr>
                <a:r>
                  <a:rPr lang="en-US" altLang="zh-CN" dirty="0">
                    <a:latin typeface="Times New Roman" panose="02020603050405020304" pitchFamily="18" charset="0"/>
                    <a:cs typeface="Times New Roman" panose="02020603050405020304" pitchFamily="18" charset="0"/>
                  </a:rPr>
                  <a:t>    (M cells</a:t>
                </a:r>
                <a:r>
                  <a:rPr lang="zh-CN" altLang="en-US" dirty="0">
                    <a:latin typeface="Times New Roman" panose="02020603050405020304" pitchFamily="18" charset="0"/>
                    <a:cs typeface="Times New Roman" panose="02020603050405020304" pitchFamily="18" charset="0"/>
                  </a:rPr>
                  <a:t>对运动更加敏感</a:t>
                </a:r>
                <a:r>
                  <a:rPr lang="en-US" altLang="zh-CN" dirty="0">
                    <a:latin typeface="Times New Roman" panose="02020603050405020304" pitchFamily="18" charset="0"/>
                    <a:cs typeface="Times New Roman" panose="02020603050405020304" pitchFamily="18" charset="0"/>
                  </a:rPr>
                  <a:t>, P cells</a:t>
                </a:r>
                <a:r>
                  <a:rPr lang="zh-CN" altLang="en-US" dirty="0">
                    <a:latin typeface="Times New Roman" panose="02020603050405020304" pitchFamily="18" charset="0"/>
                    <a:cs typeface="Times New Roman" panose="02020603050405020304" pitchFamily="18" charset="0"/>
                  </a:rPr>
                  <a:t>对精细的空间细节更加敏感</a:t>
                </a:r>
                <a:r>
                  <a:rPr lang="en-US" altLang="zh-CN"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②</a:t>
                </a:r>
                <a:r>
                  <a:rPr lang="en-US" altLang="zh-CN" dirty="0">
                    <a:latin typeface="Times New Roman" panose="02020603050405020304" pitchFamily="18" charset="0"/>
                    <a:cs typeface="Times New Roman" panose="02020603050405020304" pitchFamily="18" charset="0"/>
                  </a:rPr>
                  <a:t>M cells are more sensitive than P cells to luminance contrast.</a:t>
                </a:r>
              </a:p>
              <a:p>
                <a:pPr marL="0" indent="0">
                  <a:buNone/>
                </a:pPr>
                <a:r>
                  <a:rPr lang="zh-CN" altLang="en-US" dirty="0">
                    <a:latin typeface="Times New Roman" panose="02020603050405020304" pitchFamily="18" charset="0"/>
                    <a:cs typeface="Times New Roman" panose="02020603050405020304" pitchFamily="18" charset="0"/>
                  </a:rPr>
                  <a:t>③</a:t>
                </a:r>
                <a:r>
                  <a:rPr lang="en-US" altLang="zh-CN" dirty="0">
                    <a:latin typeface="Times New Roman" panose="02020603050405020304" pitchFamily="18" charset="0"/>
                    <a:cs typeface="Times New Roman" panose="02020603050405020304" pitchFamily="18" charset="0"/>
                  </a:rPr>
                  <a:t>P cells have longer latencies to visual stimuli than M cells. </a:t>
                </a:r>
              </a:p>
              <a:p>
                <a:pPr marL="0" indent="0">
                  <a:buNone/>
                </a:pPr>
                <a:r>
                  <a:rPr lang="en-US" altLang="zh-CN" sz="2800" dirty="0">
                    <a:solidFill>
                      <a:srgbClr val="000000"/>
                    </a:solidFill>
                    <a:effectLst/>
                    <a:latin typeface="Times New Roman" panose="02020603050405020304" pitchFamily="18" charset="0"/>
                  </a:rPr>
                  <a:t>    Compared to M and P cells, K cells have far longer latencies.</a:t>
                </a:r>
              </a:p>
            </p:txBody>
          </p:sp>
        </mc:Choice>
        <mc:Fallback>
          <p:sp>
            <p:nvSpPr>
              <p:cNvPr id="3" name="内容占位符 2">
                <a:extLst>
                  <a:ext uri="{FF2B5EF4-FFF2-40B4-BE49-F238E27FC236}">
                    <a16:creationId xmlns:a16="http://schemas.microsoft.com/office/drawing/2014/main" id="{1D9312B2-534C-E905-ED13-38E5434E752F}"/>
                  </a:ext>
                </a:extLst>
              </p:cNvPr>
              <p:cNvSpPr>
                <a:spLocks noGrp="1" noRot="1" noChangeAspect="1" noMove="1" noResize="1" noEditPoints="1" noAdjustHandles="1" noChangeArrowheads="1" noChangeShapeType="1" noTextEdit="1"/>
              </p:cNvSpPr>
              <p:nvPr>
                <p:ph idx="1"/>
              </p:nvPr>
            </p:nvSpPr>
            <p:spPr>
              <a:xfrm>
                <a:off x="838200" y="1521009"/>
                <a:ext cx="10515600" cy="5092442"/>
              </a:xfrm>
              <a:blipFill>
                <a:blip r:embed="rId3"/>
                <a:stretch>
                  <a:fillRect l="-1217" t="-47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0EA46F8-329F-77EB-C856-D67BB0F1090A}"/>
              </a:ext>
            </a:extLst>
          </p:cNvPr>
          <p:cNvSpPr txBox="1"/>
          <p:nvPr/>
        </p:nvSpPr>
        <p:spPr>
          <a:xfrm>
            <a:off x="382770" y="425302"/>
            <a:ext cx="8016950"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LGN</a:t>
            </a:r>
            <a:r>
              <a:rPr lang="zh-CN" altLang="en-US" sz="4000" dirty="0">
                <a:latin typeface="微软雅黑" panose="020B0503020204020204" pitchFamily="34" charset="-122"/>
                <a:ea typeface="微软雅黑" panose="020B0503020204020204" pitchFamily="34" charset="-122"/>
              </a:rPr>
              <a:t>不同种类神经元及其功能</a:t>
            </a:r>
            <a:endParaRPr lang="en-US" altLang="zh-CN"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749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143CD-99D0-5FF2-E5C1-DC112497202E}"/>
              </a:ext>
            </a:extLst>
          </p:cNvPr>
          <p:cNvSpPr>
            <a:spLocks noGrp="1"/>
          </p:cNvSpPr>
          <p:nvPr>
            <p:ph idx="1"/>
          </p:nvPr>
        </p:nvSpPr>
        <p:spPr>
          <a:xfrm>
            <a:off x="782443" y="557561"/>
            <a:ext cx="10915185" cy="6200079"/>
          </a:xfrm>
        </p:spPr>
        <p:txBody>
          <a:bodyPr>
            <a:normAutofit/>
          </a:bodyPr>
          <a:lstStyle/>
          <a:p>
            <a:pPr marL="0" indent="0">
              <a:buNone/>
            </a:pPr>
            <a:r>
              <a:rPr lang="zh-CN" altLang="en-US" dirty="0"/>
              <a:t>④</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cells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red/green center surround color opponency, excited by one color in the center and inhibited by a different color in the surround.</a:t>
            </a:r>
          </a:p>
          <a:p>
            <a:pPr marL="0" indent="0">
              <a:buNone/>
            </a:pPr>
            <a:r>
              <a:rPr lang="en-US" altLang="zh-CN" dirty="0"/>
              <a:t>( P cells</a:t>
            </a:r>
            <a:r>
              <a:rPr lang="zh-CN" altLang="en-US" dirty="0"/>
              <a:t>对于红绿颜色对比度比</a:t>
            </a:r>
            <a:r>
              <a:rPr lang="en-US" altLang="zh-CN" dirty="0"/>
              <a:t>M</a:t>
            </a:r>
            <a:r>
              <a:rPr lang="zh-CN" altLang="en-US" dirty="0"/>
              <a:t> </a:t>
            </a:r>
            <a:r>
              <a:rPr lang="en-US" altLang="zh-CN" dirty="0"/>
              <a:t>cells</a:t>
            </a:r>
            <a:r>
              <a:rPr lang="zh-CN" altLang="en-US" dirty="0"/>
              <a:t>更加敏感）</a:t>
            </a:r>
            <a:endParaRPr lang="en-US" altLang="zh-CN" dirty="0"/>
          </a:p>
          <a:p>
            <a:pPr marL="0" indent="0">
              <a:buNone/>
            </a:pPr>
            <a:r>
              <a:rPr lang="zh-CN" altLang="en-US" dirty="0">
                <a:latin typeface="Times New Roman" panose="02020603050405020304" pitchFamily="18" charset="0"/>
                <a:cs typeface="Times New Roman" panose="02020603050405020304" pitchFamily="18" charset="0"/>
              </a:rPr>
              <a:t>⑤</a:t>
            </a:r>
            <a:r>
              <a:rPr lang="en-US" altLang="zh-CN" dirty="0">
                <a:latin typeface="Times New Roman" panose="02020603050405020304" pitchFamily="18" charset="0"/>
                <a:cs typeface="Times New Roman" panose="02020603050405020304" pitchFamily="18" charset="0"/>
              </a:rPr>
              <a:t>Many K cells have blue/yellow color opponent responses. </a:t>
            </a:r>
          </a:p>
          <a:p>
            <a:pPr marL="0" indent="0">
              <a:buNone/>
            </a:pPr>
            <a:r>
              <a:rPr lang="en-US" altLang="zh-CN" dirty="0"/>
              <a:t>(</a:t>
            </a:r>
            <a:r>
              <a:rPr lang="zh-CN" altLang="en-US" dirty="0"/>
              <a:t>并且</a:t>
            </a:r>
            <a:r>
              <a:rPr lang="en-US" altLang="zh-CN" dirty="0"/>
              <a:t>blue-ON cells</a:t>
            </a:r>
            <a:r>
              <a:rPr lang="zh-CN" altLang="en-US" dirty="0"/>
              <a:t>数量远大于</a:t>
            </a:r>
            <a:r>
              <a:rPr lang="en-US" altLang="zh-CN" dirty="0"/>
              <a:t>blue-OFF cells)</a:t>
            </a:r>
          </a:p>
          <a:p>
            <a:pPr marL="0" indent="0">
              <a:buNone/>
            </a:pPr>
            <a:r>
              <a:rPr lang="zh-CN" altLang="en-US" dirty="0">
                <a:latin typeface="Times New Roman" panose="02020603050405020304" pitchFamily="18" charset="0"/>
                <a:cs typeface="Times New Roman" panose="02020603050405020304" pitchFamily="18" charset="0"/>
              </a:rPr>
              <a:t>⑥</a:t>
            </a:r>
            <a:r>
              <a:rPr lang="en-US" altLang="zh-CN" dirty="0">
                <a:latin typeface="Times New Roman" panose="02020603050405020304" pitchFamily="18" charset="0"/>
                <a:cs typeface="Times New Roman" panose="02020603050405020304" pitchFamily="18" charset="0"/>
              </a:rPr>
              <a:t>K cells have larger receptive fields than P or M cells, despite having smaller cell bodies.</a:t>
            </a:r>
          </a:p>
          <a:p>
            <a:pPr marL="0" indent="0">
              <a:buNone/>
            </a:pPr>
            <a:r>
              <a:rPr lang="zh-CN" altLang="en-US" sz="2800" dirty="0">
                <a:solidFill>
                  <a:srgbClr val="000000"/>
                </a:solidFill>
                <a:effectLst/>
                <a:latin typeface="Times New Roman" panose="02020603050405020304" pitchFamily="18" charset="0"/>
              </a:rPr>
              <a:t>⑦</a:t>
            </a:r>
            <a:r>
              <a:rPr lang="en-US" altLang="zh-CN" sz="2800" dirty="0">
                <a:solidFill>
                  <a:srgbClr val="000000"/>
                </a:solidFill>
                <a:effectLst/>
                <a:latin typeface="Times New Roman" panose="02020603050405020304" pitchFamily="18" charset="0"/>
              </a:rPr>
              <a:t>K cells project to the superficial layers of striate cortex, unlike M and P cells that project to layers 4 and 6</a:t>
            </a:r>
            <a:r>
              <a:rPr lang="en-US" altLang="zh-CN" dirty="0">
                <a:solidFill>
                  <a:srgbClr val="000000"/>
                </a:solidFill>
                <a:latin typeface="Times New Roman" panose="02020603050405020304" pitchFamily="18" charset="0"/>
              </a:rPr>
              <a:t>.</a:t>
            </a:r>
          </a:p>
          <a:p>
            <a:pPr marL="0" indent="0">
              <a:buNone/>
            </a:pPr>
            <a:r>
              <a:rPr lang="zh-CN" altLang="en-US" dirty="0">
                <a:solidFill>
                  <a:srgbClr val="000000"/>
                </a:solidFill>
                <a:latin typeface="Times New Roman" panose="02020603050405020304" pitchFamily="18" charset="0"/>
              </a:rPr>
              <a:t>⑧</a:t>
            </a:r>
            <a:r>
              <a:rPr lang="en-US" altLang="zh-CN" dirty="0">
                <a:solidFill>
                  <a:srgbClr val="000000"/>
                </a:solidFill>
                <a:latin typeface="Times New Roman" panose="02020603050405020304" pitchFamily="18" charset="0"/>
              </a:rPr>
              <a:t>K cells</a:t>
            </a:r>
            <a:r>
              <a:rPr lang="en-US" altLang="zh-CN" sz="2800" dirty="0">
                <a:solidFill>
                  <a:srgbClr val="000000"/>
                </a:solidFill>
                <a:effectLst/>
                <a:latin typeface="Times New Roman" panose="02020603050405020304" pitchFamily="18" charset="0"/>
              </a:rPr>
              <a:t> are the only LGN cells to receive signals originating from blue cones and superior colliculus</a:t>
            </a:r>
          </a:p>
          <a:p>
            <a:pPr marL="0" indent="0">
              <a:buNone/>
            </a:pPr>
            <a:r>
              <a:rPr lang="zh-CN" altLang="en-US" dirty="0">
                <a:solidFill>
                  <a:srgbClr val="000000"/>
                </a:solidFill>
                <a:latin typeface="Times New Roman" panose="02020603050405020304" pitchFamily="18" charset="0"/>
              </a:rPr>
              <a:t>（靠近腹侧的</a:t>
            </a:r>
            <a:r>
              <a:rPr lang="en-US" altLang="zh-CN" dirty="0">
                <a:solidFill>
                  <a:srgbClr val="000000"/>
                </a:solidFill>
                <a:latin typeface="Times New Roman" panose="02020603050405020304" pitchFamily="18" charset="0"/>
              </a:rPr>
              <a:t>k cells</a:t>
            </a:r>
            <a:r>
              <a:rPr lang="zh-CN" altLang="en-US" dirty="0">
                <a:solidFill>
                  <a:srgbClr val="000000"/>
                </a:solidFill>
                <a:latin typeface="Times New Roman" panose="02020603050405020304" pitchFamily="18" charset="0"/>
              </a:rPr>
              <a:t>接收上丘输入，靠近背侧的</a:t>
            </a:r>
            <a:r>
              <a:rPr lang="en-US" altLang="zh-CN" dirty="0">
                <a:solidFill>
                  <a:srgbClr val="000000"/>
                </a:solidFill>
                <a:latin typeface="Times New Roman" panose="02020603050405020304" pitchFamily="18" charset="0"/>
              </a:rPr>
              <a:t>k cells</a:t>
            </a:r>
            <a:r>
              <a:rPr lang="zh-CN" altLang="en-US" dirty="0">
                <a:solidFill>
                  <a:srgbClr val="000000"/>
                </a:solidFill>
                <a:latin typeface="Times New Roman" panose="02020603050405020304" pitchFamily="18" charset="0"/>
              </a:rPr>
              <a:t>接收蓝锥输入）</a:t>
            </a:r>
            <a:endParaRPr lang="en-US" altLang="zh-CN" dirty="0">
              <a:solidFill>
                <a:srgbClr val="000000"/>
              </a:solidFill>
              <a:latin typeface="Times New Roman" panose="02020603050405020304" pitchFamily="18" charset="0"/>
            </a:endParaRPr>
          </a:p>
          <a:p>
            <a:pPr marL="0" indent="0">
              <a:buNone/>
            </a:pPr>
            <a:endParaRPr lang="en-US" altLang="zh-CN" dirty="0"/>
          </a:p>
        </p:txBody>
      </p:sp>
    </p:spTree>
    <p:extLst>
      <p:ext uri="{BB962C8B-B14F-4D97-AF65-F5344CB8AC3E}">
        <p14:creationId xmlns:p14="http://schemas.microsoft.com/office/powerpoint/2010/main" val="366207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4945E6-D92B-FA9D-C859-31CC6364E31F}"/>
              </a:ext>
            </a:extLst>
          </p:cNvPr>
          <p:cNvSpPr>
            <a:spLocks noGrp="1"/>
          </p:cNvSpPr>
          <p:nvPr>
            <p:ph idx="1"/>
          </p:nvPr>
        </p:nvSpPr>
        <p:spPr>
          <a:xfrm>
            <a:off x="838200" y="1048215"/>
            <a:ext cx="10515600" cy="5128748"/>
          </a:xfrm>
        </p:spPr>
        <p:txBody>
          <a:bodyPr>
            <a:normAutofit/>
          </a:bodyPr>
          <a:lstStyle/>
          <a:p>
            <a:r>
              <a:rPr lang="en-US" altLang="zh-CN" dirty="0">
                <a:solidFill>
                  <a:srgbClr val="000000"/>
                </a:solidFill>
                <a:effectLst/>
                <a:latin typeface="Times New Roman" panose="02020603050405020304" pitchFamily="18" charset="0"/>
              </a:rPr>
              <a:t>In summary, monkey LGN can be viewed as having two spatiotemporal channels, the P cells (high spatial resolution/low temporal resolution), and the M cells (low spatial resolution/high temporal resolution), as well as two color channels, the P cells (red/green) and K cells (blue/yellow), with the M cells being achromatic.</a:t>
            </a:r>
          </a:p>
        </p:txBody>
      </p:sp>
    </p:spTree>
    <p:extLst>
      <p:ext uri="{BB962C8B-B14F-4D97-AF65-F5344CB8AC3E}">
        <p14:creationId xmlns:p14="http://schemas.microsoft.com/office/powerpoint/2010/main" val="275188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6A526-C9A9-216A-187F-EB0E8DABB376}"/>
              </a:ext>
            </a:extLst>
          </p:cNvPr>
          <p:cNvSpPr>
            <a:spLocks noGrp="1"/>
          </p:cNvSpPr>
          <p:nvPr>
            <p:ph type="title"/>
          </p:nvPr>
        </p:nvSpPr>
        <p:spPr>
          <a:xfrm>
            <a:off x="553377" y="264765"/>
            <a:ext cx="10515600" cy="761148"/>
          </a:xfrm>
        </p:spPr>
        <p:txBody>
          <a:bodyPr>
            <a:normAutofit/>
          </a:bodyPr>
          <a:lstStyle/>
          <a:p>
            <a:r>
              <a:rPr lang="en-US" altLang="zh-CN" sz="4000" dirty="0">
                <a:latin typeface="微软雅黑" panose="020B0503020204020204" pitchFamily="34" charset="-122"/>
                <a:ea typeface="微软雅黑" panose="020B0503020204020204" pitchFamily="34" charset="-122"/>
              </a:rPr>
              <a:t>LGN</a:t>
            </a:r>
            <a:r>
              <a:rPr lang="zh-CN" altLang="en-US" sz="4000" dirty="0">
                <a:latin typeface="微软雅黑" panose="020B0503020204020204" pitchFamily="34" charset="-122"/>
                <a:ea typeface="微软雅黑" panose="020B0503020204020204" pitchFamily="34" charset="-122"/>
              </a:rPr>
              <a:t>前馈和反馈连接</a:t>
            </a:r>
          </a:p>
        </p:txBody>
      </p:sp>
      <p:pic>
        <p:nvPicPr>
          <p:cNvPr id="5" name="内容占位符 4">
            <a:extLst>
              <a:ext uri="{FF2B5EF4-FFF2-40B4-BE49-F238E27FC236}">
                <a16:creationId xmlns:a16="http://schemas.microsoft.com/office/drawing/2014/main" id="{2708AB90-0100-C25D-3E37-46B66AC37582}"/>
              </a:ext>
            </a:extLst>
          </p:cNvPr>
          <p:cNvPicPr>
            <a:picLocks noGrp="1" noChangeAspect="1"/>
          </p:cNvPicPr>
          <p:nvPr>
            <p:ph idx="1"/>
          </p:nvPr>
        </p:nvPicPr>
        <p:blipFill>
          <a:blip r:embed="rId2"/>
          <a:stretch>
            <a:fillRect/>
          </a:stretch>
        </p:blipFill>
        <p:spPr>
          <a:xfrm>
            <a:off x="1694985" y="1025913"/>
            <a:ext cx="5720575" cy="5705402"/>
          </a:xfrm>
        </p:spPr>
      </p:pic>
      <p:sp>
        <p:nvSpPr>
          <p:cNvPr id="6" name="文本框 5">
            <a:extLst>
              <a:ext uri="{FF2B5EF4-FFF2-40B4-BE49-F238E27FC236}">
                <a16:creationId xmlns:a16="http://schemas.microsoft.com/office/drawing/2014/main" id="{48D4ECBF-124A-9265-301A-8F046C3A6A2F}"/>
              </a:ext>
            </a:extLst>
          </p:cNvPr>
          <p:cNvSpPr txBox="1"/>
          <p:nvPr/>
        </p:nvSpPr>
        <p:spPr>
          <a:xfrm>
            <a:off x="8161991" y="1115122"/>
            <a:ext cx="3155796" cy="5078313"/>
          </a:xfrm>
          <a:prstGeom prst="rect">
            <a:avLst/>
          </a:prstGeom>
          <a:noFill/>
        </p:spPr>
        <p:txBody>
          <a:bodyPr wrap="square" rtlCol="0">
            <a:spAutoFit/>
          </a:bodyPr>
          <a:lstStyle/>
          <a:p>
            <a:r>
              <a:rPr lang="zh-CN" altLang="en-US" dirty="0"/>
              <a:t>①</a:t>
            </a:r>
            <a:r>
              <a:rPr lang="en-US" altLang="zh-CN" dirty="0"/>
              <a:t>10%</a:t>
            </a:r>
            <a:r>
              <a:rPr lang="zh-CN" altLang="en-US" dirty="0"/>
              <a:t>输入来自视网膜</a:t>
            </a:r>
            <a:endParaRPr lang="en-US" altLang="zh-CN" dirty="0"/>
          </a:p>
          <a:p>
            <a:endParaRPr lang="en-US" altLang="zh-CN" dirty="0"/>
          </a:p>
          <a:p>
            <a:r>
              <a:rPr lang="zh-CN" altLang="en-US" dirty="0"/>
              <a:t>②一个</a:t>
            </a:r>
            <a:r>
              <a:rPr lang="en-US" altLang="zh-CN" dirty="0"/>
              <a:t>LGN thalamocortical cell</a:t>
            </a:r>
            <a:r>
              <a:rPr lang="zh-CN" altLang="en-US" dirty="0"/>
              <a:t>一般只接受一个视网膜神经节细胞的输入，少数接受</a:t>
            </a:r>
            <a:r>
              <a:rPr lang="en-US" altLang="zh-CN" dirty="0"/>
              <a:t>2-3</a:t>
            </a:r>
            <a:r>
              <a:rPr lang="zh-CN" altLang="en-US" dirty="0"/>
              <a:t>个神经节细胞输入</a:t>
            </a:r>
            <a:endParaRPr lang="en-US" altLang="zh-CN" dirty="0"/>
          </a:p>
          <a:p>
            <a:endParaRPr lang="en-US" altLang="zh-CN" dirty="0"/>
          </a:p>
          <a:p>
            <a:r>
              <a:rPr lang="zh-CN" altLang="en-US" dirty="0"/>
              <a:t>③</a:t>
            </a:r>
            <a:r>
              <a:rPr lang="en-US" altLang="zh-CN" dirty="0"/>
              <a:t>interneuron</a:t>
            </a:r>
            <a:r>
              <a:rPr lang="zh-CN" altLang="en-US" dirty="0"/>
              <a:t>占全部</a:t>
            </a:r>
            <a:r>
              <a:rPr lang="en-US" altLang="zh-CN" dirty="0"/>
              <a:t>LGN</a:t>
            </a:r>
            <a:r>
              <a:rPr lang="zh-CN" altLang="en-US" dirty="0"/>
              <a:t>细胞的</a:t>
            </a:r>
            <a:r>
              <a:rPr lang="en-US" altLang="zh-CN" dirty="0"/>
              <a:t>25%</a:t>
            </a:r>
            <a:r>
              <a:rPr lang="zh-CN" altLang="en-US" dirty="0"/>
              <a:t>，且全部是抑制神经元</a:t>
            </a:r>
            <a:endParaRPr lang="en-US" altLang="zh-CN" dirty="0"/>
          </a:p>
          <a:p>
            <a:endParaRPr lang="en-US" altLang="zh-CN" dirty="0"/>
          </a:p>
          <a:p>
            <a:r>
              <a:rPr lang="zh-CN" altLang="en-US" dirty="0"/>
              <a:t>④</a:t>
            </a:r>
            <a:r>
              <a:rPr lang="en-US" altLang="zh-CN" dirty="0"/>
              <a:t>LGN</a:t>
            </a:r>
            <a:r>
              <a:rPr lang="zh-CN" altLang="en-US" dirty="0"/>
              <a:t>大约只传递他从视网膜接收到的</a:t>
            </a:r>
            <a:r>
              <a:rPr lang="en-US" altLang="zh-CN" dirty="0"/>
              <a:t>spike</a:t>
            </a:r>
            <a:r>
              <a:rPr lang="zh-CN" altLang="en-US" dirty="0"/>
              <a:t>的一半</a:t>
            </a:r>
            <a:endParaRPr lang="en-US" altLang="zh-CN" dirty="0"/>
          </a:p>
          <a:p>
            <a:endParaRPr lang="en-US" altLang="zh-CN" dirty="0"/>
          </a:p>
          <a:p>
            <a:r>
              <a:rPr lang="zh-CN" altLang="en-US" dirty="0"/>
              <a:t>⑤</a:t>
            </a:r>
            <a:r>
              <a:rPr lang="en-US" altLang="zh-CN" dirty="0"/>
              <a:t>thalamocortical cells</a:t>
            </a:r>
            <a:r>
              <a:rPr lang="zh-CN" altLang="en-US" dirty="0"/>
              <a:t>之间几乎没有兴奋性作用，只有抑制性作用，是通过</a:t>
            </a:r>
            <a:r>
              <a:rPr lang="en-US" altLang="zh-CN" dirty="0"/>
              <a:t>LGN</a:t>
            </a:r>
            <a:r>
              <a:rPr lang="zh-CN" altLang="en-US" dirty="0"/>
              <a:t>的</a:t>
            </a:r>
            <a:r>
              <a:rPr lang="en-US" altLang="zh-CN" dirty="0"/>
              <a:t>interneuron</a:t>
            </a:r>
            <a:r>
              <a:rPr lang="zh-CN" altLang="en-US" dirty="0"/>
              <a:t>和丘脑网状核的抑制神经元介导的</a:t>
            </a:r>
          </a:p>
        </p:txBody>
      </p:sp>
    </p:spTree>
    <p:extLst>
      <p:ext uri="{BB962C8B-B14F-4D97-AF65-F5344CB8AC3E}">
        <p14:creationId xmlns:p14="http://schemas.microsoft.com/office/powerpoint/2010/main" val="19003150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宽屏</PresentationFormat>
  <Paragraphs>52</Paragraphs>
  <Slides>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等线 Light</vt:lpstr>
      <vt:lpstr>微软雅黑</vt:lpstr>
      <vt:lpstr>Arial</vt:lpstr>
      <vt:lpstr>Cambria Math</vt:lpstr>
      <vt:lpstr>Times New Roman</vt:lpstr>
      <vt:lpstr>Office 主题​​</vt:lpstr>
      <vt:lpstr>灵长类视觉组会  0513</vt:lpstr>
      <vt:lpstr>PowerPoint 演示文稿</vt:lpstr>
      <vt:lpstr>LGN的结构</vt:lpstr>
      <vt:lpstr>PowerPoint 演示文稿</vt:lpstr>
      <vt:lpstr>PowerPoint 演示文稿</vt:lpstr>
      <vt:lpstr>PowerPoint 演示文稿</vt:lpstr>
      <vt:lpstr>PowerPoint 演示文稿</vt:lpstr>
      <vt:lpstr>LGN前馈和反馈连接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灵长类视觉组会  0513</dc:title>
  <dc:creator>高 金金</dc:creator>
  <cp:lastModifiedBy>高 金金</cp:lastModifiedBy>
  <cp:revision>1</cp:revision>
  <dcterms:created xsi:type="dcterms:W3CDTF">2022-05-13T02:59:01Z</dcterms:created>
  <dcterms:modified xsi:type="dcterms:W3CDTF">2022-05-13T12:21:09Z</dcterms:modified>
</cp:coreProperties>
</file>