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8" r:id="rId4"/>
    <p:sldId id="263" r:id="rId5"/>
    <p:sldId id="268" r:id="rId6"/>
    <p:sldId id="264" r:id="rId7"/>
    <p:sldId id="276" r:id="rId8"/>
    <p:sldId id="270" r:id="rId9"/>
    <p:sldId id="260" r:id="rId10"/>
    <p:sldId id="262" r:id="rId11"/>
    <p:sldId id="282" r:id="rId12"/>
    <p:sldId id="280" r:id="rId13"/>
    <p:sldId id="258" r:id="rId14"/>
    <p:sldId id="279" r:id="rId15"/>
    <p:sldId id="27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3154" autoAdjust="0"/>
  </p:normalViewPr>
  <p:slideViewPr>
    <p:cSldViewPr snapToGrid="0">
      <p:cViewPr varScale="1">
        <p:scale>
          <a:sx n="59" d="100"/>
          <a:sy n="59" d="100"/>
        </p:scale>
        <p:origin x="9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44ADA-96A9-4D5D-9D0E-5272CDAF6A32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C5F6E-A3C5-4399-926C-E9F28D8EB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5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首先介绍视觉系统解耦不同特征的机制，介绍三条通路输入输出连接，介绍两个模型，加入检索的一些</a:t>
            </a:r>
            <a:r>
              <a:rPr lang="en-US" altLang="zh-CN" dirty="0"/>
              <a:t>paper</a:t>
            </a:r>
            <a:r>
              <a:rPr lang="zh-CN" altLang="en-US" dirty="0"/>
              <a:t>是否能提供一定的约束，</a:t>
            </a:r>
            <a:r>
              <a:rPr lang="en-US" altLang="zh-CN" dirty="0"/>
              <a:t>V1</a:t>
            </a:r>
            <a:r>
              <a:rPr lang="zh-CN" altLang="en-US" dirty="0"/>
              <a:t>信息整合机制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9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线性感受野增加两个分别对亮度，对比度快速适应机制，来拟合自然刺激下</a:t>
            </a:r>
            <a:r>
              <a:rPr lang="en-US" altLang="zh-CN" dirty="0"/>
              <a:t>LGN</a:t>
            </a:r>
            <a:r>
              <a:rPr lang="zh-CN" altLang="en-US" dirty="0"/>
              <a:t>响应。在简单刺激下拟合参数然后在复杂刺激下预测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These stimuli are rapid sequences of flashed gratings of random spatial phase , spatial frequency, and orientation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自然序列下，神经元发放大约</a:t>
            </a:r>
            <a:r>
              <a:rPr lang="en-US" altLang="zh-CN" dirty="0"/>
              <a:t>12%spike</a:t>
            </a:r>
            <a:r>
              <a:rPr lang="zh-CN" altLang="en-US" dirty="0"/>
              <a:t>是</a:t>
            </a:r>
            <a:r>
              <a:rPr lang="en-US" altLang="zh-CN" dirty="0"/>
              <a:t>burst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9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3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 cells</a:t>
            </a:r>
            <a:r>
              <a:rPr lang="zh-CN" altLang="en-US" dirty="0"/>
              <a:t>是否存在不同的亚群，并且来自不同层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  <a:ea typeface="宋体" panose="02010600030101010101" pitchFamily="2" charset="-122"/>
              </a:rPr>
              <a:t>layers K1 and K2 are morphologically simple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</a:rPr>
              <a:t>and tend to branch in cortical layers 1 and 3A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AdvPECFD36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  <a:ea typeface="宋体" panose="02010600030101010101" pitchFamily="2" charset="-122"/>
              </a:rPr>
              <a:t>fewer boutons</a:t>
            </a: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  <a:ea typeface="宋体" panose="02010600030101010101" pitchFamily="2" charset="-122"/>
              </a:rPr>
              <a:t>layers K3--K6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</a:rPr>
              <a:t>terminate as complex, focused arbors in CO blobs in layer 3B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dvPS7DED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</a:rPr>
              <a:t>, with only occasional simple projections to 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AdvPECFD36"/>
              </a:rPr>
              <a:t>the more superficial layers of cortex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2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色度信息对运动检测意义，比如</a:t>
            </a:r>
            <a:r>
              <a:rPr lang="en-US" altLang="zh-CN" dirty="0"/>
              <a:t>m cell</a:t>
            </a:r>
            <a:r>
              <a:rPr lang="zh-CN" altLang="en-US" dirty="0"/>
              <a:t>在等亮度不同色度对比响应不同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C5F6E-A3C5-4399-926C-E9F28D8EB7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686E0-F038-6259-3D76-8A354081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90D53-1089-4BA8-D502-889F45096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7F169-1DC2-AAF9-327B-1776E1ED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C36FF-187E-7D10-748C-22ECE56C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EB3E5-2814-C16B-4A3C-ABF6A6C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24E09-EF8B-4A5C-2701-AD8F99DD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44CBE-109F-CB67-48A5-FFD849F9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1EF8D-4262-2587-7950-14AAA97F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EAED-6839-D509-6655-34C20CD4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76901-852E-CD39-6816-DF02BD1E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992065-72AC-ED55-298D-9B3E3C696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51737-0388-D367-4CA2-411E3563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516D4-9B51-8F45-E4BE-159F9D0A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5F2C-964A-CE06-FE9B-E27043DC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6C76B-1C8B-1BD3-5E49-B2A0CEC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94013-AE18-4532-FEE1-6CDECDAE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B2CC5-7BCF-2CEE-9CFB-9793880C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51372-71B3-57BB-9D0E-F8271F98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70407-DB39-0797-A4A2-BEF1AAAE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4B718-4D1C-4CB4-ABCE-F6F681FB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38F6-C935-BCFA-1301-7E5641DA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CDF14-3633-F2F8-0D22-3ACB1A47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D06FA-07C5-B177-DD07-6C8D60C7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BB1E-E9BC-0520-CA2C-52500CC9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5C4E9-1FE5-6CB4-13A9-3EF1B640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2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AC9A-59DF-FF91-45F2-EB4C1700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82135-13F9-0C4A-A951-75EDB907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254B9-3A22-079B-0B2C-1969B186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80196-051C-4D6F-A827-AB399B9D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48143-477A-949C-17A3-B54250BF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1F7D9-3392-B553-38D2-9F1B0F23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6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E5637-E0C4-2602-05FF-0C86F003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457AA-EE56-70F5-B820-B1166B85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351FC-6E7E-5077-D97B-4DDFE077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293C9-5ECF-C95B-665A-CE271D9C7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AE874-348D-978A-8437-F41C5D27C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99B56-4195-44AA-A618-2140C54A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016894-40CF-20CF-44F7-FBFE35F2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E6B88B-FAEF-C8CD-9789-D0492D6B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F9EC-C946-BE7C-F61B-C6E9AC4F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E4EAA-107A-1396-88AD-03AF207A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8AE-4EA4-0326-E130-0921873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CCC8F-FE41-A7FC-E2E7-E844724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A0085-AB45-9A6E-EB63-803B4A53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EE428-850B-184B-555C-B02E6854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39EAB-4206-F1E3-8586-642AAEED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D6970-E894-9F17-950F-3C5EFF35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DA26A-295E-C6B1-EB3B-8067218D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3C4AE-B0CD-EE0D-5103-F12E45EC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07E5C-AE74-A15B-DC37-156681D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8BF42-60D6-FF2E-CDFE-35CD3FE4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8D44B-A480-F5C3-C2CD-6EB9B0F7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4DE50-C90A-8C82-0864-3E0BF0D8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90B326-E5AE-9121-A864-4F3368B4E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8A8F7-D996-8048-9CB4-E42DF03D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A8138-A073-10D8-C804-DC9B619A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FF33B-21B9-446F-F8BE-32A1B34B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7D705-927F-B5E8-DA69-BB4D0521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407D03-AC39-F815-4228-D57F9047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0FFB9-98D5-67DE-4FC8-D5174AC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5763-5621-7C62-50F7-9C4030FF4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EE13-70AE-4124-93CF-119CD7D1AD26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00436-61A7-8624-72B5-EBEF826A3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3E06-F121-49B9-D428-9CC78A7E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EE6D-EEEA-4F14-A086-FBBE6AD1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7628-0F32-6B53-6E44-9B6DC503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803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灵长类视觉</a:t>
            </a:r>
            <a:r>
              <a:rPr lang="en-US" altLang="zh-CN" sz="5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——LGN</a:t>
            </a:r>
            <a:endParaRPr lang="zh-CN" altLang="en-US" sz="5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ED166-1BBB-DEC2-C9CC-1FBC21841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602"/>
            <a:ext cx="9144000" cy="160019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0808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1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AD16B7C-5BC9-508A-41D6-CC5F57B4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" y="245736"/>
            <a:ext cx="4511820" cy="401716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9A82BC-F17C-3B1F-6643-7B89151CA000}"/>
              </a:ext>
            </a:extLst>
          </p:cNvPr>
          <p:cNvSpPr txBox="1"/>
          <p:nvPr/>
        </p:nvSpPr>
        <p:spPr>
          <a:xfrm>
            <a:off x="5292090" y="3059668"/>
            <a:ext cx="563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可以比较好的抑制笼子线条，检测到猴子的边缘轮廓</a:t>
            </a:r>
          </a:p>
        </p:txBody>
      </p:sp>
    </p:spTree>
    <p:extLst>
      <p:ext uri="{BB962C8B-B14F-4D97-AF65-F5344CB8AC3E}">
        <p14:creationId xmlns:p14="http://schemas.microsoft.com/office/powerpoint/2010/main" val="235039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F5903FA5-A744-A5FE-3E22-6E43757C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08" y="517112"/>
            <a:ext cx="2657598" cy="294303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963C89-1109-8818-1306-620050196F27}"/>
              </a:ext>
            </a:extLst>
          </p:cNvPr>
          <p:cNvSpPr txBox="1"/>
          <p:nvPr/>
        </p:nvSpPr>
        <p:spPr>
          <a:xfrm>
            <a:off x="7382001" y="1594460"/>
            <a:ext cx="4125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Suppressed-by-contrast cells 45.4 spikes/s</a:t>
            </a:r>
          </a:p>
          <a:p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P-cells 15.9 spikes/s</a:t>
            </a:r>
          </a:p>
          <a:p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Blue-yellow opponent cells 20.0spikes/s</a:t>
            </a:r>
          </a:p>
          <a:p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M-cells 15.1spikes/s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E126FF-DCAF-2169-DFE8-BCBA22E30FBC}"/>
              </a:ext>
            </a:extLst>
          </p:cNvPr>
          <p:cNvSpPr/>
          <p:nvPr/>
        </p:nvSpPr>
        <p:spPr>
          <a:xfrm>
            <a:off x="3910447" y="517112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3544EA-E18F-B0F7-62F3-CD470ECA3315}"/>
              </a:ext>
            </a:extLst>
          </p:cNvPr>
          <p:cNvSpPr/>
          <p:nvPr/>
        </p:nvSpPr>
        <p:spPr>
          <a:xfrm>
            <a:off x="3910447" y="941340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BB8015-AD93-83F1-193A-A147C7492BE2}"/>
              </a:ext>
            </a:extLst>
          </p:cNvPr>
          <p:cNvSpPr/>
          <p:nvPr/>
        </p:nvSpPr>
        <p:spPr>
          <a:xfrm>
            <a:off x="3910447" y="1365568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7A57CA-1A60-0E54-7ACC-9BB138E5DC47}"/>
              </a:ext>
            </a:extLst>
          </p:cNvPr>
          <p:cNvSpPr/>
          <p:nvPr/>
        </p:nvSpPr>
        <p:spPr>
          <a:xfrm>
            <a:off x="3910447" y="1789796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B57287-99E4-6700-EF1E-191289D3816F}"/>
              </a:ext>
            </a:extLst>
          </p:cNvPr>
          <p:cNvSpPr/>
          <p:nvPr/>
        </p:nvSpPr>
        <p:spPr>
          <a:xfrm>
            <a:off x="3910447" y="2215374"/>
            <a:ext cx="3241963" cy="238857"/>
          </a:xfrm>
          <a:prstGeom prst="roundRect">
            <a:avLst/>
          </a:prstGeom>
          <a:solidFill>
            <a:srgbClr val="FB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6D5925-FE65-3838-ED40-8EF264AF72D2}"/>
              </a:ext>
            </a:extLst>
          </p:cNvPr>
          <p:cNvSpPr/>
          <p:nvPr/>
        </p:nvSpPr>
        <p:spPr>
          <a:xfrm>
            <a:off x="3894615" y="2640952"/>
            <a:ext cx="3241963" cy="238857"/>
          </a:xfrm>
          <a:prstGeom prst="roundRect">
            <a:avLst/>
          </a:prstGeom>
          <a:solidFill>
            <a:srgbClr val="FB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D7F3A1BB-2A32-ADD3-A248-5DBF49B52C95}"/>
              </a:ext>
            </a:extLst>
          </p:cNvPr>
          <p:cNvSpPr/>
          <p:nvPr/>
        </p:nvSpPr>
        <p:spPr>
          <a:xfrm>
            <a:off x="7592291" y="582349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F7D17922-5CC4-F3D5-2E93-01FCF729A63B}"/>
              </a:ext>
            </a:extLst>
          </p:cNvPr>
          <p:cNvSpPr/>
          <p:nvPr/>
        </p:nvSpPr>
        <p:spPr>
          <a:xfrm>
            <a:off x="6267206" y="1547656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B10152EC-4192-0F9B-CE05-C5E68F5E9DA8}"/>
              </a:ext>
            </a:extLst>
          </p:cNvPr>
          <p:cNvSpPr/>
          <p:nvPr/>
        </p:nvSpPr>
        <p:spPr>
          <a:xfrm>
            <a:off x="5880764" y="1547656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1C07D0E-1064-89DA-F90D-5AFBAED0A49C}"/>
              </a:ext>
            </a:extLst>
          </p:cNvPr>
          <p:cNvSpPr/>
          <p:nvPr/>
        </p:nvSpPr>
        <p:spPr>
          <a:xfrm>
            <a:off x="5504710" y="1570823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1AAFBE4-8620-78A4-F6D9-2067DA58EA4D}"/>
              </a:ext>
            </a:extLst>
          </p:cNvPr>
          <p:cNvSpPr/>
          <p:nvPr/>
        </p:nvSpPr>
        <p:spPr>
          <a:xfrm>
            <a:off x="6504216" y="1976516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466A8298-B2C6-4320-A534-FC4C2A21DE49}"/>
              </a:ext>
            </a:extLst>
          </p:cNvPr>
          <p:cNvSpPr/>
          <p:nvPr/>
        </p:nvSpPr>
        <p:spPr>
          <a:xfrm>
            <a:off x="6172695" y="1975166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F2B3A5D9-1371-C996-EDBF-25D29304AD1C}"/>
              </a:ext>
            </a:extLst>
          </p:cNvPr>
          <p:cNvSpPr/>
          <p:nvPr/>
        </p:nvSpPr>
        <p:spPr>
          <a:xfrm>
            <a:off x="5856020" y="1986999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CA797ED2-6D09-3EF1-3190-9CFFBAB0D9E0}"/>
              </a:ext>
            </a:extLst>
          </p:cNvPr>
          <p:cNvSpPr/>
          <p:nvPr/>
        </p:nvSpPr>
        <p:spPr>
          <a:xfrm>
            <a:off x="5551222" y="196990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490AD3F3-6B01-C82B-F4F6-08E6BA86CEC6}"/>
              </a:ext>
            </a:extLst>
          </p:cNvPr>
          <p:cNvSpPr/>
          <p:nvPr/>
        </p:nvSpPr>
        <p:spPr>
          <a:xfrm>
            <a:off x="5256317" y="1994336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F7017686-8398-9FBF-5A35-82B68D15348E}"/>
              </a:ext>
            </a:extLst>
          </p:cNvPr>
          <p:cNvSpPr/>
          <p:nvPr/>
        </p:nvSpPr>
        <p:spPr>
          <a:xfrm>
            <a:off x="4946572" y="1975166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ECBB6CA1-2A18-0A2E-3848-6BF6D4457C36}"/>
              </a:ext>
            </a:extLst>
          </p:cNvPr>
          <p:cNvSpPr/>
          <p:nvPr/>
        </p:nvSpPr>
        <p:spPr>
          <a:xfrm>
            <a:off x="4630884" y="1990281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6C9E09A9-009F-7B7D-12B5-411075001F9C}"/>
              </a:ext>
            </a:extLst>
          </p:cNvPr>
          <p:cNvSpPr/>
          <p:nvPr/>
        </p:nvSpPr>
        <p:spPr>
          <a:xfrm>
            <a:off x="4322125" y="1990281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2F03302-6159-D9A0-5D4B-7D50545A93C1}"/>
              </a:ext>
            </a:extLst>
          </p:cNvPr>
          <p:cNvSpPr/>
          <p:nvPr/>
        </p:nvSpPr>
        <p:spPr>
          <a:xfrm>
            <a:off x="4031181" y="200258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34955502-0E92-0870-FCDF-D4BDEFCAD4E5}"/>
              </a:ext>
            </a:extLst>
          </p:cNvPr>
          <p:cNvSpPr/>
          <p:nvPr/>
        </p:nvSpPr>
        <p:spPr>
          <a:xfrm>
            <a:off x="7592291" y="1152750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409C5F82-15B2-4A20-DC8E-E765F6722849}"/>
              </a:ext>
            </a:extLst>
          </p:cNvPr>
          <p:cNvSpPr txBox="1"/>
          <p:nvPr/>
        </p:nvSpPr>
        <p:spPr>
          <a:xfrm>
            <a:off x="7829797" y="1108103"/>
            <a:ext cx="1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同侧眼</a:t>
            </a:r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17F19299-56C7-2505-0858-161AA7461608}"/>
              </a:ext>
            </a:extLst>
          </p:cNvPr>
          <p:cNvSpPr txBox="1"/>
          <p:nvPr/>
        </p:nvSpPr>
        <p:spPr>
          <a:xfrm>
            <a:off x="7793185" y="517112"/>
            <a:ext cx="1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对侧眼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D468A3-BAC1-7FE6-D6B7-C84880BAE7AC}"/>
              </a:ext>
            </a:extLst>
          </p:cNvPr>
          <p:cNvSpPr txBox="1"/>
          <p:nvPr/>
        </p:nvSpPr>
        <p:spPr>
          <a:xfrm>
            <a:off x="436416" y="141169"/>
            <a:ext cx="3330041" cy="37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Suppressed-by-contrast cell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64C3E7-E320-9E83-137E-23F1D5AAFDFE}"/>
              </a:ext>
            </a:extLst>
          </p:cNvPr>
          <p:cNvSpPr txBox="1"/>
          <p:nvPr/>
        </p:nvSpPr>
        <p:spPr>
          <a:xfrm>
            <a:off x="3682343" y="2921747"/>
            <a:ext cx="8221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Tailby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Solomon, S.G., Dhruv, N.T., </a:t>
            </a:r>
            <a:r>
              <a:rPr lang="en-US" altLang="zh-CN" sz="14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Majaj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N.J., Sokol, S.H., &amp; Lennie, P. (2007). A New Code for Contrast in the Primate Visual Pathway. </a:t>
            </a:r>
            <a:r>
              <a:rPr lang="en-US" altLang="zh-CN" sz="14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Neuroscience, 27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3904 - 3909.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C6A0FB-2148-E4CB-0F72-88889692EF61}"/>
              </a:ext>
            </a:extLst>
          </p:cNvPr>
          <p:cNvSpPr txBox="1"/>
          <p:nvPr/>
        </p:nvSpPr>
        <p:spPr>
          <a:xfrm>
            <a:off x="279031" y="6396335"/>
            <a:ext cx="1167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Morand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, S.,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Thut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, G., de Peralta, R.G., Clarke, S.,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Khateb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, A., Landis, T., &amp; Michel, C.M. (2000). Electrophysiological evidence for fast visual processing through the human koniocellular pathway when stimuli move.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Cerebral cortex, 10 8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, 817-25 .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D912AB-456E-D5AE-9362-7050C0FB3596}"/>
              </a:ext>
            </a:extLst>
          </p:cNvPr>
          <p:cNvSpPr txBox="1"/>
          <p:nvPr/>
        </p:nvSpPr>
        <p:spPr>
          <a:xfrm>
            <a:off x="519055" y="3472679"/>
            <a:ext cx="686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visual processing through the human koniocellular pathway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A4EBAEF-3EFB-F62C-D7DF-B2CBFF70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3832361"/>
            <a:ext cx="2904295" cy="256397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6F6F467-E402-A1C4-D184-3A782DFC6487}"/>
              </a:ext>
            </a:extLst>
          </p:cNvPr>
          <p:cNvSpPr txBox="1"/>
          <p:nvPr/>
        </p:nvSpPr>
        <p:spPr>
          <a:xfrm>
            <a:off x="4440878" y="4569102"/>
            <a:ext cx="675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two time intervals where significant stimulus-specific electric fields were evoked: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early period between 40 and 75ms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stimulus onset,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later period between 175 and 240ms</a:t>
            </a:r>
          </a:p>
        </p:txBody>
      </p:sp>
    </p:spTree>
    <p:extLst>
      <p:ext uri="{BB962C8B-B14F-4D97-AF65-F5344CB8AC3E}">
        <p14:creationId xmlns:p14="http://schemas.microsoft.com/office/powerpoint/2010/main" val="126254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2BA57C-9405-F971-7CCD-5D0B2032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6" y="44122"/>
            <a:ext cx="4341044" cy="1212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5CB84B-F783-E5D4-1586-AEA801304375}"/>
              </a:ext>
            </a:extLst>
          </p:cNvPr>
          <p:cNvSpPr txBox="1"/>
          <p:nvPr/>
        </p:nvSpPr>
        <p:spPr>
          <a:xfrm>
            <a:off x="5413805" y="3178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AdvPECFD36"/>
              </a:rPr>
              <a:t>determine the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dvPECFD36"/>
              </a:rPr>
              <a:t>distribution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dvPECFD36"/>
              </a:rPr>
              <a:t> and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dvPECFD36"/>
              </a:rPr>
              <a:t>morphology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dvPECFD36"/>
              </a:rPr>
              <a:t> of koniocellular (K) lateral geniculate nucleus (LGN) axons in primary visual cortex (V1) of the macaque monkey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B0BD7D-2FF3-D07A-2A83-900C24826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55" y="1610527"/>
            <a:ext cx="5278282" cy="2394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9C91F2-304F-8B57-B38E-9B34905A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77" y="1674313"/>
            <a:ext cx="4453436" cy="23963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7FC2480-831C-B425-8A51-625A91C9E40D}"/>
              </a:ext>
            </a:extLst>
          </p:cNvPr>
          <p:cNvSpPr txBox="1"/>
          <p:nvPr/>
        </p:nvSpPr>
        <p:spPr>
          <a:xfrm>
            <a:off x="5677455" y="4127817"/>
            <a:ext cx="5278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AdvMB411"/>
              </a:rPr>
              <a:t>more robust branching patterns that generally ended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AdvMB411"/>
              </a:rPr>
              <a:t>in a single CO blob or blob column in cortical layer 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07E2FE-E7E2-1C1D-87B8-1A288D0E38B0}"/>
              </a:ext>
            </a:extLst>
          </p:cNvPr>
          <p:cNvSpPr txBox="1"/>
          <p:nvPr/>
        </p:nvSpPr>
        <p:spPr>
          <a:xfrm>
            <a:off x="132986" y="1241195"/>
            <a:ext cx="1108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dvPECFD36"/>
              </a:rPr>
              <a:t>A</a:t>
            </a:r>
            <a:r>
              <a:rPr lang="en-US" altLang="zh-CN" sz="1800" b="1" dirty="0">
                <a:solidFill>
                  <a:schemeClr val="accent1"/>
                </a:solidFill>
                <a:effectLst/>
                <a:latin typeface="AdvPECFD36"/>
              </a:rPr>
              <a:t>t least 2 main subpopulations of K axons in macaque V1 based on branching patterns and bouton distribution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8CACDA-E796-E07F-DEEB-E8502F292E86}"/>
              </a:ext>
            </a:extLst>
          </p:cNvPr>
          <p:cNvSpPr txBox="1"/>
          <p:nvPr/>
        </p:nvSpPr>
        <p:spPr>
          <a:xfrm>
            <a:off x="132986" y="4184457"/>
            <a:ext cx="5138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AdvPECFD36"/>
                <a:ea typeface="宋体" panose="02010600030101010101" pitchFamily="2" charset="-122"/>
              </a:rPr>
              <a:t>morphologically simple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dvPECFD36"/>
              </a:rPr>
              <a:t>and tend to branch in cortical layers 1 and 3A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EED8DE-81EA-8882-A9C4-E02AB2106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77" y="4894574"/>
            <a:ext cx="2973260" cy="184310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8724B41-7077-C0C2-083A-B86D84858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557" y="4976399"/>
            <a:ext cx="3593524" cy="176127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D286FBF-868C-666F-FAF3-42DC1C743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001" y="4894574"/>
            <a:ext cx="3717418" cy="18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A67938-7EB5-0698-2D84-E0185BBBBDC2}"/>
              </a:ext>
            </a:extLst>
          </p:cNvPr>
          <p:cNvSpPr txBox="1"/>
          <p:nvPr/>
        </p:nvSpPr>
        <p:spPr>
          <a:xfrm>
            <a:off x="1777713" y="6265314"/>
            <a:ext cx="10252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Callaway, E.M. (2005). Neural substrates within primary visual cortex for interactions between parallel visual pathways. </a:t>
            </a:r>
            <a:r>
              <a:rPr lang="en-US" altLang="zh-CN" sz="120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Progress in brain research, 149</a:t>
            </a:r>
            <a:r>
              <a:rPr lang="en-US" altLang="zh-CN" sz="120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59-64 .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173765F-7171-3B5E-B43C-BF0F0C705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876" y="2578411"/>
            <a:ext cx="4448796" cy="331516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84174F-C27B-9462-31CE-97475FD4E428}"/>
              </a:ext>
            </a:extLst>
          </p:cNvPr>
          <p:cNvSpPr txBox="1"/>
          <p:nvPr/>
        </p:nvSpPr>
        <p:spPr>
          <a:xfrm>
            <a:off x="243198" y="315686"/>
            <a:ext cx="4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pathway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dorsal visual areas (motion)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pathway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ventral visual areas (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identification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FD5E5ACA-2AC3-79AE-4D67-6726E32993C8}"/>
              </a:ext>
            </a:extLst>
          </p:cNvPr>
          <p:cNvSpPr/>
          <p:nvPr/>
        </p:nvSpPr>
        <p:spPr>
          <a:xfrm rot="20745864">
            <a:off x="4871712" y="192982"/>
            <a:ext cx="544285" cy="891737"/>
          </a:xfrm>
          <a:prstGeom prst="mathMultiply">
            <a:avLst>
              <a:gd name="adj1" fmla="val 15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1251C-C328-944B-6DC4-6582E77E4E4B}"/>
              </a:ext>
            </a:extLst>
          </p:cNvPr>
          <p:cNvSpPr txBox="1"/>
          <p:nvPr/>
        </p:nvSpPr>
        <p:spPr>
          <a:xfrm>
            <a:off x="5678905" y="442762"/>
            <a:ext cx="46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通路信息混合产生新的平行通路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8FC7-7E0A-79AD-B815-0647A11124E3}"/>
              </a:ext>
            </a:extLst>
          </p:cNvPr>
          <p:cNvSpPr txBox="1"/>
          <p:nvPr/>
        </p:nvSpPr>
        <p:spPr>
          <a:xfrm>
            <a:off x="720536" y="3576798"/>
            <a:ext cx="218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blue-OFF/yellow-ON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B78A19-3E92-7567-B646-0FD1B99AA260}"/>
              </a:ext>
            </a:extLst>
          </p:cNvPr>
          <p:cNvSpPr txBox="1"/>
          <p:nvPr/>
        </p:nvSpPr>
        <p:spPr>
          <a:xfrm>
            <a:off x="243198" y="1449539"/>
            <a:ext cx="10416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pathway: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 midget ganglion cells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cone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输入，携带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blue-OFF/yellow-ON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信号传输到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4A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+ P pathway: axons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穿过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投射到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L3 blobs and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interblobs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Blobs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4Cα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4Cβ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DC1486-6C38-B489-5718-3FFEB6A3396C}"/>
              </a:ext>
            </a:extLst>
          </p:cNvPr>
          <p:cNvSpPr txBox="1"/>
          <p:nvPr/>
        </p:nvSpPr>
        <p:spPr>
          <a:xfrm>
            <a:off x="851165" y="5262646"/>
            <a:ext cx="218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red–green opponent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54C1FA-7EA9-3C0B-7AEF-B20E94178056}"/>
              </a:ext>
            </a:extLst>
          </p:cNvPr>
          <p:cNvSpPr txBox="1"/>
          <p:nvPr/>
        </p:nvSpPr>
        <p:spPr>
          <a:xfrm>
            <a:off x="654158" y="3050083"/>
            <a:ext cx="218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blue-ON/yellow-OFF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5A200F-C155-69BC-DED7-877D30C1BEFA}"/>
              </a:ext>
            </a:extLst>
          </p:cNvPr>
          <p:cNvSpPr/>
          <p:nvPr/>
        </p:nvSpPr>
        <p:spPr>
          <a:xfrm>
            <a:off x="3702158" y="4849592"/>
            <a:ext cx="903514" cy="57694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5C19E9-C53D-D663-5F48-FBFED09ED495}"/>
              </a:ext>
            </a:extLst>
          </p:cNvPr>
          <p:cNvCxnSpPr/>
          <p:nvPr/>
        </p:nvCxnSpPr>
        <p:spPr>
          <a:xfrm>
            <a:off x="4605672" y="4980221"/>
            <a:ext cx="2710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F46DA0-2513-EFC3-B3D4-912AA9E245BD}"/>
              </a:ext>
            </a:extLst>
          </p:cNvPr>
          <p:cNvSpPr txBox="1"/>
          <p:nvPr/>
        </p:nvSpPr>
        <p:spPr>
          <a:xfrm>
            <a:off x="7316215" y="4795555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树突横跨上下两层，接收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pathway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87892-CA71-D62B-ADDA-E236D57FBABF}"/>
              </a:ext>
            </a:extLst>
          </p:cNvPr>
          <p:cNvSpPr txBox="1"/>
          <p:nvPr/>
        </p:nvSpPr>
        <p:spPr>
          <a:xfrm>
            <a:off x="7076228" y="3912826"/>
            <a:ext cx="5115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70% of these cells have a pyramidal morphology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，接收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4Cα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4Cβ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输入，且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输入大约是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6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08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63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8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94EB35-3A6F-AF32-C3E9-A79FC9AF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4" y="499035"/>
            <a:ext cx="3858163" cy="1438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4584BE-AFB8-841E-3B69-001DB6859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4" y="1995818"/>
            <a:ext cx="2221634" cy="23350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6ED895-E55E-8401-A5A7-C8A32DFDAD6D}"/>
              </a:ext>
            </a:extLst>
          </p:cNvPr>
          <p:cNvSpPr txBox="1"/>
          <p:nvPr/>
        </p:nvSpPr>
        <p:spPr>
          <a:xfrm>
            <a:off x="4985658" y="2759266"/>
            <a:ext cx="6738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Increases in luminance or contrast diminish both the amplitude of the RF, the neuron’s gain, and the duration of its temporal profile, the neuron’s integration time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798142-6156-673B-674B-599AF9DA1098}"/>
              </a:ext>
            </a:extLst>
          </p:cNvPr>
          <p:cNvSpPr txBox="1"/>
          <p:nvPr/>
        </p:nvSpPr>
        <p:spPr>
          <a:xfrm>
            <a:off x="0" y="6456030"/>
            <a:ext cx="1203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Mante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V., Bonin, V., &amp; Carandini, M. (2008). Functional Mechanisms Shaping Lateral Geniculate Responses to Artificial and Natural Stimuli. </a:t>
            </a:r>
            <a:r>
              <a:rPr lang="en-US" altLang="zh-CN" sz="14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Neuron, 58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625-638.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E88A3D-4487-E6A9-6E43-3B71FE5F87A9}"/>
              </a:ext>
            </a:extLst>
          </p:cNvPr>
          <p:cNvSpPr txBox="1"/>
          <p:nvPr/>
        </p:nvSpPr>
        <p:spPr>
          <a:xfrm>
            <a:off x="261257" y="71396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经典的早期视觉系统模型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95596A-324B-7C53-2EFB-AE3F7A544FBF}"/>
              </a:ext>
            </a:extLst>
          </p:cNvPr>
          <p:cNvSpPr txBox="1"/>
          <p:nvPr/>
        </p:nvSpPr>
        <p:spPr>
          <a:xfrm>
            <a:off x="4906737" y="989661"/>
            <a:ext cx="6954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center-surround linear receptive field (RF) followed by a nonlinearity that produces firing rates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35FD9E-2AA6-B943-90C0-749A04080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39" y="4804718"/>
            <a:ext cx="3083211" cy="17426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4823818-ACCE-DC53-9F6C-5AF4B41BFA1D}"/>
              </a:ext>
            </a:extLst>
          </p:cNvPr>
          <p:cNvSpPr txBox="1"/>
          <p:nvPr/>
        </p:nvSpPr>
        <p:spPr>
          <a:xfrm>
            <a:off x="261257" y="4435390"/>
            <a:ext cx="428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 functional model of LGN responses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348062-EB04-8C38-D22F-DF206A2CAB81}"/>
              </a:ext>
            </a:extLst>
          </p:cNvPr>
          <p:cNvSpPr txBox="1"/>
          <p:nvPr/>
        </p:nvSpPr>
        <p:spPr>
          <a:xfrm>
            <a:off x="4985658" y="4817642"/>
            <a:ext cx="6954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integrating the basic mechanisms of RF and firing rate generation together with the fast adaptation mechanisms of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light adaptation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contrast gain control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8109FC9-DBB4-7374-14E2-5376801B1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199" y="1989499"/>
            <a:ext cx="1855888" cy="23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2EC684B-0A55-A5F5-6126-E1C3EF5F8D58}"/>
              </a:ext>
            </a:extLst>
          </p:cNvPr>
          <p:cNvSpPr txBox="1"/>
          <p:nvPr/>
        </p:nvSpPr>
        <p:spPr>
          <a:xfrm>
            <a:off x="280841" y="1762842"/>
            <a:ext cx="11517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six consecutive stages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(1) a fixed linear filter, (2) light adaptation, (3) subtractive adaptation, (4) contrast gain control, (5) a fixed temporal filter, (6) rectification.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(1)Fixed linear filter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D81635-31A0-E25E-8CDA-E6453190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4" y="2622288"/>
            <a:ext cx="2263985" cy="5130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1E7262-E08D-3B9B-62D6-DA32483A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2" y="2701393"/>
            <a:ext cx="4071502" cy="420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C468D7-3A22-BC8B-29F6-40B995B3E309}"/>
                  </a:ext>
                </a:extLst>
              </p:cNvPr>
              <p:cNvSpPr txBox="1"/>
              <p:nvPr/>
            </p:nvSpPr>
            <p:spPr>
              <a:xfrm>
                <a:off x="291515" y="3183958"/>
                <a:ext cx="6596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Light adaptation (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consists of a batch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RC circuits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C468D7-3A22-BC8B-29F6-40B995B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5" y="3183958"/>
                <a:ext cx="6596743" cy="369332"/>
              </a:xfrm>
              <a:prstGeom prst="rect">
                <a:avLst/>
              </a:prstGeom>
              <a:blipFill>
                <a:blip r:embed="rId4"/>
                <a:stretch>
                  <a:fillRect l="-8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DD9B1DB-FA08-3DDF-A4EF-2AACCF422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64" y="3599370"/>
            <a:ext cx="2569392" cy="5384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F4B760-5C13-A832-06B1-EE526B96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801" y="3676971"/>
            <a:ext cx="1400025" cy="4014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B29B15F-28BC-B1E2-83D2-91E0BABB04CE}"/>
              </a:ext>
            </a:extLst>
          </p:cNvPr>
          <p:cNvSpPr txBox="1"/>
          <p:nvPr/>
        </p:nvSpPr>
        <p:spPr>
          <a:xfrm>
            <a:off x="291515" y="4202130"/>
            <a:ext cx="1151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Subtractive adaptation 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its steady-state value in response to a static, spatially uniform stim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ulus of luminance L is 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B478EF-E108-0F71-F95B-9F0D42B1A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64" y="4611830"/>
            <a:ext cx="3558310" cy="6366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2BA29D-E4B6-A45B-FE59-0EDB5BAF8E7E}"/>
                  </a:ext>
                </a:extLst>
              </p:cNvPr>
              <p:cNvSpPr txBox="1"/>
              <p:nvPr/>
            </p:nvSpPr>
            <p:spPr>
              <a:xfrm>
                <a:off x="291515" y="5315562"/>
                <a:ext cx="5817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Contrast gain control(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batch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RC cir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cuits in series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2BA29D-E4B6-A45B-FE59-0EDB5BAF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5" y="5315562"/>
                <a:ext cx="5817282" cy="369332"/>
              </a:xfrm>
              <a:prstGeom prst="rect">
                <a:avLst/>
              </a:prstGeom>
              <a:blipFill>
                <a:blip r:embed="rId8"/>
                <a:stretch>
                  <a:fillRect l="-943" t="-1639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3FCAD79C-734D-11F3-D72B-F7208D5A22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0777" y="4571462"/>
            <a:ext cx="2945858" cy="54365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204B18E-1599-2924-6987-371A8B6AE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780" y="5220302"/>
            <a:ext cx="2710480" cy="5341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024B6FE-A4EE-3195-C44B-8DC862B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1243" y="5248460"/>
            <a:ext cx="1647159" cy="42507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1EB00E4-AEAD-C8BF-3002-D29B04B0EA85}"/>
              </a:ext>
            </a:extLst>
          </p:cNvPr>
          <p:cNvSpPr txBox="1"/>
          <p:nvPr/>
        </p:nvSpPr>
        <p:spPr>
          <a:xfrm>
            <a:off x="287268" y="5786856"/>
            <a:ext cx="249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Fixed temporal filter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67374B6-A5CF-7A1C-15C7-421AB6847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0838" y="5725886"/>
            <a:ext cx="2033376" cy="43488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CAB12B2-6F8A-F74E-1B29-6B2DE1FDF109}"/>
              </a:ext>
            </a:extLst>
          </p:cNvPr>
          <p:cNvSpPr txBox="1"/>
          <p:nvPr/>
        </p:nvSpPr>
        <p:spPr>
          <a:xfrm>
            <a:off x="287268" y="6258150"/>
            <a:ext cx="240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rectification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5AF2D59-EE22-79FE-5E61-D38E4953B5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8263" y="6258150"/>
            <a:ext cx="2004663" cy="38896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BD028DF-E022-EB5C-4FA9-08819F4CAF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267" y="32367"/>
            <a:ext cx="4129923" cy="18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A9503CB-6BD8-E530-4A23-CBFF2FA2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5" y="587192"/>
            <a:ext cx="2093348" cy="21362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B762A7-D6A9-E888-EDEA-D3D0AD5FC67C}"/>
              </a:ext>
            </a:extLst>
          </p:cNvPr>
          <p:cNvSpPr txBox="1"/>
          <p:nvPr/>
        </p:nvSpPr>
        <p:spPr>
          <a:xfrm>
            <a:off x="130630" y="53085"/>
            <a:ext cx="1828800" cy="3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实验效果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050C8B-F048-262A-DB5F-BAE7B4AA5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073" y="654849"/>
            <a:ext cx="1684761" cy="19754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1264B65-D713-6143-8C1F-86FF437B360A}"/>
              </a:ext>
            </a:extLst>
          </p:cNvPr>
          <p:cNvSpPr txBox="1"/>
          <p:nvPr/>
        </p:nvSpPr>
        <p:spPr>
          <a:xfrm>
            <a:off x="4528333" y="1182801"/>
            <a:ext cx="74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model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explains 85% of the stimulus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driven variance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the responses of the example cell and 78% (median, n = 45) over the entire population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0AE64A8-50E4-3FE8-4D2B-5203E56F4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82" y="2722243"/>
            <a:ext cx="2560545" cy="11398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4D66B11-D08B-79E2-F8B0-832EA31B2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133" y="3862135"/>
            <a:ext cx="2253031" cy="10636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56FCF56-CF00-9A93-4236-95E374D64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743" y="2722244"/>
            <a:ext cx="2377837" cy="11398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E42D56-4E84-2EEA-C16F-8979722D4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113" y="3862135"/>
            <a:ext cx="2376468" cy="10044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89A3301-F46B-0506-070A-0F41BB499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7256" y="2644072"/>
            <a:ext cx="1837095" cy="221003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73A34AC-5A64-450D-AC44-B0DCC0226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824" y="5321372"/>
            <a:ext cx="2887282" cy="135162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796FF93-C2DB-4E04-CD58-136F725B95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4894" y="4925749"/>
            <a:ext cx="1539552" cy="189627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0C3D9D2-29AA-0E32-7D43-40D82DC34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530" y="3190697"/>
            <a:ext cx="1214856" cy="10664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29569C4-36B2-7A5A-E6B5-94BD1B1D2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241" y="3267005"/>
            <a:ext cx="1153011" cy="10664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759F0D3-28C7-A3BF-A8A2-7B571477D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975" y="3421545"/>
            <a:ext cx="1153011" cy="106257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7870A3-E175-A575-8555-1F029571CB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0291" y="3603231"/>
            <a:ext cx="1142942" cy="106257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A898C74-058D-2C0E-2300-7D5E25D82E83}"/>
              </a:ext>
            </a:extLst>
          </p:cNvPr>
          <p:cNvSpPr txBox="1"/>
          <p:nvPr/>
        </p:nvSpPr>
        <p:spPr>
          <a:xfrm>
            <a:off x="9372896" y="2989666"/>
            <a:ext cx="27263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model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explains 65% of the stimulus-driven variance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the measured responses for the example cell, and 59% (median) over the entire population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89DA75-4CEE-3F17-9005-C7B62ABB4530}"/>
              </a:ext>
            </a:extLst>
          </p:cNvPr>
          <p:cNvSpPr txBox="1"/>
          <p:nvPr/>
        </p:nvSpPr>
        <p:spPr>
          <a:xfrm>
            <a:off x="5426029" y="5895138"/>
            <a:ext cx="650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model </a:t>
            </a:r>
            <a:r>
              <a:rPr lang="en-US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explained 61%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the stimulus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variance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3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F788CB-A825-FF79-E6AF-D3F8B6FA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0" y="148223"/>
            <a:ext cx="3026521" cy="42294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96AA74-C23E-03F0-9E7B-32E850B23443}"/>
              </a:ext>
            </a:extLst>
          </p:cNvPr>
          <p:cNvSpPr txBox="1"/>
          <p:nvPr/>
        </p:nvSpPr>
        <p:spPr>
          <a:xfrm>
            <a:off x="3806190" y="902970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temporal frequencies</a:t>
            </a:r>
            <a:r>
              <a:rPr lang="zh-CN" altLang="en-US" dirty="0"/>
              <a:t>情况下，拟合效果较差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0FCEE3-57BC-28A9-1D72-CCF072197718}"/>
              </a:ext>
            </a:extLst>
          </p:cNvPr>
          <p:cNvSpPr txBox="1"/>
          <p:nvPr/>
        </p:nvSpPr>
        <p:spPr>
          <a:xfrm>
            <a:off x="3806190" y="1628240"/>
            <a:ext cx="336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AdvPSA183"/>
              </a:rPr>
              <a:t>考虑加入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dvPSA183"/>
              </a:rPr>
              <a:t>burst generation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AdvPSA183"/>
              </a:rPr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09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A73963-F5DD-3B0D-5101-A841CB74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" y="55786"/>
            <a:ext cx="5609496" cy="67464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D1CA7E-8635-0B12-F11E-35AA6B7957B1}"/>
              </a:ext>
            </a:extLst>
          </p:cNvPr>
          <p:cNvSpPr txBox="1"/>
          <p:nvPr/>
        </p:nvSpPr>
        <p:spPr>
          <a:xfrm>
            <a:off x="5489472" y="6340549"/>
            <a:ext cx="650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Essen, David C. Van and Jack L. Gallant. “Neural mechanisms of form and motion processing in the primate visual system.”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Neuron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 13 (1994): 1-10.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E18218-0F7E-527F-DEB9-7E077C23ED2F}"/>
              </a:ext>
            </a:extLst>
          </p:cNvPr>
          <p:cNvSpPr txBox="1"/>
          <p:nvPr/>
        </p:nvSpPr>
        <p:spPr>
          <a:xfrm>
            <a:off x="5917447" y="95071"/>
            <a:ext cx="560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平行通路是哺乳动物大脑感觉系统处理信息的特征，不同的受体与回路会从环境中提取不同的信息。大脑在通过整合从而产生感知与行为。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E2DFBE-5913-3BAD-9FBB-432EFEBC15DD}"/>
              </a:ext>
            </a:extLst>
          </p:cNvPr>
          <p:cNvSpPr txBox="1"/>
          <p:nvPr/>
        </p:nvSpPr>
        <p:spPr>
          <a:xfrm>
            <a:off x="105504" y="55786"/>
            <a:ext cx="28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背侧通路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0C23DC-2B51-8EC2-A325-50C883DF80F8}"/>
              </a:ext>
            </a:extLst>
          </p:cNvPr>
          <p:cNvSpPr txBox="1"/>
          <p:nvPr/>
        </p:nvSpPr>
        <p:spPr>
          <a:xfrm>
            <a:off x="4212464" y="95071"/>
            <a:ext cx="40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腹侧通路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67DB45-3C92-5531-8DD0-37E7A92B05B6}"/>
              </a:ext>
            </a:extLst>
          </p:cNvPr>
          <p:cNvSpPr txBox="1"/>
          <p:nvPr/>
        </p:nvSpPr>
        <p:spPr>
          <a:xfrm>
            <a:off x="5602236" y="1383790"/>
            <a:ext cx="6508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pathway: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opponency,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lower spatial resolution, higher temporal resolution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pathway: well-developed chromatic opponency, negligible rod input, higher spatial resolution, lower temporal resolution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pathway: blue-yellow opponent pathway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CADEBF-DE81-486C-5333-242DAC779A5D}"/>
              </a:ext>
            </a:extLst>
          </p:cNvPr>
          <p:cNvSpPr txBox="1"/>
          <p:nvPr/>
        </p:nvSpPr>
        <p:spPr>
          <a:xfrm>
            <a:off x="5779850" y="4077620"/>
            <a:ext cx="596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①灵长类</a:t>
            </a:r>
            <a:r>
              <a:rPr lang="en-US" altLang="zh-CN" dirty="0"/>
              <a:t>LGN</a:t>
            </a:r>
            <a:r>
              <a:rPr lang="zh-CN" altLang="en-US" dirty="0"/>
              <a:t>较严格分离的平行通路相较于小鼠较混合的视觉通路，对于精细视觉影响有多大？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M P K</a:t>
            </a:r>
            <a:r>
              <a:rPr lang="zh-CN" altLang="en-US" dirty="0"/>
              <a:t>通路是否存在相互作用？如何相互作用？</a:t>
            </a:r>
            <a:endParaRPr lang="en-US" altLang="zh-CN" dirty="0"/>
          </a:p>
          <a:p>
            <a:r>
              <a:rPr lang="zh-CN" altLang="en-US" dirty="0"/>
              <a:t>③三条平行通路在</a:t>
            </a:r>
            <a:r>
              <a:rPr lang="en-US" altLang="zh-CN" dirty="0"/>
              <a:t>V1</a:t>
            </a:r>
            <a:r>
              <a:rPr lang="zh-CN" altLang="en-US" dirty="0"/>
              <a:t>首次整合，是如何整合的？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0A6F3B-4D00-6865-B17A-EE54E245844B}"/>
              </a:ext>
            </a:extLst>
          </p:cNvPr>
          <p:cNvSpPr/>
          <p:nvPr/>
        </p:nvSpPr>
        <p:spPr>
          <a:xfrm>
            <a:off x="5691043" y="3963370"/>
            <a:ext cx="6056364" cy="146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1F6E6D-E2A5-25A1-841B-A184FF2E140A}"/>
              </a:ext>
            </a:extLst>
          </p:cNvPr>
          <p:cNvSpPr txBox="1"/>
          <p:nvPr/>
        </p:nvSpPr>
        <p:spPr>
          <a:xfrm>
            <a:off x="174172" y="73407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F9ABBAF-D01E-1996-D041-4924508E624B}"/>
              </a:ext>
            </a:extLst>
          </p:cNvPr>
          <p:cNvSpPr/>
          <p:nvPr/>
        </p:nvSpPr>
        <p:spPr>
          <a:xfrm>
            <a:off x="1812234" y="412952"/>
            <a:ext cx="267176" cy="101158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35FF6C-6138-C0D8-D7F3-86C36AEE9C10}"/>
              </a:ext>
            </a:extLst>
          </p:cNvPr>
          <p:cNvSpPr txBox="1"/>
          <p:nvPr/>
        </p:nvSpPr>
        <p:spPr>
          <a:xfrm>
            <a:off x="2079410" y="458337"/>
            <a:ext cx="769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classical receptive field (CRF):  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RGC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感受野近似，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</a:rPr>
              <a:t>center-surround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E7760-019F-CBE2-8E6D-78A57DB0EA7E}"/>
              </a:ext>
            </a:extLst>
          </p:cNvPr>
          <p:cNvSpPr txBox="1"/>
          <p:nvPr/>
        </p:nvSpPr>
        <p:spPr>
          <a:xfrm>
            <a:off x="2079410" y="1055204"/>
            <a:ext cx="865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extra-classical recep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tive field (ECRF)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：感受野更大，具有非线性结构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(non-retinal source)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D19EB8-246A-9FC1-333C-C42E42AE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211" y="274290"/>
            <a:ext cx="740673" cy="737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172B1D9-7AE6-A2C2-B68B-36149EAD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077" y="827669"/>
            <a:ext cx="740673" cy="72421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69F48F5-F750-A805-A8B6-ABFC6D99562B}"/>
              </a:ext>
            </a:extLst>
          </p:cNvPr>
          <p:cNvSpPr txBox="1"/>
          <p:nvPr/>
        </p:nvSpPr>
        <p:spPr>
          <a:xfrm>
            <a:off x="174172" y="1613232"/>
            <a:ext cx="1169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ECRF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主要常发生在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layers(M layers ~15%interneuron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layers ~4%interneuron)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vGulliv-R"/>
                <a:cs typeface="Times New Roman" panose="02020603050405020304" pitchFamily="18" charset="0"/>
              </a:rPr>
              <a:t>M cells respond faster than P cells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CF399-EDD6-B8F2-C8C6-FCA8BFB46414}"/>
              </a:ext>
            </a:extLst>
          </p:cNvPr>
          <p:cNvSpPr txBox="1"/>
          <p:nvPr/>
        </p:nvSpPr>
        <p:spPr>
          <a:xfrm>
            <a:off x="201386" y="2736401"/>
            <a:ext cx="11789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"/>
              </a:rPr>
              <a:t>A new excitatory-inhibitory neural network model for the extended classical receptive field (ECRF) of Parvo (P), and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NewRoman"/>
              </a:rPr>
              <a:t>Magno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"/>
              </a:rPr>
              <a:t> (M) cells in the lateral geniculate nucleus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F55CB9-D732-CB1E-2EA8-1CE2113AE11C}"/>
              </a:ext>
            </a:extLst>
          </p:cNvPr>
          <p:cNvSpPr txBox="1"/>
          <p:nvPr/>
        </p:nvSpPr>
        <p:spPr>
          <a:xfrm>
            <a:off x="446316" y="3368691"/>
            <a:ext cx="456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Receptive Field( CRF )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Extended Classical Receptive Fields (ECRF)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CF4DA96-97E9-E691-2FA8-99C9DD44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70" y="3165663"/>
            <a:ext cx="3057952" cy="61921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BB7C1B8-E934-FF02-686B-336D0B7C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260" y="3770400"/>
            <a:ext cx="4382112" cy="60015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15DE254-A8B9-F6E9-8995-19A4C480B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72" y="4370559"/>
            <a:ext cx="5728081" cy="23844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9A288E-B032-E642-2DC3-F316BBDC2D13}"/>
              </a:ext>
            </a:extLst>
          </p:cNvPr>
          <p:cNvSpPr txBox="1"/>
          <p:nvPr/>
        </p:nvSpPr>
        <p:spPr>
          <a:xfrm>
            <a:off x="201386" y="2138298"/>
            <a:ext cx="11745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Jeffries, A.M., Killian, N.J., &amp; </a:t>
            </a:r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Pezaris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J.S. (2014). Mapping the primate lateral geniculate nucleus: A review of experiments and methods. </a:t>
            </a:r>
            <a:r>
              <a:rPr lang="en-US" altLang="zh-CN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physiology, Paris, 108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3 - 10.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E87C8-A709-2C83-94A1-390F7E31DD59}"/>
              </a:ext>
            </a:extLst>
          </p:cNvPr>
          <p:cNvSpPr txBox="1"/>
          <p:nvPr/>
        </p:nvSpPr>
        <p:spPr>
          <a:xfrm>
            <a:off x="6943270" y="6168211"/>
            <a:ext cx="500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Ghosh, K. (2016). A neural network based model of M and P LGN cells. </a:t>
            </a:r>
            <a:r>
              <a:rPr lang="en-US" altLang="zh-C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Bioinformatics and Systems Biology (BSB)</a:t>
            </a:r>
            <a:r>
              <a:rPr lang="en-US" altLang="zh-C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1-5.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9ED0E-C3F2-8A0F-8D4F-F1B0D221DE0F}"/>
              </a:ext>
            </a:extLst>
          </p:cNvPr>
          <p:cNvSpPr txBox="1"/>
          <p:nvPr/>
        </p:nvSpPr>
        <p:spPr>
          <a:xfrm>
            <a:off x="232956" y="223041"/>
            <a:ext cx="7278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整体算法：</a:t>
            </a:r>
            <a:endParaRPr lang="en-US" altLang="zh-CN" dirty="0"/>
          </a:p>
          <a:p>
            <a:r>
              <a:rPr lang="en-US" altLang="zh-CN" dirty="0"/>
              <a:t>M pathway </a:t>
            </a:r>
            <a:r>
              <a:rPr lang="zh-CN" altLang="en-US" dirty="0"/>
              <a:t>产生初始信息，反馈给</a:t>
            </a:r>
            <a:r>
              <a:rPr lang="en-US" altLang="zh-CN" dirty="0"/>
              <a:t>LGN</a:t>
            </a:r>
            <a:r>
              <a:rPr lang="zh-CN" altLang="en-US" dirty="0"/>
              <a:t>做最终通道的选择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NewRoman"/>
              </a:rPr>
              <a:t>M channel output identifies that the background around the test patches is UNIFORM*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NewRoman"/>
              </a:rPr>
              <a:t>	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NewRoman"/>
              </a:rPr>
              <a:t>P channel produces the brightness percept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NewRoman"/>
              </a:rPr>
              <a:t>Else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NewRoman"/>
              </a:rPr>
              <a:t>	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NewRoman"/>
              </a:rPr>
              <a:t>M channel itself produces the brightness percept.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9B8EC4-EE3B-66C1-9147-D397BAB4D17A}"/>
              </a:ext>
            </a:extLst>
          </p:cNvPr>
          <p:cNvSpPr txBox="1"/>
          <p:nvPr/>
        </p:nvSpPr>
        <p:spPr>
          <a:xfrm>
            <a:off x="7837714" y="386080"/>
            <a:ext cx="3958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</a:t>
            </a:r>
          </a:p>
          <a:p>
            <a:r>
              <a:rPr lang="en-US" altLang="zh-CN" dirty="0"/>
              <a:t>Either</a:t>
            </a:r>
          </a:p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TimesNewRoman"/>
              </a:rPr>
              <a:t>the absence of sharp intensity changes in the background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NewRoman"/>
              </a:rPr>
              <a:t>OR</a:t>
            </a:r>
          </a:p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TimesNewRoman"/>
              </a:rPr>
              <a:t>the direction of Weber contrast across the horizontal and vertical edges of the test patch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38C366-9743-F4EB-3C97-598258CA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2" y="2431529"/>
            <a:ext cx="4145515" cy="19949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D47CF9-4998-EB22-65D9-E9F7DC60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42" y="4859207"/>
            <a:ext cx="1673779" cy="14545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50652D-22DB-447F-53A6-74EE4987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537" y="4399453"/>
            <a:ext cx="2648320" cy="2067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E982D-8420-0AA8-C5E3-67B3894D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827" y="2895690"/>
            <a:ext cx="5916057" cy="19459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F5A2D88-5256-0848-CD75-356753F9C47C}"/>
              </a:ext>
            </a:extLst>
          </p:cNvPr>
          <p:cNvSpPr txBox="1"/>
          <p:nvPr/>
        </p:nvSpPr>
        <p:spPr>
          <a:xfrm>
            <a:off x="7837714" y="5138057"/>
            <a:ext cx="14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 channel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2BACD-A7E3-26D3-3427-0E6B0E87E5B6}"/>
              </a:ext>
            </a:extLst>
          </p:cNvPr>
          <p:cNvSpPr txBox="1"/>
          <p:nvPr/>
        </p:nvSpPr>
        <p:spPr>
          <a:xfrm>
            <a:off x="9816376" y="5134370"/>
            <a:ext cx="125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channel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6BCC0E-7443-7E3E-4ADB-53E614A8F608}"/>
              </a:ext>
            </a:extLst>
          </p:cNvPr>
          <p:cNvSpPr txBox="1"/>
          <p:nvPr/>
        </p:nvSpPr>
        <p:spPr>
          <a:xfrm>
            <a:off x="2383073" y="6535123"/>
            <a:ext cx="9808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Ghosh, K. (2016). A neural network based model of M and P LGN cells.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Bioinformatics and Systems Biology (BSB)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1-5.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308671-C327-0954-8DA3-ED1AB8844E76}"/>
              </a:ext>
            </a:extLst>
          </p:cNvPr>
          <p:cNvSpPr txBox="1"/>
          <p:nvPr/>
        </p:nvSpPr>
        <p:spPr>
          <a:xfrm>
            <a:off x="947057" y="6444833"/>
            <a:ext cx="11081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Gewaltig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Marc-Oliver, Ursula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Körner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Edgar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Körner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“A model of surface detection and orientation tuning in primate visual cortex.”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52-54 (2003): 519-524.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5CFC2-99FB-F695-8701-70A2ABD95650}"/>
              </a:ext>
            </a:extLst>
          </p:cNvPr>
          <p:cNvSpPr txBox="1"/>
          <p:nvPr/>
        </p:nvSpPr>
        <p:spPr>
          <a:xfrm>
            <a:off x="6434267" y="262506"/>
            <a:ext cx="5593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propose that surface information, provided by the k pathway supports orientation selectivity in layer II/III and, thus, may contribute to the improved tuning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219283-A70A-5D2D-6568-2CF12B35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1" y="1501185"/>
            <a:ext cx="6143131" cy="30421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E523B4-0B2E-4C23-C4F7-5D321013DDA2}"/>
              </a:ext>
            </a:extLst>
          </p:cNvPr>
          <p:cNvSpPr txBox="1"/>
          <p:nvPr/>
        </p:nvSpPr>
        <p:spPr>
          <a:xfrm>
            <a:off x="236883" y="262506"/>
            <a:ext cx="30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 and K pathway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04D8D9-953B-12A8-5F3F-6473ADF19B2A}"/>
              </a:ext>
            </a:extLst>
          </p:cNvPr>
          <p:cNvSpPr txBox="1"/>
          <p:nvPr/>
        </p:nvSpPr>
        <p:spPr>
          <a:xfrm>
            <a:off x="236883" y="678588"/>
            <a:ext cx="576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pathway</a:t>
            </a:r>
            <a:r>
              <a:rPr lang="zh-CN" altLang="en-US" dirty="0"/>
              <a:t>感受野非常大，不能提供</a:t>
            </a:r>
            <a:r>
              <a:rPr lang="en-US" altLang="zh-CN" dirty="0"/>
              <a:t>detail</a:t>
            </a:r>
            <a:r>
              <a:rPr lang="zh-CN" altLang="en-US" dirty="0"/>
              <a:t>信息，但可以提供均匀的区域信息，在这里称为</a:t>
            </a:r>
            <a:r>
              <a:rPr lang="en-US" altLang="zh-CN" dirty="0"/>
              <a:t>surface information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9A2220-83DE-11E3-690C-63293596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88" y="1185836"/>
            <a:ext cx="3228857" cy="7894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4EEC05-C52B-5213-6F7A-BEBBD4733613}"/>
              </a:ext>
            </a:extLst>
          </p:cNvPr>
          <p:cNvSpPr txBox="1"/>
          <p:nvPr/>
        </p:nvSpPr>
        <p:spPr>
          <a:xfrm>
            <a:off x="6627011" y="1457723"/>
            <a:ext cx="143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of k cells 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8B619B-4707-69B4-1C3A-1E106B136982}"/>
                  </a:ext>
                </a:extLst>
              </p:cNvPr>
              <p:cNvSpPr txBox="1"/>
              <p:nvPr/>
            </p:nvSpPr>
            <p:spPr>
              <a:xfrm>
                <a:off x="6434267" y="2098942"/>
                <a:ext cx="55939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firing rate of an LGN 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(x , y) is given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sigmoid activation function :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8B619B-4707-69B4-1C3A-1E106B13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67" y="2098942"/>
                <a:ext cx="5593974" cy="923330"/>
              </a:xfrm>
              <a:prstGeom prst="rect">
                <a:avLst/>
              </a:prstGeom>
              <a:blipFill>
                <a:blip r:embed="rId4"/>
                <a:stretch>
                  <a:fillRect l="-871" t="-3289" r="-141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5C6EBA6-0FCE-9D09-6D4A-B84D26D09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603" y="2986209"/>
            <a:ext cx="4997299" cy="55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5F8BEF-FEC5-2EF1-6FFC-552EEDA2FDE9}"/>
                  </a:ext>
                </a:extLst>
              </p:cNvPr>
              <p:cNvSpPr txBox="1"/>
              <p:nvPr/>
            </p:nvSpPr>
            <p:spPr>
              <a:xfrm>
                <a:off x="6434267" y="3730685"/>
                <a:ext cx="5295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activation of the surface detectors is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5F8BEF-FEC5-2EF1-6FFC-552EEDA2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67" y="3730685"/>
                <a:ext cx="5295635" cy="646331"/>
              </a:xfrm>
              <a:prstGeom prst="rect">
                <a:avLst/>
              </a:prstGeom>
              <a:blipFill>
                <a:blip r:embed="rId6"/>
                <a:stretch>
                  <a:fillRect l="-921" t="-5660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4A43C084-92A6-4DD0-0924-E72336B10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808" y="4455060"/>
            <a:ext cx="5231624" cy="171277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C3E1A89-4035-C49A-CFDC-3535E0A5FF67}"/>
              </a:ext>
            </a:extLst>
          </p:cNvPr>
          <p:cNvSpPr txBox="1"/>
          <p:nvPr/>
        </p:nvSpPr>
        <p:spPr>
          <a:xfrm>
            <a:off x="2243664" y="5658897"/>
            <a:ext cx="1230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SS12"/>
              </a:rPr>
              <a:t>F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2~1a"/>
              </a:rPr>
              <a:t>:=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2"/>
              </a:rPr>
              <a:t>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Y10"/>
              </a:rPr>
              <a:t>·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SS12"/>
              </a:rPr>
              <a:t>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12AA7D-B802-6D4B-FFA6-0F2CFCE823B4}"/>
              </a:ext>
            </a:extLst>
          </p:cNvPr>
          <p:cNvSpPr txBox="1"/>
          <p:nvPr/>
        </p:nvSpPr>
        <p:spPr>
          <a:xfrm>
            <a:off x="360039" y="4875172"/>
            <a:ext cx="592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surface detector</a:t>
            </a:r>
            <a:r>
              <a:rPr lang="zh-CN" altLang="en-US" dirty="0"/>
              <a:t>感受野被均匀颜色覆盖，</a:t>
            </a:r>
            <a:r>
              <a:rPr lang="en-US" altLang="zh-CN" dirty="0"/>
              <a:t>E</a:t>
            </a:r>
            <a:r>
              <a:rPr lang="zh-CN" altLang="en-US" dirty="0"/>
              <a:t>响应最高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且边缘与面相互排斥</a:t>
            </a:r>
          </a:p>
        </p:txBody>
      </p:sp>
    </p:spTree>
    <p:extLst>
      <p:ext uri="{BB962C8B-B14F-4D97-AF65-F5344CB8AC3E}">
        <p14:creationId xmlns:p14="http://schemas.microsoft.com/office/powerpoint/2010/main" val="21047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Microsoft Office PowerPoint</Application>
  <PresentationFormat>宽屏</PresentationFormat>
  <Paragraphs>111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AdvGulliv-R</vt:lpstr>
      <vt:lpstr>AdvMB411</vt:lpstr>
      <vt:lpstr>AdvPECFD36</vt:lpstr>
      <vt:lpstr>AdvPS7DED</vt:lpstr>
      <vt:lpstr>AdvPSA183</vt:lpstr>
      <vt:lpstr>CMR12~1a</vt:lpstr>
      <vt:lpstr>CMSS12</vt:lpstr>
      <vt:lpstr>CMSY10</vt:lpstr>
      <vt:lpstr>TimesNewRoman</vt:lpstr>
      <vt:lpstr>等线</vt:lpstr>
      <vt:lpstr>等线 Light</vt:lpstr>
      <vt:lpstr>宋体</vt:lpstr>
      <vt:lpstr>Arial</vt:lpstr>
      <vt:lpstr>Cambria Math</vt:lpstr>
      <vt:lpstr>Roboto</vt:lpstr>
      <vt:lpstr>Times New Roman</vt:lpstr>
      <vt:lpstr>Office 主题​​</vt:lpstr>
      <vt:lpstr>灵长类视觉——LGN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金金</dc:creator>
  <cp:lastModifiedBy>高 金金</cp:lastModifiedBy>
  <cp:revision>5</cp:revision>
  <dcterms:created xsi:type="dcterms:W3CDTF">2022-07-26T06:28:42Z</dcterms:created>
  <dcterms:modified xsi:type="dcterms:W3CDTF">2022-08-09T09:06:25Z</dcterms:modified>
</cp:coreProperties>
</file>