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9" r:id="rId3"/>
    <p:sldId id="270" r:id="rId4"/>
    <p:sldId id="272" r:id="rId5"/>
    <p:sldId id="273" r:id="rId6"/>
    <p:sldId id="274" r:id="rId7"/>
    <p:sldId id="267" r:id="rId8"/>
    <p:sldId id="268"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0336" autoAdjust="0"/>
  </p:normalViewPr>
  <p:slideViewPr>
    <p:cSldViewPr snapToGrid="0">
      <p:cViewPr varScale="1">
        <p:scale>
          <a:sx n="57" d="100"/>
          <a:sy n="57" d="100"/>
        </p:scale>
        <p:origin x="94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05DA8F-E889-45C3-84EB-6E227316664F}" type="datetimeFigureOut">
              <a:rPr lang="zh-CN" altLang="en-US" smtClean="0"/>
              <a:t>2022/5/23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CD1636-5F3D-4FCA-AE07-AF1589A1BC7A}" type="slidenum">
              <a:rPr lang="zh-CN" altLang="en-US" smtClean="0"/>
              <a:t>‹#›</a:t>
            </a:fld>
            <a:endParaRPr lang="zh-CN" altLang="en-US"/>
          </a:p>
        </p:txBody>
      </p:sp>
    </p:spTree>
    <p:extLst>
      <p:ext uri="{BB962C8B-B14F-4D97-AF65-F5344CB8AC3E}">
        <p14:creationId xmlns:p14="http://schemas.microsoft.com/office/powerpoint/2010/main" val="39850195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使用离子受体是传递快节奏事件的有效策略，防止信息丢失，而代谢受体持续长时间的突触后点位，有效控制</a:t>
            </a:r>
            <a:r>
              <a:rPr lang="en-US" altLang="zh-CN" dirty="0"/>
              <a:t>LGN</a:t>
            </a:r>
            <a:r>
              <a:rPr lang="zh-CN" altLang="en-US" dirty="0"/>
              <a:t>神经元反应模式的长期变化</a:t>
            </a:r>
          </a:p>
        </p:txBody>
      </p:sp>
      <p:sp>
        <p:nvSpPr>
          <p:cNvPr id="4" name="灯片编号占位符 3"/>
          <p:cNvSpPr>
            <a:spLocks noGrp="1"/>
          </p:cNvSpPr>
          <p:nvPr>
            <p:ph type="sldNum" sz="quarter" idx="5"/>
          </p:nvPr>
        </p:nvSpPr>
        <p:spPr/>
        <p:txBody>
          <a:bodyPr/>
          <a:lstStyle/>
          <a:p>
            <a:fld id="{5BCD1636-5F3D-4FCA-AE07-AF1589A1BC7A}" type="slidenum">
              <a:rPr lang="zh-CN" altLang="en-US" smtClean="0"/>
              <a:t>2</a:t>
            </a:fld>
            <a:endParaRPr lang="zh-CN" altLang="en-US"/>
          </a:p>
        </p:txBody>
      </p:sp>
    </p:spTree>
    <p:extLst>
      <p:ext uri="{BB962C8B-B14F-4D97-AF65-F5344CB8AC3E}">
        <p14:creationId xmlns:p14="http://schemas.microsoft.com/office/powerpoint/2010/main" val="3931793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LGN</a:t>
            </a:r>
            <a:r>
              <a:rPr lang="zh-CN" altLang="en-US" dirty="0"/>
              <a:t>和区域</a:t>
            </a:r>
            <a:r>
              <a:rPr lang="en-US" altLang="zh-CN" dirty="0"/>
              <a:t>MT</a:t>
            </a:r>
            <a:r>
              <a:rPr lang="zh-CN" altLang="en-US" dirty="0"/>
              <a:t>之间的直接连接对于将与运动相关的短潜伏期视觉信号传递到背视流可能具有功能意义</a:t>
            </a:r>
          </a:p>
          <a:p>
            <a:endParaRPr lang="zh-CN" altLang="en-US" dirty="0"/>
          </a:p>
        </p:txBody>
      </p:sp>
      <p:sp>
        <p:nvSpPr>
          <p:cNvPr id="4" name="灯片编号占位符 3"/>
          <p:cNvSpPr>
            <a:spLocks noGrp="1"/>
          </p:cNvSpPr>
          <p:nvPr>
            <p:ph type="sldNum" sz="quarter" idx="5"/>
          </p:nvPr>
        </p:nvSpPr>
        <p:spPr/>
        <p:txBody>
          <a:bodyPr/>
          <a:lstStyle/>
          <a:p>
            <a:fld id="{5BCD1636-5F3D-4FCA-AE07-AF1589A1BC7A}" type="slidenum">
              <a:rPr lang="zh-CN" altLang="en-US" smtClean="0"/>
              <a:t>4</a:t>
            </a:fld>
            <a:endParaRPr lang="zh-CN" altLang="en-US"/>
          </a:p>
        </p:txBody>
      </p:sp>
    </p:spTree>
    <p:extLst>
      <p:ext uri="{BB962C8B-B14F-4D97-AF65-F5344CB8AC3E}">
        <p14:creationId xmlns:p14="http://schemas.microsoft.com/office/powerpoint/2010/main" val="35903165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覆盖在多个丘脑核与皮层之间，因此不同部分的</a:t>
            </a:r>
            <a:r>
              <a:rPr lang="en-US" altLang="zh-CN" dirty="0"/>
              <a:t>LGN</a:t>
            </a:r>
            <a:r>
              <a:rPr lang="zh-CN" altLang="en-US" dirty="0"/>
              <a:t>会与不同丘脑核皮层相关，</a:t>
            </a:r>
          </a:p>
        </p:txBody>
      </p:sp>
      <p:sp>
        <p:nvSpPr>
          <p:cNvPr id="4" name="灯片编号占位符 3"/>
          <p:cNvSpPr>
            <a:spLocks noGrp="1"/>
          </p:cNvSpPr>
          <p:nvPr>
            <p:ph type="sldNum" sz="quarter" idx="5"/>
          </p:nvPr>
        </p:nvSpPr>
        <p:spPr/>
        <p:txBody>
          <a:bodyPr/>
          <a:lstStyle/>
          <a:p>
            <a:fld id="{5BCD1636-5F3D-4FCA-AE07-AF1589A1BC7A}" type="slidenum">
              <a:rPr lang="zh-CN" altLang="en-US" smtClean="0"/>
              <a:t>5</a:t>
            </a:fld>
            <a:endParaRPr lang="zh-CN" altLang="en-US"/>
          </a:p>
        </p:txBody>
      </p:sp>
    </p:spTree>
    <p:extLst>
      <p:ext uri="{BB962C8B-B14F-4D97-AF65-F5344CB8AC3E}">
        <p14:creationId xmlns:p14="http://schemas.microsoft.com/office/powerpoint/2010/main" val="2341121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覆盖在多个丘脑核与皮层之间，因此不同部分的</a:t>
            </a:r>
            <a:r>
              <a:rPr lang="en-US" altLang="zh-CN" dirty="0"/>
              <a:t>LGN</a:t>
            </a:r>
            <a:r>
              <a:rPr lang="zh-CN" altLang="en-US" dirty="0"/>
              <a:t>会与不同丘脑核皮层相关，</a:t>
            </a:r>
          </a:p>
        </p:txBody>
      </p:sp>
      <p:sp>
        <p:nvSpPr>
          <p:cNvPr id="4" name="灯片编号占位符 3"/>
          <p:cNvSpPr>
            <a:spLocks noGrp="1"/>
          </p:cNvSpPr>
          <p:nvPr>
            <p:ph type="sldNum" sz="quarter" idx="5"/>
          </p:nvPr>
        </p:nvSpPr>
        <p:spPr/>
        <p:txBody>
          <a:bodyPr/>
          <a:lstStyle/>
          <a:p>
            <a:fld id="{5BCD1636-5F3D-4FCA-AE07-AF1589A1BC7A}" type="slidenum">
              <a:rPr lang="zh-CN" altLang="en-US" smtClean="0"/>
              <a:t>6</a:t>
            </a:fld>
            <a:endParaRPr lang="zh-CN" altLang="en-US"/>
          </a:p>
        </p:txBody>
      </p:sp>
    </p:spTree>
    <p:extLst>
      <p:ext uri="{BB962C8B-B14F-4D97-AF65-F5344CB8AC3E}">
        <p14:creationId xmlns:p14="http://schemas.microsoft.com/office/powerpoint/2010/main" val="2337723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A3FAB3-892F-65D5-DD33-02D558A2089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37EF8D6-77D2-F941-228A-67A71D2A78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042697C-6AA9-7AD1-C08E-A2CE6326E61D}"/>
              </a:ext>
            </a:extLst>
          </p:cNvPr>
          <p:cNvSpPr>
            <a:spLocks noGrp="1"/>
          </p:cNvSpPr>
          <p:nvPr>
            <p:ph type="dt" sz="half" idx="10"/>
          </p:nvPr>
        </p:nvSpPr>
        <p:spPr/>
        <p:txBody>
          <a:bodyPr/>
          <a:lstStyle/>
          <a:p>
            <a:fld id="{8F368A56-28F6-4C20-B1AD-2B0A083C8704}" type="datetimeFigureOut">
              <a:rPr lang="zh-CN" altLang="en-US" smtClean="0"/>
              <a:t>2022/5/23</a:t>
            </a:fld>
            <a:endParaRPr lang="zh-CN" altLang="en-US"/>
          </a:p>
        </p:txBody>
      </p:sp>
      <p:sp>
        <p:nvSpPr>
          <p:cNvPr id="5" name="页脚占位符 4">
            <a:extLst>
              <a:ext uri="{FF2B5EF4-FFF2-40B4-BE49-F238E27FC236}">
                <a16:creationId xmlns:a16="http://schemas.microsoft.com/office/drawing/2014/main" id="{B8D9FD25-1CF6-BA14-1D33-E16E6BC72A8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DD726D2-C296-F3A6-4236-BF22BD324E10}"/>
              </a:ext>
            </a:extLst>
          </p:cNvPr>
          <p:cNvSpPr>
            <a:spLocks noGrp="1"/>
          </p:cNvSpPr>
          <p:nvPr>
            <p:ph type="sldNum" sz="quarter" idx="12"/>
          </p:nvPr>
        </p:nvSpPr>
        <p:spPr/>
        <p:txBody>
          <a:bodyPr/>
          <a:lstStyle/>
          <a:p>
            <a:fld id="{720FD54C-73A0-4D68-949E-BE242DA19262}" type="slidenum">
              <a:rPr lang="zh-CN" altLang="en-US" smtClean="0"/>
              <a:t>‹#›</a:t>
            </a:fld>
            <a:endParaRPr lang="zh-CN" altLang="en-US"/>
          </a:p>
        </p:txBody>
      </p:sp>
    </p:spTree>
    <p:extLst>
      <p:ext uri="{BB962C8B-B14F-4D97-AF65-F5344CB8AC3E}">
        <p14:creationId xmlns:p14="http://schemas.microsoft.com/office/powerpoint/2010/main" val="1135822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A181F0-2472-4A6E-0C8E-4BFB1E09784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E26DFA5-BEA0-9CDC-9D92-85CFB39E657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24B3B1F-D121-1367-7263-93E497262D33}"/>
              </a:ext>
            </a:extLst>
          </p:cNvPr>
          <p:cNvSpPr>
            <a:spLocks noGrp="1"/>
          </p:cNvSpPr>
          <p:nvPr>
            <p:ph type="dt" sz="half" idx="10"/>
          </p:nvPr>
        </p:nvSpPr>
        <p:spPr/>
        <p:txBody>
          <a:bodyPr/>
          <a:lstStyle/>
          <a:p>
            <a:fld id="{8F368A56-28F6-4C20-B1AD-2B0A083C8704}" type="datetimeFigureOut">
              <a:rPr lang="zh-CN" altLang="en-US" smtClean="0"/>
              <a:t>2022/5/23</a:t>
            </a:fld>
            <a:endParaRPr lang="zh-CN" altLang="en-US"/>
          </a:p>
        </p:txBody>
      </p:sp>
      <p:sp>
        <p:nvSpPr>
          <p:cNvPr id="5" name="页脚占位符 4">
            <a:extLst>
              <a:ext uri="{FF2B5EF4-FFF2-40B4-BE49-F238E27FC236}">
                <a16:creationId xmlns:a16="http://schemas.microsoft.com/office/drawing/2014/main" id="{E8D23F83-E506-DFA6-FFD5-FD0F755702F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02F189E-8D1A-FE2A-FD7B-87A1241D4524}"/>
              </a:ext>
            </a:extLst>
          </p:cNvPr>
          <p:cNvSpPr>
            <a:spLocks noGrp="1"/>
          </p:cNvSpPr>
          <p:nvPr>
            <p:ph type="sldNum" sz="quarter" idx="12"/>
          </p:nvPr>
        </p:nvSpPr>
        <p:spPr/>
        <p:txBody>
          <a:bodyPr/>
          <a:lstStyle/>
          <a:p>
            <a:fld id="{720FD54C-73A0-4D68-949E-BE242DA19262}" type="slidenum">
              <a:rPr lang="zh-CN" altLang="en-US" smtClean="0"/>
              <a:t>‹#›</a:t>
            </a:fld>
            <a:endParaRPr lang="zh-CN" altLang="en-US"/>
          </a:p>
        </p:txBody>
      </p:sp>
    </p:spTree>
    <p:extLst>
      <p:ext uri="{BB962C8B-B14F-4D97-AF65-F5344CB8AC3E}">
        <p14:creationId xmlns:p14="http://schemas.microsoft.com/office/powerpoint/2010/main" val="3073573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91E0E9F-1602-D4BD-9E14-814BBB78895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D15F67B-0258-B567-6AD7-E4DB7CFFBDB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19997B9-D399-8F6D-47E5-E351670E78FE}"/>
              </a:ext>
            </a:extLst>
          </p:cNvPr>
          <p:cNvSpPr>
            <a:spLocks noGrp="1"/>
          </p:cNvSpPr>
          <p:nvPr>
            <p:ph type="dt" sz="half" idx="10"/>
          </p:nvPr>
        </p:nvSpPr>
        <p:spPr/>
        <p:txBody>
          <a:bodyPr/>
          <a:lstStyle/>
          <a:p>
            <a:fld id="{8F368A56-28F6-4C20-B1AD-2B0A083C8704}" type="datetimeFigureOut">
              <a:rPr lang="zh-CN" altLang="en-US" smtClean="0"/>
              <a:t>2022/5/23</a:t>
            </a:fld>
            <a:endParaRPr lang="zh-CN" altLang="en-US"/>
          </a:p>
        </p:txBody>
      </p:sp>
      <p:sp>
        <p:nvSpPr>
          <p:cNvPr id="5" name="页脚占位符 4">
            <a:extLst>
              <a:ext uri="{FF2B5EF4-FFF2-40B4-BE49-F238E27FC236}">
                <a16:creationId xmlns:a16="http://schemas.microsoft.com/office/drawing/2014/main" id="{4F6CD308-383E-840C-5F0F-54605FD5CA0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274C1DC-FEEB-6F75-850B-EEA6D8387C65}"/>
              </a:ext>
            </a:extLst>
          </p:cNvPr>
          <p:cNvSpPr>
            <a:spLocks noGrp="1"/>
          </p:cNvSpPr>
          <p:nvPr>
            <p:ph type="sldNum" sz="quarter" idx="12"/>
          </p:nvPr>
        </p:nvSpPr>
        <p:spPr/>
        <p:txBody>
          <a:bodyPr/>
          <a:lstStyle/>
          <a:p>
            <a:fld id="{720FD54C-73A0-4D68-949E-BE242DA19262}" type="slidenum">
              <a:rPr lang="zh-CN" altLang="en-US" smtClean="0"/>
              <a:t>‹#›</a:t>
            </a:fld>
            <a:endParaRPr lang="zh-CN" altLang="en-US"/>
          </a:p>
        </p:txBody>
      </p:sp>
    </p:spTree>
    <p:extLst>
      <p:ext uri="{BB962C8B-B14F-4D97-AF65-F5344CB8AC3E}">
        <p14:creationId xmlns:p14="http://schemas.microsoft.com/office/powerpoint/2010/main" val="565567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02CCA0-6F43-90AE-E107-EA0AB616ADF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15FFE11-EA03-CF86-0C64-CD6C86351B9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729A7A8-20BA-5FC4-C243-3A7EED603106}"/>
              </a:ext>
            </a:extLst>
          </p:cNvPr>
          <p:cNvSpPr>
            <a:spLocks noGrp="1"/>
          </p:cNvSpPr>
          <p:nvPr>
            <p:ph type="dt" sz="half" idx="10"/>
          </p:nvPr>
        </p:nvSpPr>
        <p:spPr/>
        <p:txBody>
          <a:bodyPr/>
          <a:lstStyle/>
          <a:p>
            <a:fld id="{8F368A56-28F6-4C20-B1AD-2B0A083C8704}" type="datetimeFigureOut">
              <a:rPr lang="zh-CN" altLang="en-US" smtClean="0"/>
              <a:t>2022/5/23</a:t>
            </a:fld>
            <a:endParaRPr lang="zh-CN" altLang="en-US"/>
          </a:p>
        </p:txBody>
      </p:sp>
      <p:sp>
        <p:nvSpPr>
          <p:cNvPr id="5" name="页脚占位符 4">
            <a:extLst>
              <a:ext uri="{FF2B5EF4-FFF2-40B4-BE49-F238E27FC236}">
                <a16:creationId xmlns:a16="http://schemas.microsoft.com/office/drawing/2014/main" id="{88A3A17A-1B3E-1CEE-58D8-7D786950E6D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5D90039-4C0D-9E46-8C4B-2F76F236A7B4}"/>
              </a:ext>
            </a:extLst>
          </p:cNvPr>
          <p:cNvSpPr>
            <a:spLocks noGrp="1"/>
          </p:cNvSpPr>
          <p:nvPr>
            <p:ph type="sldNum" sz="quarter" idx="12"/>
          </p:nvPr>
        </p:nvSpPr>
        <p:spPr/>
        <p:txBody>
          <a:bodyPr/>
          <a:lstStyle/>
          <a:p>
            <a:fld id="{720FD54C-73A0-4D68-949E-BE242DA19262}" type="slidenum">
              <a:rPr lang="zh-CN" altLang="en-US" smtClean="0"/>
              <a:t>‹#›</a:t>
            </a:fld>
            <a:endParaRPr lang="zh-CN" altLang="en-US"/>
          </a:p>
        </p:txBody>
      </p:sp>
    </p:spTree>
    <p:extLst>
      <p:ext uri="{BB962C8B-B14F-4D97-AF65-F5344CB8AC3E}">
        <p14:creationId xmlns:p14="http://schemas.microsoft.com/office/powerpoint/2010/main" val="820104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FC3A16-E550-12DE-94F1-867D22478DA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E5BE708-C92D-C0A5-6FBE-28F35A31D0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C73D998-2AC0-0C94-C227-8083EA2FDDBE}"/>
              </a:ext>
            </a:extLst>
          </p:cNvPr>
          <p:cNvSpPr>
            <a:spLocks noGrp="1"/>
          </p:cNvSpPr>
          <p:nvPr>
            <p:ph type="dt" sz="half" idx="10"/>
          </p:nvPr>
        </p:nvSpPr>
        <p:spPr/>
        <p:txBody>
          <a:bodyPr/>
          <a:lstStyle/>
          <a:p>
            <a:fld id="{8F368A56-28F6-4C20-B1AD-2B0A083C8704}" type="datetimeFigureOut">
              <a:rPr lang="zh-CN" altLang="en-US" smtClean="0"/>
              <a:t>2022/5/23</a:t>
            </a:fld>
            <a:endParaRPr lang="zh-CN" altLang="en-US"/>
          </a:p>
        </p:txBody>
      </p:sp>
      <p:sp>
        <p:nvSpPr>
          <p:cNvPr id="5" name="页脚占位符 4">
            <a:extLst>
              <a:ext uri="{FF2B5EF4-FFF2-40B4-BE49-F238E27FC236}">
                <a16:creationId xmlns:a16="http://schemas.microsoft.com/office/drawing/2014/main" id="{C2B15D1C-4A44-2BDB-22F0-D54F97479A0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5CF46BB-FC86-CC1C-CF13-8735A3A50D1B}"/>
              </a:ext>
            </a:extLst>
          </p:cNvPr>
          <p:cNvSpPr>
            <a:spLocks noGrp="1"/>
          </p:cNvSpPr>
          <p:nvPr>
            <p:ph type="sldNum" sz="quarter" idx="12"/>
          </p:nvPr>
        </p:nvSpPr>
        <p:spPr/>
        <p:txBody>
          <a:bodyPr/>
          <a:lstStyle/>
          <a:p>
            <a:fld id="{720FD54C-73A0-4D68-949E-BE242DA19262}" type="slidenum">
              <a:rPr lang="zh-CN" altLang="en-US" smtClean="0"/>
              <a:t>‹#›</a:t>
            </a:fld>
            <a:endParaRPr lang="zh-CN" altLang="en-US"/>
          </a:p>
        </p:txBody>
      </p:sp>
    </p:spTree>
    <p:extLst>
      <p:ext uri="{BB962C8B-B14F-4D97-AF65-F5344CB8AC3E}">
        <p14:creationId xmlns:p14="http://schemas.microsoft.com/office/powerpoint/2010/main" val="2178935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2203A7-FCB4-43B0-FEA4-0CB49094BB1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36124DB-52CB-A7CD-0E2D-473A1999A9B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6B65C77-DB9C-F496-B8E4-9FEC2B030BB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BC3072E-B86F-AC42-4C64-BE0C74353946}"/>
              </a:ext>
            </a:extLst>
          </p:cNvPr>
          <p:cNvSpPr>
            <a:spLocks noGrp="1"/>
          </p:cNvSpPr>
          <p:nvPr>
            <p:ph type="dt" sz="half" idx="10"/>
          </p:nvPr>
        </p:nvSpPr>
        <p:spPr/>
        <p:txBody>
          <a:bodyPr/>
          <a:lstStyle/>
          <a:p>
            <a:fld id="{8F368A56-28F6-4C20-B1AD-2B0A083C8704}" type="datetimeFigureOut">
              <a:rPr lang="zh-CN" altLang="en-US" smtClean="0"/>
              <a:t>2022/5/23</a:t>
            </a:fld>
            <a:endParaRPr lang="zh-CN" altLang="en-US"/>
          </a:p>
        </p:txBody>
      </p:sp>
      <p:sp>
        <p:nvSpPr>
          <p:cNvPr id="6" name="页脚占位符 5">
            <a:extLst>
              <a:ext uri="{FF2B5EF4-FFF2-40B4-BE49-F238E27FC236}">
                <a16:creationId xmlns:a16="http://schemas.microsoft.com/office/drawing/2014/main" id="{A051E598-D30B-D720-31B5-96B7BC67318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116F92E-3681-B2A6-AF15-18489D6E629E}"/>
              </a:ext>
            </a:extLst>
          </p:cNvPr>
          <p:cNvSpPr>
            <a:spLocks noGrp="1"/>
          </p:cNvSpPr>
          <p:nvPr>
            <p:ph type="sldNum" sz="quarter" idx="12"/>
          </p:nvPr>
        </p:nvSpPr>
        <p:spPr/>
        <p:txBody>
          <a:bodyPr/>
          <a:lstStyle/>
          <a:p>
            <a:fld id="{720FD54C-73A0-4D68-949E-BE242DA19262}" type="slidenum">
              <a:rPr lang="zh-CN" altLang="en-US" smtClean="0"/>
              <a:t>‹#›</a:t>
            </a:fld>
            <a:endParaRPr lang="zh-CN" altLang="en-US"/>
          </a:p>
        </p:txBody>
      </p:sp>
    </p:spTree>
    <p:extLst>
      <p:ext uri="{BB962C8B-B14F-4D97-AF65-F5344CB8AC3E}">
        <p14:creationId xmlns:p14="http://schemas.microsoft.com/office/powerpoint/2010/main" val="3778129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6B658B-7CEE-6320-5C6C-6D500B2D0F1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1DDD4A6-70D0-FA79-1513-EBAA975BBB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EDD54AF-D821-30CE-F54C-0CD0C2F4F06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41EDFFC-2EDE-08CC-D33E-37BA588D7F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42D2AB5-705F-53C8-FF56-E8C0EFF1A88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F2B4F40-1FE4-2F49-4FA6-9451640E1406}"/>
              </a:ext>
            </a:extLst>
          </p:cNvPr>
          <p:cNvSpPr>
            <a:spLocks noGrp="1"/>
          </p:cNvSpPr>
          <p:nvPr>
            <p:ph type="dt" sz="half" idx="10"/>
          </p:nvPr>
        </p:nvSpPr>
        <p:spPr/>
        <p:txBody>
          <a:bodyPr/>
          <a:lstStyle/>
          <a:p>
            <a:fld id="{8F368A56-28F6-4C20-B1AD-2B0A083C8704}" type="datetimeFigureOut">
              <a:rPr lang="zh-CN" altLang="en-US" smtClean="0"/>
              <a:t>2022/5/23</a:t>
            </a:fld>
            <a:endParaRPr lang="zh-CN" altLang="en-US"/>
          </a:p>
        </p:txBody>
      </p:sp>
      <p:sp>
        <p:nvSpPr>
          <p:cNvPr id="8" name="页脚占位符 7">
            <a:extLst>
              <a:ext uri="{FF2B5EF4-FFF2-40B4-BE49-F238E27FC236}">
                <a16:creationId xmlns:a16="http://schemas.microsoft.com/office/drawing/2014/main" id="{70B842CA-9AAA-036B-8AD0-7B6F87F9754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AAB7105-9615-7A35-AF81-8CEACCB439E5}"/>
              </a:ext>
            </a:extLst>
          </p:cNvPr>
          <p:cNvSpPr>
            <a:spLocks noGrp="1"/>
          </p:cNvSpPr>
          <p:nvPr>
            <p:ph type="sldNum" sz="quarter" idx="12"/>
          </p:nvPr>
        </p:nvSpPr>
        <p:spPr/>
        <p:txBody>
          <a:bodyPr/>
          <a:lstStyle/>
          <a:p>
            <a:fld id="{720FD54C-73A0-4D68-949E-BE242DA19262}" type="slidenum">
              <a:rPr lang="zh-CN" altLang="en-US" smtClean="0"/>
              <a:t>‹#›</a:t>
            </a:fld>
            <a:endParaRPr lang="zh-CN" altLang="en-US"/>
          </a:p>
        </p:txBody>
      </p:sp>
    </p:spTree>
    <p:extLst>
      <p:ext uri="{BB962C8B-B14F-4D97-AF65-F5344CB8AC3E}">
        <p14:creationId xmlns:p14="http://schemas.microsoft.com/office/powerpoint/2010/main" val="3434544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B7BBFF-6737-F3A7-AD2B-F87B208FF93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D9494C2-6677-4E0D-A058-5F2CEE333B5A}"/>
              </a:ext>
            </a:extLst>
          </p:cNvPr>
          <p:cNvSpPr>
            <a:spLocks noGrp="1"/>
          </p:cNvSpPr>
          <p:nvPr>
            <p:ph type="dt" sz="half" idx="10"/>
          </p:nvPr>
        </p:nvSpPr>
        <p:spPr/>
        <p:txBody>
          <a:bodyPr/>
          <a:lstStyle/>
          <a:p>
            <a:fld id="{8F368A56-28F6-4C20-B1AD-2B0A083C8704}" type="datetimeFigureOut">
              <a:rPr lang="zh-CN" altLang="en-US" smtClean="0"/>
              <a:t>2022/5/23</a:t>
            </a:fld>
            <a:endParaRPr lang="zh-CN" altLang="en-US"/>
          </a:p>
        </p:txBody>
      </p:sp>
      <p:sp>
        <p:nvSpPr>
          <p:cNvPr id="4" name="页脚占位符 3">
            <a:extLst>
              <a:ext uri="{FF2B5EF4-FFF2-40B4-BE49-F238E27FC236}">
                <a16:creationId xmlns:a16="http://schemas.microsoft.com/office/drawing/2014/main" id="{BDAAFA85-AE8C-B694-7190-1B9B2E4D97B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FEA8DB7-5E58-84F0-A146-88BABF69C24F}"/>
              </a:ext>
            </a:extLst>
          </p:cNvPr>
          <p:cNvSpPr>
            <a:spLocks noGrp="1"/>
          </p:cNvSpPr>
          <p:nvPr>
            <p:ph type="sldNum" sz="quarter" idx="12"/>
          </p:nvPr>
        </p:nvSpPr>
        <p:spPr/>
        <p:txBody>
          <a:bodyPr/>
          <a:lstStyle/>
          <a:p>
            <a:fld id="{720FD54C-73A0-4D68-949E-BE242DA19262}" type="slidenum">
              <a:rPr lang="zh-CN" altLang="en-US" smtClean="0"/>
              <a:t>‹#›</a:t>
            </a:fld>
            <a:endParaRPr lang="zh-CN" altLang="en-US"/>
          </a:p>
        </p:txBody>
      </p:sp>
    </p:spTree>
    <p:extLst>
      <p:ext uri="{BB962C8B-B14F-4D97-AF65-F5344CB8AC3E}">
        <p14:creationId xmlns:p14="http://schemas.microsoft.com/office/powerpoint/2010/main" val="85108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43D8379-875E-FA25-B8F5-93E2BC7B154F}"/>
              </a:ext>
            </a:extLst>
          </p:cNvPr>
          <p:cNvSpPr>
            <a:spLocks noGrp="1"/>
          </p:cNvSpPr>
          <p:nvPr>
            <p:ph type="dt" sz="half" idx="10"/>
          </p:nvPr>
        </p:nvSpPr>
        <p:spPr/>
        <p:txBody>
          <a:bodyPr/>
          <a:lstStyle/>
          <a:p>
            <a:fld id="{8F368A56-28F6-4C20-B1AD-2B0A083C8704}" type="datetimeFigureOut">
              <a:rPr lang="zh-CN" altLang="en-US" smtClean="0"/>
              <a:t>2022/5/23</a:t>
            </a:fld>
            <a:endParaRPr lang="zh-CN" altLang="en-US"/>
          </a:p>
        </p:txBody>
      </p:sp>
      <p:sp>
        <p:nvSpPr>
          <p:cNvPr id="3" name="页脚占位符 2">
            <a:extLst>
              <a:ext uri="{FF2B5EF4-FFF2-40B4-BE49-F238E27FC236}">
                <a16:creationId xmlns:a16="http://schemas.microsoft.com/office/drawing/2014/main" id="{C2BEFD0E-C56C-8EFD-47AA-1B5210C4FD8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6C81C36-168D-598C-7A37-40F534B08D3C}"/>
              </a:ext>
            </a:extLst>
          </p:cNvPr>
          <p:cNvSpPr>
            <a:spLocks noGrp="1"/>
          </p:cNvSpPr>
          <p:nvPr>
            <p:ph type="sldNum" sz="quarter" idx="12"/>
          </p:nvPr>
        </p:nvSpPr>
        <p:spPr/>
        <p:txBody>
          <a:bodyPr/>
          <a:lstStyle/>
          <a:p>
            <a:fld id="{720FD54C-73A0-4D68-949E-BE242DA19262}" type="slidenum">
              <a:rPr lang="zh-CN" altLang="en-US" smtClean="0"/>
              <a:t>‹#›</a:t>
            </a:fld>
            <a:endParaRPr lang="zh-CN" altLang="en-US"/>
          </a:p>
        </p:txBody>
      </p:sp>
    </p:spTree>
    <p:extLst>
      <p:ext uri="{BB962C8B-B14F-4D97-AF65-F5344CB8AC3E}">
        <p14:creationId xmlns:p14="http://schemas.microsoft.com/office/powerpoint/2010/main" val="1149559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2E0C52-CB7A-C7FE-5A00-09F56F8E31B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A73C1F7-993C-1002-F74A-3BDCB57809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6059B1F-9337-4229-E65D-ABB1C3301E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F4CE278-D1C8-5043-3DFC-095427BD9DFE}"/>
              </a:ext>
            </a:extLst>
          </p:cNvPr>
          <p:cNvSpPr>
            <a:spLocks noGrp="1"/>
          </p:cNvSpPr>
          <p:nvPr>
            <p:ph type="dt" sz="half" idx="10"/>
          </p:nvPr>
        </p:nvSpPr>
        <p:spPr/>
        <p:txBody>
          <a:bodyPr/>
          <a:lstStyle/>
          <a:p>
            <a:fld id="{8F368A56-28F6-4C20-B1AD-2B0A083C8704}" type="datetimeFigureOut">
              <a:rPr lang="zh-CN" altLang="en-US" smtClean="0"/>
              <a:t>2022/5/23</a:t>
            </a:fld>
            <a:endParaRPr lang="zh-CN" altLang="en-US"/>
          </a:p>
        </p:txBody>
      </p:sp>
      <p:sp>
        <p:nvSpPr>
          <p:cNvPr id="6" name="页脚占位符 5">
            <a:extLst>
              <a:ext uri="{FF2B5EF4-FFF2-40B4-BE49-F238E27FC236}">
                <a16:creationId xmlns:a16="http://schemas.microsoft.com/office/drawing/2014/main" id="{F5C45E46-3A15-7AF2-5BB7-9B41120C820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769D5E1-98F3-51DC-03FF-01BBE006C1C3}"/>
              </a:ext>
            </a:extLst>
          </p:cNvPr>
          <p:cNvSpPr>
            <a:spLocks noGrp="1"/>
          </p:cNvSpPr>
          <p:nvPr>
            <p:ph type="sldNum" sz="quarter" idx="12"/>
          </p:nvPr>
        </p:nvSpPr>
        <p:spPr/>
        <p:txBody>
          <a:bodyPr/>
          <a:lstStyle/>
          <a:p>
            <a:fld id="{720FD54C-73A0-4D68-949E-BE242DA19262}" type="slidenum">
              <a:rPr lang="zh-CN" altLang="en-US" smtClean="0"/>
              <a:t>‹#›</a:t>
            </a:fld>
            <a:endParaRPr lang="zh-CN" altLang="en-US"/>
          </a:p>
        </p:txBody>
      </p:sp>
    </p:spTree>
    <p:extLst>
      <p:ext uri="{BB962C8B-B14F-4D97-AF65-F5344CB8AC3E}">
        <p14:creationId xmlns:p14="http://schemas.microsoft.com/office/powerpoint/2010/main" val="826126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96314B-9C3B-2F7A-56E3-ACFE014424D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79352E7-415A-CC0F-D1D1-B7D648A5C9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4670638-0190-98D9-1C6A-D761634A47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0619FC4-1500-5218-66F5-6A78307E51CB}"/>
              </a:ext>
            </a:extLst>
          </p:cNvPr>
          <p:cNvSpPr>
            <a:spLocks noGrp="1"/>
          </p:cNvSpPr>
          <p:nvPr>
            <p:ph type="dt" sz="half" idx="10"/>
          </p:nvPr>
        </p:nvSpPr>
        <p:spPr/>
        <p:txBody>
          <a:bodyPr/>
          <a:lstStyle/>
          <a:p>
            <a:fld id="{8F368A56-28F6-4C20-B1AD-2B0A083C8704}" type="datetimeFigureOut">
              <a:rPr lang="zh-CN" altLang="en-US" smtClean="0"/>
              <a:t>2022/5/23</a:t>
            </a:fld>
            <a:endParaRPr lang="zh-CN" altLang="en-US"/>
          </a:p>
        </p:txBody>
      </p:sp>
      <p:sp>
        <p:nvSpPr>
          <p:cNvPr id="6" name="页脚占位符 5">
            <a:extLst>
              <a:ext uri="{FF2B5EF4-FFF2-40B4-BE49-F238E27FC236}">
                <a16:creationId xmlns:a16="http://schemas.microsoft.com/office/drawing/2014/main" id="{A5F6ABF3-32B2-1D45-19E9-A5AC429FB74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D87BD88-B650-31AE-7F52-C98B9EFAECAC}"/>
              </a:ext>
            </a:extLst>
          </p:cNvPr>
          <p:cNvSpPr>
            <a:spLocks noGrp="1"/>
          </p:cNvSpPr>
          <p:nvPr>
            <p:ph type="sldNum" sz="quarter" idx="12"/>
          </p:nvPr>
        </p:nvSpPr>
        <p:spPr/>
        <p:txBody>
          <a:bodyPr/>
          <a:lstStyle/>
          <a:p>
            <a:fld id="{720FD54C-73A0-4D68-949E-BE242DA19262}" type="slidenum">
              <a:rPr lang="zh-CN" altLang="en-US" smtClean="0"/>
              <a:t>‹#›</a:t>
            </a:fld>
            <a:endParaRPr lang="zh-CN" altLang="en-US"/>
          </a:p>
        </p:txBody>
      </p:sp>
    </p:spTree>
    <p:extLst>
      <p:ext uri="{BB962C8B-B14F-4D97-AF65-F5344CB8AC3E}">
        <p14:creationId xmlns:p14="http://schemas.microsoft.com/office/powerpoint/2010/main" val="3545766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6AFCAA5-9042-47FF-8723-DC959E62FC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0E2504D-2011-2C80-55BA-F4022D9D3D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48951CC-EECB-E198-34EA-31428B0B82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68A56-28F6-4C20-B1AD-2B0A083C8704}" type="datetimeFigureOut">
              <a:rPr lang="zh-CN" altLang="en-US" smtClean="0"/>
              <a:t>2022/5/23</a:t>
            </a:fld>
            <a:endParaRPr lang="zh-CN" altLang="en-US"/>
          </a:p>
        </p:txBody>
      </p:sp>
      <p:sp>
        <p:nvSpPr>
          <p:cNvPr id="5" name="页脚占位符 4">
            <a:extLst>
              <a:ext uri="{FF2B5EF4-FFF2-40B4-BE49-F238E27FC236}">
                <a16:creationId xmlns:a16="http://schemas.microsoft.com/office/drawing/2014/main" id="{2771DF4B-3762-63EE-CAB0-49971E371E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0E328E3-6449-8BBE-CAFF-E13E4BB78E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0FD54C-73A0-4D68-949E-BE242DA19262}" type="slidenum">
              <a:rPr lang="zh-CN" altLang="en-US" smtClean="0"/>
              <a:t>‹#›</a:t>
            </a:fld>
            <a:endParaRPr lang="zh-CN" altLang="en-US"/>
          </a:p>
        </p:txBody>
      </p:sp>
    </p:spTree>
    <p:extLst>
      <p:ext uri="{BB962C8B-B14F-4D97-AF65-F5344CB8AC3E}">
        <p14:creationId xmlns:p14="http://schemas.microsoft.com/office/powerpoint/2010/main" val="39952843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7CD19F-F215-DB8B-36FA-63E2A63FC0CE}"/>
              </a:ext>
            </a:extLst>
          </p:cNvPr>
          <p:cNvSpPr>
            <a:spLocks noGrp="1"/>
          </p:cNvSpPr>
          <p:nvPr>
            <p:ph type="ctrTitle"/>
          </p:nvPr>
        </p:nvSpPr>
        <p:spPr/>
        <p:txBody>
          <a:bodyPr>
            <a:normAutofit/>
          </a:bodyPr>
          <a:lstStyle/>
          <a:p>
            <a:r>
              <a:rPr lang="zh-CN" altLang="en-US" sz="4800" dirty="0"/>
              <a:t>灵长类视觉组会</a:t>
            </a:r>
            <a:r>
              <a:rPr lang="en-US" altLang="zh-CN" sz="4800" dirty="0"/>
              <a:t>——LGN</a:t>
            </a:r>
            <a:endParaRPr lang="zh-CN" altLang="en-US" sz="4800" dirty="0"/>
          </a:p>
        </p:txBody>
      </p:sp>
      <p:sp>
        <p:nvSpPr>
          <p:cNvPr id="3" name="副标题 2">
            <a:extLst>
              <a:ext uri="{FF2B5EF4-FFF2-40B4-BE49-F238E27FC236}">
                <a16:creationId xmlns:a16="http://schemas.microsoft.com/office/drawing/2014/main" id="{40EF9A84-EF2D-57ED-4E20-1385B8BFB8FC}"/>
              </a:ext>
            </a:extLst>
          </p:cNvPr>
          <p:cNvSpPr>
            <a:spLocks noGrp="1"/>
          </p:cNvSpPr>
          <p:nvPr>
            <p:ph type="subTitle" idx="1"/>
          </p:nvPr>
        </p:nvSpPr>
        <p:spPr>
          <a:xfrm>
            <a:off x="1524000" y="3731247"/>
            <a:ext cx="9144000" cy="1059414"/>
          </a:xfrm>
        </p:spPr>
        <p:txBody>
          <a:bodyPr>
            <a:normAutofit/>
          </a:bodyPr>
          <a:lstStyle/>
          <a:p>
            <a:r>
              <a:rPr lang="en-US" altLang="zh-CN" sz="3600" dirty="0"/>
              <a:t>0523</a:t>
            </a:r>
            <a:endParaRPr lang="zh-CN" altLang="en-US" sz="3600" dirty="0"/>
          </a:p>
        </p:txBody>
      </p:sp>
    </p:spTree>
    <p:extLst>
      <p:ext uri="{BB962C8B-B14F-4D97-AF65-F5344CB8AC3E}">
        <p14:creationId xmlns:p14="http://schemas.microsoft.com/office/powerpoint/2010/main" val="2700219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3075-57A0-A808-B683-FA25DF71ECA0}"/>
              </a:ext>
            </a:extLst>
          </p:cNvPr>
          <p:cNvSpPr>
            <a:spLocks noGrp="1"/>
          </p:cNvSpPr>
          <p:nvPr>
            <p:ph type="title"/>
          </p:nvPr>
        </p:nvSpPr>
        <p:spPr>
          <a:xfrm>
            <a:off x="621195" y="133361"/>
            <a:ext cx="10515600" cy="558900"/>
          </a:xfrm>
        </p:spPr>
        <p:txBody>
          <a:bodyPr>
            <a:noAutofit/>
          </a:bodyPr>
          <a:lstStyle/>
          <a:p>
            <a:r>
              <a:rPr lang="en-US" altLang="zh-CN" sz="3600" dirty="0">
                <a:latin typeface="Times New Roman" panose="02020603050405020304" pitchFamily="18" charset="0"/>
                <a:cs typeface="Times New Roman" panose="02020603050405020304" pitchFamily="18" charset="0"/>
              </a:rPr>
              <a:t>LGN</a:t>
            </a:r>
            <a:r>
              <a:rPr lang="zh-CN" altLang="en-US" sz="3600" dirty="0">
                <a:latin typeface="微软雅黑" panose="020B0503020204020204" pitchFamily="34" charset="-122"/>
                <a:ea typeface="微软雅黑" panose="020B0503020204020204" pitchFamily="34" charset="-122"/>
                <a:cs typeface="Times New Roman" panose="02020603050405020304" pitchFamily="18" charset="0"/>
              </a:rPr>
              <a:t>输入</a:t>
            </a:r>
            <a:endParaRPr lang="zh-CN" altLang="en-US" sz="3600" dirty="0">
              <a:latin typeface="微软雅黑" panose="020B0503020204020204" pitchFamily="34" charset="-122"/>
              <a:ea typeface="微软雅黑" panose="020B0503020204020204" pitchFamily="34" charset="-122"/>
            </a:endParaRPr>
          </a:p>
        </p:txBody>
      </p:sp>
      <p:pic>
        <p:nvPicPr>
          <p:cNvPr id="11" name="图片 10">
            <a:extLst>
              <a:ext uri="{FF2B5EF4-FFF2-40B4-BE49-F238E27FC236}">
                <a16:creationId xmlns:a16="http://schemas.microsoft.com/office/drawing/2014/main" id="{B59198DC-460E-534C-7F28-574C927BBBC6}"/>
              </a:ext>
            </a:extLst>
          </p:cNvPr>
          <p:cNvPicPr>
            <a:picLocks noChangeAspect="1"/>
          </p:cNvPicPr>
          <p:nvPr/>
        </p:nvPicPr>
        <p:blipFill rotWithShape="1">
          <a:blip r:embed="rId3"/>
          <a:srcRect r="37014"/>
          <a:stretch/>
        </p:blipFill>
        <p:spPr>
          <a:xfrm>
            <a:off x="621195" y="695938"/>
            <a:ext cx="3684992" cy="6062472"/>
          </a:xfrm>
          <a:prstGeom prst="rect">
            <a:avLst/>
          </a:prstGeom>
        </p:spPr>
      </p:pic>
      <p:sp>
        <p:nvSpPr>
          <p:cNvPr id="14" name="矩形: 圆角 13">
            <a:extLst>
              <a:ext uri="{FF2B5EF4-FFF2-40B4-BE49-F238E27FC236}">
                <a16:creationId xmlns:a16="http://schemas.microsoft.com/office/drawing/2014/main" id="{DC4E6349-CF0A-435D-64DE-2E7F9B025123}"/>
              </a:ext>
            </a:extLst>
          </p:cNvPr>
          <p:cNvSpPr/>
          <p:nvPr/>
        </p:nvSpPr>
        <p:spPr>
          <a:xfrm>
            <a:off x="861937" y="6070612"/>
            <a:ext cx="417443" cy="36774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101BDC8F-AC0F-70A5-0CC8-D9BBCBFC43EA}"/>
              </a:ext>
            </a:extLst>
          </p:cNvPr>
          <p:cNvSpPr txBox="1"/>
          <p:nvPr/>
        </p:nvSpPr>
        <p:spPr>
          <a:xfrm>
            <a:off x="452230" y="6070612"/>
            <a:ext cx="337931" cy="369332"/>
          </a:xfrm>
          <a:prstGeom prst="rect">
            <a:avLst/>
          </a:prstGeom>
          <a:noFill/>
        </p:spPr>
        <p:txBody>
          <a:bodyPr wrap="square" rtlCol="0">
            <a:spAutoFit/>
          </a:bodyPr>
          <a:lstStyle/>
          <a:p>
            <a:r>
              <a:rPr lang="zh-CN" altLang="en-US" dirty="0">
                <a:solidFill>
                  <a:srgbClr val="FF0000"/>
                </a:solidFill>
              </a:rPr>
              <a:t>①</a:t>
            </a:r>
          </a:p>
        </p:txBody>
      </p:sp>
      <p:sp>
        <p:nvSpPr>
          <p:cNvPr id="16" name="矩形: 圆角 15">
            <a:extLst>
              <a:ext uri="{FF2B5EF4-FFF2-40B4-BE49-F238E27FC236}">
                <a16:creationId xmlns:a16="http://schemas.microsoft.com/office/drawing/2014/main" id="{0A5A2D83-4A10-2D28-B7FD-F49B47D799A2}"/>
              </a:ext>
            </a:extLst>
          </p:cNvPr>
          <p:cNvSpPr/>
          <p:nvPr/>
        </p:nvSpPr>
        <p:spPr>
          <a:xfrm>
            <a:off x="2305311" y="6396337"/>
            <a:ext cx="954156" cy="36774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23808E23-6780-22C4-EFA1-6BCB820C86B6}"/>
              </a:ext>
            </a:extLst>
          </p:cNvPr>
          <p:cNvSpPr txBox="1"/>
          <p:nvPr/>
        </p:nvSpPr>
        <p:spPr>
          <a:xfrm>
            <a:off x="3259467" y="6391259"/>
            <a:ext cx="417443" cy="367749"/>
          </a:xfrm>
          <a:prstGeom prst="rect">
            <a:avLst/>
          </a:prstGeom>
          <a:noFill/>
        </p:spPr>
        <p:txBody>
          <a:bodyPr wrap="square" rtlCol="0">
            <a:spAutoFit/>
          </a:bodyPr>
          <a:lstStyle/>
          <a:p>
            <a:r>
              <a:rPr lang="zh-CN" altLang="en-US" dirty="0">
                <a:solidFill>
                  <a:srgbClr val="FF0000"/>
                </a:solidFill>
              </a:rPr>
              <a:t>②</a:t>
            </a:r>
          </a:p>
        </p:txBody>
      </p:sp>
      <p:sp>
        <p:nvSpPr>
          <p:cNvPr id="18" name="矩形: 圆角 17">
            <a:extLst>
              <a:ext uri="{FF2B5EF4-FFF2-40B4-BE49-F238E27FC236}">
                <a16:creationId xmlns:a16="http://schemas.microsoft.com/office/drawing/2014/main" id="{178CAF3B-3D92-7940-C12D-788A66B06044}"/>
              </a:ext>
            </a:extLst>
          </p:cNvPr>
          <p:cNvSpPr/>
          <p:nvPr/>
        </p:nvSpPr>
        <p:spPr>
          <a:xfrm>
            <a:off x="3145166" y="3429000"/>
            <a:ext cx="646043" cy="29817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FBB175AB-580F-C044-E8D4-74F01B1D19F9}"/>
              </a:ext>
            </a:extLst>
          </p:cNvPr>
          <p:cNvSpPr txBox="1"/>
          <p:nvPr/>
        </p:nvSpPr>
        <p:spPr>
          <a:xfrm>
            <a:off x="3742082" y="3410654"/>
            <a:ext cx="327992" cy="369332"/>
          </a:xfrm>
          <a:prstGeom prst="rect">
            <a:avLst/>
          </a:prstGeom>
          <a:noFill/>
        </p:spPr>
        <p:txBody>
          <a:bodyPr wrap="square" rtlCol="0">
            <a:spAutoFit/>
          </a:bodyPr>
          <a:lstStyle/>
          <a:p>
            <a:r>
              <a:rPr lang="zh-CN" altLang="en-US" dirty="0">
                <a:solidFill>
                  <a:srgbClr val="FF0000"/>
                </a:solidFill>
              </a:rPr>
              <a:t>③</a:t>
            </a:r>
          </a:p>
        </p:txBody>
      </p:sp>
      <p:sp>
        <p:nvSpPr>
          <p:cNvPr id="20" name="矩形: 圆角 19">
            <a:extLst>
              <a:ext uri="{FF2B5EF4-FFF2-40B4-BE49-F238E27FC236}">
                <a16:creationId xmlns:a16="http://schemas.microsoft.com/office/drawing/2014/main" id="{BDAA490A-9777-2317-68CE-38BEAF4CF120}"/>
              </a:ext>
            </a:extLst>
          </p:cNvPr>
          <p:cNvSpPr/>
          <p:nvPr/>
        </p:nvSpPr>
        <p:spPr>
          <a:xfrm>
            <a:off x="3492682" y="5078896"/>
            <a:ext cx="737340" cy="46713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91B00F54-A9A0-8ADE-ACEB-7DC0B92F0B21}"/>
              </a:ext>
            </a:extLst>
          </p:cNvPr>
          <p:cNvSpPr txBox="1"/>
          <p:nvPr/>
        </p:nvSpPr>
        <p:spPr>
          <a:xfrm>
            <a:off x="3652631" y="5546035"/>
            <a:ext cx="417443" cy="369332"/>
          </a:xfrm>
          <a:prstGeom prst="rect">
            <a:avLst/>
          </a:prstGeom>
          <a:noFill/>
        </p:spPr>
        <p:txBody>
          <a:bodyPr wrap="square" rtlCol="0">
            <a:spAutoFit/>
          </a:bodyPr>
          <a:lstStyle/>
          <a:p>
            <a:r>
              <a:rPr lang="zh-CN" altLang="en-US" dirty="0">
                <a:solidFill>
                  <a:srgbClr val="FF0000"/>
                </a:solidFill>
              </a:rPr>
              <a:t>④</a:t>
            </a:r>
          </a:p>
        </p:txBody>
      </p:sp>
      <p:sp>
        <p:nvSpPr>
          <p:cNvPr id="23" name="矩形: 圆角 22">
            <a:extLst>
              <a:ext uri="{FF2B5EF4-FFF2-40B4-BE49-F238E27FC236}">
                <a16:creationId xmlns:a16="http://schemas.microsoft.com/office/drawing/2014/main" id="{DEDCCDF8-3056-4088-BE6B-FB9A5B891C17}"/>
              </a:ext>
            </a:extLst>
          </p:cNvPr>
          <p:cNvSpPr/>
          <p:nvPr/>
        </p:nvSpPr>
        <p:spPr>
          <a:xfrm>
            <a:off x="7190962" y="1806643"/>
            <a:ext cx="1063487" cy="506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LGN</a:t>
            </a:r>
            <a:endParaRPr lang="zh-CN" altLang="en-US" dirty="0"/>
          </a:p>
        </p:txBody>
      </p:sp>
      <p:sp>
        <p:nvSpPr>
          <p:cNvPr id="24" name="矩形: 圆角 23">
            <a:extLst>
              <a:ext uri="{FF2B5EF4-FFF2-40B4-BE49-F238E27FC236}">
                <a16:creationId xmlns:a16="http://schemas.microsoft.com/office/drawing/2014/main" id="{2F11C7F4-0D03-06A9-16A4-6A78A560B4D5}"/>
              </a:ext>
            </a:extLst>
          </p:cNvPr>
          <p:cNvSpPr/>
          <p:nvPr/>
        </p:nvSpPr>
        <p:spPr>
          <a:xfrm>
            <a:off x="7190961" y="659918"/>
            <a:ext cx="1063487" cy="506895"/>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cortex</a:t>
            </a:r>
            <a:endParaRPr lang="zh-CN" altLang="en-US" dirty="0"/>
          </a:p>
        </p:txBody>
      </p:sp>
      <p:sp>
        <p:nvSpPr>
          <p:cNvPr id="25" name="矩形: 圆角 24">
            <a:extLst>
              <a:ext uri="{FF2B5EF4-FFF2-40B4-BE49-F238E27FC236}">
                <a16:creationId xmlns:a16="http://schemas.microsoft.com/office/drawing/2014/main" id="{1E80A3AE-108E-F226-7323-7788B6611C60}"/>
              </a:ext>
            </a:extLst>
          </p:cNvPr>
          <p:cNvSpPr/>
          <p:nvPr/>
        </p:nvSpPr>
        <p:spPr>
          <a:xfrm>
            <a:off x="9394511" y="1806642"/>
            <a:ext cx="1063487" cy="506895"/>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TRN</a:t>
            </a:r>
            <a:endParaRPr lang="zh-CN" altLang="en-US" dirty="0"/>
          </a:p>
        </p:txBody>
      </p:sp>
      <p:sp>
        <p:nvSpPr>
          <p:cNvPr id="26" name="矩形: 圆角 25">
            <a:extLst>
              <a:ext uri="{FF2B5EF4-FFF2-40B4-BE49-F238E27FC236}">
                <a16:creationId xmlns:a16="http://schemas.microsoft.com/office/drawing/2014/main" id="{59CD56DE-4370-B603-35C9-9E816DA84E39}"/>
              </a:ext>
            </a:extLst>
          </p:cNvPr>
          <p:cNvSpPr/>
          <p:nvPr/>
        </p:nvSpPr>
        <p:spPr>
          <a:xfrm>
            <a:off x="7106477" y="2968571"/>
            <a:ext cx="1232453" cy="506895"/>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brainstem</a:t>
            </a:r>
            <a:endParaRPr lang="zh-CN" altLang="en-US" dirty="0"/>
          </a:p>
        </p:txBody>
      </p:sp>
      <p:sp>
        <p:nvSpPr>
          <p:cNvPr id="27" name="矩形: 圆角 26">
            <a:extLst>
              <a:ext uri="{FF2B5EF4-FFF2-40B4-BE49-F238E27FC236}">
                <a16:creationId xmlns:a16="http://schemas.microsoft.com/office/drawing/2014/main" id="{7EDF679B-EC17-6BF6-DBCB-5A0598A32F8C}"/>
              </a:ext>
            </a:extLst>
          </p:cNvPr>
          <p:cNvSpPr/>
          <p:nvPr/>
        </p:nvSpPr>
        <p:spPr>
          <a:xfrm>
            <a:off x="5043734" y="1826522"/>
            <a:ext cx="1063487" cy="50689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retina</a:t>
            </a:r>
            <a:endParaRPr lang="zh-CN" altLang="en-US" dirty="0"/>
          </a:p>
        </p:txBody>
      </p:sp>
      <p:sp>
        <p:nvSpPr>
          <p:cNvPr id="28" name="箭头: 右 27">
            <a:extLst>
              <a:ext uri="{FF2B5EF4-FFF2-40B4-BE49-F238E27FC236}">
                <a16:creationId xmlns:a16="http://schemas.microsoft.com/office/drawing/2014/main" id="{46AAEBD7-2FDD-6C53-25BC-8771C7F69C03}"/>
              </a:ext>
            </a:extLst>
          </p:cNvPr>
          <p:cNvSpPr/>
          <p:nvPr/>
        </p:nvSpPr>
        <p:spPr>
          <a:xfrm>
            <a:off x="6107221" y="1970579"/>
            <a:ext cx="1063486" cy="194226"/>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箭头: 下 28">
            <a:extLst>
              <a:ext uri="{FF2B5EF4-FFF2-40B4-BE49-F238E27FC236}">
                <a16:creationId xmlns:a16="http://schemas.microsoft.com/office/drawing/2014/main" id="{E4351186-A43B-24B5-6DFC-E3DDD612AD67}"/>
              </a:ext>
            </a:extLst>
          </p:cNvPr>
          <p:cNvSpPr/>
          <p:nvPr/>
        </p:nvSpPr>
        <p:spPr>
          <a:xfrm>
            <a:off x="7618342" y="1166813"/>
            <a:ext cx="208721" cy="639829"/>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箭头: 左 30">
            <a:extLst>
              <a:ext uri="{FF2B5EF4-FFF2-40B4-BE49-F238E27FC236}">
                <a16:creationId xmlns:a16="http://schemas.microsoft.com/office/drawing/2014/main" id="{FCB20547-EF74-E7A9-E189-D216A902C4B5}"/>
              </a:ext>
            </a:extLst>
          </p:cNvPr>
          <p:cNvSpPr/>
          <p:nvPr/>
        </p:nvSpPr>
        <p:spPr>
          <a:xfrm>
            <a:off x="8274704" y="1970579"/>
            <a:ext cx="1119807" cy="194226"/>
          </a:xfrm>
          <a:prstGeom prst="lef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箭头: 上 31">
            <a:extLst>
              <a:ext uri="{FF2B5EF4-FFF2-40B4-BE49-F238E27FC236}">
                <a16:creationId xmlns:a16="http://schemas.microsoft.com/office/drawing/2014/main" id="{FAD6974F-82E9-74D0-262D-382076D797E2}"/>
              </a:ext>
            </a:extLst>
          </p:cNvPr>
          <p:cNvSpPr/>
          <p:nvPr/>
        </p:nvSpPr>
        <p:spPr>
          <a:xfrm>
            <a:off x="7618342" y="2313537"/>
            <a:ext cx="208721" cy="655034"/>
          </a:xfrm>
          <a:prstGeom prst="up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a:extLst>
              <a:ext uri="{FF2B5EF4-FFF2-40B4-BE49-F238E27FC236}">
                <a16:creationId xmlns:a16="http://schemas.microsoft.com/office/drawing/2014/main" id="{F6126440-7BD9-A026-9B31-8CA18DC12509}"/>
              </a:ext>
            </a:extLst>
          </p:cNvPr>
          <p:cNvSpPr txBox="1"/>
          <p:nvPr/>
        </p:nvSpPr>
        <p:spPr>
          <a:xfrm>
            <a:off x="6251713" y="1680754"/>
            <a:ext cx="824948"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drive</a:t>
            </a:r>
            <a:endParaRPr lang="zh-CN" altLang="en-US" dirty="0">
              <a:latin typeface="Times New Roman" panose="02020603050405020304" pitchFamily="18" charset="0"/>
              <a:cs typeface="Times New Roman" panose="02020603050405020304" pitchFamily="18" charset="0"/>
            </a:endParaRPr>
          </a:p>
        </p:txBody>
      </p:sp>
      <p:sp>
        <p:nvSpPr>
          <p:cNvPr id="35" name="文本框 34">
            <a:extLst>
              <a:ext uri="{FF2B5EF4-FFF2-40B4-BE49-F238E27FC236}">
                <a16:creationId xmlns:a16="http://schemas.microsoft.com/office/drawing/2014/main" id="{35319EB9-042D-878E-A3F3-6FB3A345B2B1}"/>
              </a:ext>
            </a:extLst>
          </p:cNvPr>
          <p:cNvSpPr txBox="1"/>
          <p:nvPr/>
        </p:nvSpPr>
        <p:spPr>
          <a:xfrm>
            <a:off x="7779026" y="1235594"/>
            <a:ext cx="1119807"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modulate</a:t>
            </a:r>
            <a:endParaRPr lang="zh-CN" altLang="en-US" dirty="0">
              <a:latin typeface="Times New Roman" panose="02020603050405020304" pitchFamily="18" charset="0"/>
              <a:cs typeface="Times New Roman" panose="02020603050405020304" pitchFamily="18" charset="0"/>
            </a:endParaRPr>
          </a:p>
        </p:txBody>
      </p:sp>
      <p:sp>
        <p:nvSpPr>
          <p:cNvPr id="36" name="文本框 35">
            <a:extLst>
              <a:ext uri="{FF2B5EF4-FFF2-40B4-BE49-F238E27FC236}">
                <a16:creationId xmlns:a16="http://schemas.microsoft.com/office/drawing/2014/main" id="{DE2BC984-F18D-E795-CA82-D59C83354295}"/>
              </a:ext>
            </a:extLst>
          </p:cNvPr>
          <p:cNvSpPr txBox="1"/>
          <p:nvPr/>
        </p:nvSpPr>
        <p:spPr>
          <a:xfrm>
            <a:off x="8310769" y="1657481"/>
            <a:ext cx="1119807"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modulate</a:t>
            </a:r>
            <a:endParaRPr lang="zh-CN" altLang="en-US" dirty="0">
              <a:latin typeface="Times New Roman" panose="02020603050405020304" pitchFamily="18" charset="0"/>
              <a:cs typeface="Times New Roman" panose="02020603050405020304" pitchFamily="18" charset="0"/>
            </a:endParaRPr>
          </a:p>
        </p:txBody>
      </p:sp>
      <p:sp>
        <p:nvSpPr>
          <p:cNvPr id="37" name="文本框 36">
            <a:extLst>
              <a:ext uri="{FF2B5EF4-FFF2-40B4-BE49-F238E27FC236}">
                <a16:creationId xmlns:a16="http://schemas.microsoft.com/office/drawing/2014/main" id="{4B0F68C8-0E88-1F53-69DD-5CF4577546FB}"/>
              </a:ext>
            </a:extLst>
          </p:cNvPr>
          <p:cNvSpPr txBox="1"/>
          <p:nvPr/>
        </p:nvSpPr>
        <p:spPr>
          <a:xfrm>
            <a:off x="7714800" y="2456388"/>
            <a:ext cx="1119807"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modulate</a:t>
            </a:r>
            <a:endParaRPr lang="zh-CN" altLang="en-US" dirty="0">
              <a:latin typeface="Times New Roman" panose="02020603050405020304" pitchFamily="18" charset="0"/>
              <a:cs typeface="Times New Roman" panose="02020603050405020304" pitchFamily="18" charset="0"/>
            </a:endParaRPr>
          </a:p>
        </p:txBody>
      </p:sp>
      <p:sp>
        <p:nvSpPr>
          <p:cNvPr id="38" name="文本框 37">
            <a:extLst>
              <a:ext uri="{FF2B5EF4-FFF2-40B4-BE49-F238E27FC236}">
                <a16:creationId xmlns:a16="http://schemas.microsoft.com/office/drawing/2014/main" id="{B2719345-ED67-1B73-1F37-A5054CCC1F18}"/>
              </a:ext>
            </a:extLst>
          </p:cNvPr>
          <p:cNvSpPr txBox="1"/>
          <p:nvPr/>
        </p:nvSpPr>
        <p:spPr>
          <a:xfrm>
            <a:off x="4587806" y="3578087"/>
            <a:ext cx="7373793" cy="3139321"/>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产生这种功能差异的主要原因</a:t>
            </a:r>
            <a:endParaRPr lang="en-US" altLang="zh-CN" dirty="0">
              <a:latin typeface="微软雅黑" panose="020B0503020204020204" pitchFamily="34" charset="-122"/>
              <a:ea typeface="微软雅黑" panose="020B0503020204020204" pitchFamily="34" charset="-122"/>
            </a:endParaRPr>
          </a:p>
          <a:p>
            <a:r>
              <a:rPr lang="zh-CN" altLang="en-US" b="1" dirty="0"/>
              <a:t>① </a:t>
            </a:r>
            <a:r>
              <a:rPr lang="en-US" altLang="zh-CN" b="1" dirty="0">
                <a:latin typeface="Times New Roman" panose="02020603050405020304" pitchFamily="18" charset="0"/>
                <a:cs typeface="Times New Roman" panose="02020603050405020304" pitchFamily="18" charset="0"/>
              </a:rPr>
              <a:t>the location of synapses in the dendritic tree</a:t>
            </a:r>
          </a:p>
          <a:p>
            <a:r>
              <a:rPr lang="zh-CN" altLang="en-US" dirty="0">
                <a:latin typeface="微软雅黑" panose="020B0503020204020204" pitchFamily="34" charset="-122"/>
                <a:ea typeface="微软雅黑" panose="020B0503020204020204" pitchFamily="34" charset="-122"/>
                <a:cs typeface="Times New Roman" panose="02020603050405020304" pitchFamily="18" charset="0"/>
              </a:rPr>
              <a:t>视网膜输入的突触位于树突的底部靠近胞体，而其他输入位于树突的周边</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b="1" dirty="0"/>
              <a:t>② </a:t>
            </a:r>
            <a:r>
              <a:rPr lang="en-US" altLang="zh-CN" sz="1800" b="1" dirty="0">
                <a:solidFill>
                  <a:srgbClr val="000000"/>
                </a:solidFill>
                <a:effectLst/>
                <a:latin typeface="Times New Roman" panose="02020603050405020304" pitchFamily="18" charset="0"/>
              </a:rPr>
              <a:t>the type of neurotransmitter receptor in the postsynaptic membrane</a:t>
            </a:r>
          </a:p>
          <a:p>
            <a:r>
              <a:rPr lang="zh-CN" altLang="en-US" dirty="0">
                <a:latin typeface="微软雅黑" panose="020B0503020204020204" pitchFamily="34" charset="-122"/>
                <a:ea typeface="微软雅黑" panose="020B0503020204020204" pitchFamily="34" charset="-122"/>
              </a:rPr>
              <a:t>视网膜输入的突触是离子受体，而其他输入的突触是离子受体与代谢型受体的混合</a:t>
            </a:r>
            <a:endParaRPr lang="en-US" altLang="zh-CN" dirty="0">
              <a:latin typeface="微软雅黑" panose="020B0503020204020204" pitchFamily="34" charset="-122"/>
              <a:ea typeface="微软雅黑" panose="020B0503020204020204" pitchFamily="34" charset="-122"/>
            </a:endParaRPr>
          </a:p>
          <a:p>
            <a:r>
              <a:rPr lang="en-US" altLang="zh-CN" sz="1800" b="1" dirty="0">
                <a:solidFill>
                  <a:srgbClr val="000000"/>
                </a:solidFill>
                <a:effectLst/>
                <a:latin typeface="Times New Roman" panose="02020603050405020304" pitchFamily="18" charset="0"/>
              </a:rPr>
              <a:t>Ionotropic receptors</a:t>
            </a:r>
            <a:r>
              <a:rPr lang="en-US" altLang="zh-CN" dirty="0">
                <a:solidFill>
                  <a:srgbClr val="000000"/>
                </a:solidFill>
                <a:latin typeface="Times New Roman" panose="02020603050405020304" pitchFamily="18" charset="0"/>
              </a:rPr>
              <a:t>:</a:t>
            </a:r>
            <a:r>
              <a:rPr lang="zh-CN" altLang="en-US" dirty="0">
                <a:solidFill>
                  <a:srgbClr val="000000"/>
                </a:solidFill>
                <a:latin typeface="Times New Roman" panose="02020603050405020304" pitchFamily="18" charset="0"/>
              </a:rPr>
              <a:t> </a:t>
            </a:r>
            <a:r>
              <a:rPr lang="en-US" altLang="zh-CN" sz="1800" dirty="0">
                <a:solidFill>
                  <a:srgbClr val="000000"/>
                </a:solidFill>
                <a:effectLst/>
                <a:latin typeface="Times New Roman" panose="02020603050405020304" pitchFamily="18" charset="0"/>
              </a:rPr>
              <a:t>produce PSPs with a short latency</a:t>
            </a:r>
            <a:r>
              <a:rPr lang="en-US" altLang="zh-CN" dirty="0">
                <a:solidFill>
                  <a:srgbClr val="000000"/>
                </a:solidFill>
                <a:latin typeface="Times New Roman" panose="02020603050405020304" pitchFamily="18" charset="0"/>
              </a:rPr>
              <a:t>(&lt;1ms) and short response duration(tens of milliseconds)</a:t>
            </a:r>
          </a:p>
          <a:p>
            <a:r>
              <a:rPr lang="en-US" altLang="zh-CN" sz="1800" b="1" dirty="0">
                <a:solidFill>
                  <a:srgbClr val="000000"/>
                </a:solidFill>
                <a:effectLst/>
                <a:latin typeface="Times New Roman" panose="02020603050405020304" pitchFamily="18" charset="0"/>
              </a:rPr>
              <a:t>Metabotropic receptors</a:t>
            </a:r>
            <a:r>
              <a:rPr lang="en-US" altLang="zh-CN" dirty="0">
                <a:solidFill>
                  <a:srgbClr val="000000"/>
                </a:solidFill>
                <a:latin typeface="Times New Roman" panose="02020603050405020304" pitchFamily="18" charset="0"/>
              </a:rPr>
              <a:t>:</a:t>
            </a:r>
            <a:r>
              <a:rPr lang="zh-CN" altLang="en-US" dirty="0">
                <a:solidFill>
                  <a:srgbClr val="000000"/>
                </a:solidFill>
                <a:latin typeface="Times New Roman" panose="02020603050405020304" pitchFamily="18" charset="0"/>
              </a:rPr>
              <a:t> </a:t>
            </a:r>
            <a:r>
              <a:rPr lang="en-US" altLang="zh-CN" sz="1800" dirty="0">
                <a:solidFill>
                  <a:srgbClr val="000000"/>
                </a:solidFill>
                <a:effectLst/>
                <a:latin typeface="Times New Roman" panose="02020603050405020304" pitchFamily="18" charset="0"/>
              </a:rPr>
              <a:t>produce PSPs with lon</a:t>
            </a:r>
            <a:r>
              <a:rPr lang="en-US" altLang="zh-CN" dirty="0">
                <a:solidFill>
                  <a:srgbClr val="000000"/>
                </a:solidFill>
                <a:latin typeface="Times New Roman" panose="02020603050405020304" pitchFamily="18" charset="0"/>
              </a:rPr>
              <a:t>ger latencies(&gt;10ms) and longer response durations(hundreds of milliseconds or more)</a:t>
            </a:r>
          </a:p>
        </p:txBody>
      </p:sp>
    </p:spTree>
    <p:extLst>
      <p:ext uri="{BB962C8B-B14F-4D97-AF65-F5344CB8AC3E}">
        <p14:creationId xmlns:p14="http://schemas.microsoft.com/office/powerpoint/2010/main" val="4245784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74E39E-5AEF-A354-ED05-2016A2FCD05A}"/>
              </a:ext>
            </a:extLst>
          </p:cNvPr>
          <p:cNvSpPr>
            <a:spLocks noGrp="1"/>
          </p:cNvSpPr>
          <p:nvPr>
            <p:ph type="title"/>
          </p:nvPr>
        </p:nvSpPr>
        <p:spPr>
          <a:xfrm>
            <a:off x="471981" y="189368"/>
            <a:ext cx="10515600" cy="783191"/>
          </a:xfrm>
        </p:spPr>
        <p:txBody>
          <a:bodyPr>
            <a:normAutofit/>
          </a:bodyPr>
          <a:lstStyle/>
          <a:p>
            <a:r>
              <a:rPr lang="en-US" altLang="zh-CN" sz="3600" dirty="0">
                <a:latin typeface="Times New Roman" panose="02020603050405020304" pitchFamily="18" charset="0"/>
                <a:cs typeface="Times New Roman" panose="02020603050405020304" pitchFamily="18" charset="0"/>
              </a:rPr>
              <a:t>Interneuron</a:t>
            </a:r>
            <a:r>
              <a:rPr lang="zh-CN" altLang="en-US" sz="3600" dirty="0">
                <a:latin typeface="微软雅黑" panose="020B0503020204020204" pitchFamily="34" charset="-122"/>
                <a:ea typeface="微软雅黑" panose="020B0503020204020204" pitchFamily="34" charset="-122"/>
                <a:cs typeface="Times New Roman" panose="02020603050405020304" pitchFamily="18" charset="0"/>
              </a:rPr>
              <a:t>与</a:t>
            </a:r>
            <a:r>
              <a:rPr lang="en-US" altLang="zh-CN" sz="3600" dirty="0">
                <a:latin typeface="Times New Roman" panose="02020603050405020304" pitchFamily="18" charset="0"/>
                <a:cs typeface="Times New Roman" panose="02020603050405020304" pitchFamily="18" charset="0"/>
              </a:rPr>
              <a:t>thalamocortical cell</a:t>
            </a:r>
            <a:r>
              <a:rPr lang="zh-CN" altLang="en-US" sz="3600" dirty="0">
                <a:latin typeface="微软雅黑" panose="020B0503020204020204" pitchFamily="34" charset="-122"/>
                <a:ea typeface="微软雅黑" panose="020B0503020204020204" pitchFamily="34" charset="-122"/>
                <a:cs typeface="Times New Roman" panose="02020603050405020304" pitchFamily="18" charset="0"/>
              </a:rPr>
              <a:t>相互作用模式</a:t>
            </a:r>
          </a:p>
        </p:txBody>
      </p:sp>
      <p:pic>
        <p:nvPicPr>
          <p:cNvPr id="7" name="图片 6">
            <a:extLst>
              <a:ext uri="{FF2B5EF4-FFF2-40B4-BE49-F238E27FC236}">
                <a16:creationId xmlns:a16="http://schemas.microsoft.com/office/drawing/2014/main" id="{B3EB514B-4856-01DF-BBC4-C654DFFA4EBA}"/>
              </a:ext>
            </a:extLst>
          </p:cNvPr>
          <p:cNvPicPr>
            <a:picLocks noChangeAspect="1"/>
          </p:cNvPicPr>
          <p:nvPr/>
        </p:nvPicPr>
        <p:blipFill>
          <a:blip r:embed="rId2"/>
          <a:stretch>
            <a:fillRect/>
          </a:stretch>
        </p:blipFill>
        <p:spPr>
          <a:xfrm>
            <a:off x="578307" y="1249007"/>
            <a:ext cx="4039164" cy="4572638"/>
          </a:xfrm>
          <a:prstGeom prst="rect">
            <a:avLst/>
          </a:prstGeom>
        </p:spPr>
      </p:pic>
      <p:sp>
        <p:nvSpPr>
          <p:cNvPr id="10" name="文本框 9">
            <a:extLst>
              <a:ext uri="{FF2B5EF4-FFF2-40B4-BE49-F238E27FC236}">
                <a16:creationId xmlns:a16="http://schemas.microsoft.com/office/drawing/2014/main" id="{F4059216-6C68-36B9-F7ED-38572926FD8A}"/>
              </a:ext>
            </a:extLst>
          </p:cNvPr>
          <p:cNvSpPr txBox="1"/>
          <p:nvPr/>
        </p:nvSpPr>
        <p:spPr>
          <a:xfrm>
            <a:off x="5244790" y="1977657"/>
            <a:ext cx="6368903" cy="3416320"/>
          </a:xfrm>
          <a:prstGeom prst="rect">
            <a:avLst/>
          </a:prstGeom>
          <a:noFill/>
        </p:spPr>
        <p:txBody>
          <a:bodyPr wrap="square" rtlCol="0">
            <a:spAutoFit/>
          </a:bodyPr>
          <a:lstStyle/>
          <a:p>
            <a:r>
              <a:rPr lang="en-US" altLang="zh-CN" dirty="0">
                <a:solidFill>
                  <a:srgbClr val="000000"/>
                </a:solidFill>
                <a:latin typeface="Times New Roman" panose="02020603050405020304" pitchFamily="18" charset="0"/>
              </a:rPr>
              <a:t>Two modes of interaction exist between inhibitory interneurons and the thalamocortical: </a:t>
            </a:r>
          </a:p>
          <a:p>
            <a:r>
              <a:rPr lang="en-US" altLang="zh-CN" b="1" dirty="0">
                <a:solidFill>
                  <a:srgbClr val="000000"/>
                </a:solidFill>
                <a:latin typeface="Times New Roman" panose="02020603050405020304" pitchFamily="18" charset="0"/>
              </a:rPr>
              <a:t>Push-pull inhibition</a:t>
            </a:r>
            <a:r>
              <a:rPr lang="en-US" altLang="zh-CN" dirty="0">
                <a:solidFill>
                  <a:srgbClr val="000000"/>
                </a:solidFill>
                <a:latin typeface="Times New Roman" panose="02020603050405020304" pitchFamily="18" charset="0"/>
              </a:rPr>
              <a:t>:</a:t>
            </a:r>
            <a:r>
              <a:rPr lang="zh-CN" altLang="en-US" dirty="0">
                <a:solidFill>
                  <a:srgbClr val="000000"/>
                </a:solidFill>
                <a:latin typeface="Times New Roman" panose="02020603050405020304" pitchFamily="18" charset="0"/>
              </a:rPr>
              <a:t> </a:t>
            </a:r>
            <a:r>
              <a:rPr lang="en-US" altLang="zh-CN" dirty="0">
                <a:solidFill>
                  <a:srgbClr val="000000"/>
                </a:solidFill>
                <a:latin typeface="Times New Roman" panose="02020603050405020304" pitchFamily="18" charset="0"/>
              </a:rPr>
              <a:t>thalamocortical cells are inhibited by interneurons having opposite contrast polarity</a:t>
            </a:r>
          </a:p>
          <a:p>
            <a:r>
              <a:rPr lang="en-US" altLang="zh-CN" b="1" dirty="0">
                <a:solidFill>
                  <a:srgbClr val="000000"/>
                </a:solidFill>
                <a:latin typeface="Times New Roman" panose="02020603050405020304" pitchFamily="18" charset="0"/>
              </a:rPr>
              <a:t>Same-sign inhibition</a:t>
            </a:r>
            <a:r>
              <a:rPr lang="en-US" altLang="zh-CN" dirty="0">
                <a:solidFill>
                  <a:srgbClr val="000000"/>
                </a:solidFill>
                <a:latin typeface="Times New Roman" panose="02020603050405020304" pitchFamily="18" charset="0"/>
              </a:rPr>
              <a:t>: thalamocortical cells are inhibited by interneurons having same contrast polarity</a:t>
            </a:r>
          </a:p>
          <a:p>
            <a:endParaRPr lang="en-US" altLang="zh-CN" dirty="0">
              <a:solidFill>
                <a:srgbClr val="000000"/>
              </a:solidFill>
              <a:latin typeface="Times New Roman" panose="02020603050405020304" pitchFamily="18" charset="0"/>
            </a:endParaRPr>
          </a:p>
          <a:p>
            <a:endParaRPr lang="en-US" altLang="zh-CN" sz="1800" dirty="0">
              <a:solidFill>
                <a:srgbClr val="000000"/>
              </a:solidFill>
              <a:effectLst/>
              <a:latin typeface="Times New Roman" panose="02020603050405020304" pitchFamily="18" charset="0"/>
            </a:endParaRPr>
          </a:p>
          <a:p>
            <a:r>
              <a:rPr lang="en-US" altLang="zh-CN" sz="1800" dirty="0">
                <a:solidFill>
                  <a:srgbClr val="000000"/>
                </a:solidFill>
                <a:effectLst/>
                <a:latin typeface="Times New Roman" panose="02020603050405020304" pitchFamily="18" charset="0"/>
              </a:rPr>
              <a:t>Synaptic triads</a:t>
            </a:r>
            <a:r>
              <a:rPr lang="en-US" altLang="zh-CN" dirty="0">
                <a:solidFill>
                  <a:srgbClr val="000000"/>
                </a:solidFill>
                <a:latin typeface="Times New Roman" panose="02020603050405020304" pitchFamily="18" charset="0"/>
              </a:rPr>
              <a:t>:</a:t>
            </a:r>
          </a:p>
          <a:p>
            <a:r>
              <a:rPr lang="en-US" altLang="zh-CN" sz="1800" dirty="0">
                <a:solidFill>
                  <a:srgbClr val="000000"/>
                </a:solidFill>
                <a:latin typeface="Times New Roman" panose="02020603050405020304" pitchFamily="18" charset="0"/>
              </a:rPr>
              <a:t>A</a:t>
            </a:r>
            <a:r>
              <a:rPr lang="en-US" altLang="zh-CN" sz="1800" dirty="0">
                <a:solidFill>
                  <a:srgbClr val="000000"/>
                </a:solidFill>
                <a:effectLst/>
                <a:latin typeface="Times New Roman" panose="02020603050405020304" pitchFamily="18" charset="0"/>
              </a:rPr>
              <a:t> distinctive feature of the synaptic organization of the thalamus</a:t>
            </a:r>
          </a:p>
          <a:p>
            <a:r>
              <a:rPr lang="en-US" altLang="zh-CN" sz="1800" dirty="0">
                <a:solidFill>
                  <a:srgbClr val="000000"/>
                </a:solidFill>
                <a:effectLst/>
                <a:latin typeface="Times New Roman" panose="02020603050405020304" pitchFamily="18" charset="0"/>
              </a:rPr>
              <a:t>(M cells </a:t>
            </a:r>
            <a:r>
              <a:rPr lang="zh-CN" altLang="en-US" sz="1800" dirty="0">
                <a:solidFill>
                  <a:srgbClr val="000000"/>
                </a:solidFill>
                <a:effectLst/>
                <a:latin typeface="Times New Roman" panose="02020603050405020304" pitchFamily="18" charset="0"/>
              </a:rPr>
              <a:t>比例更高</a:t>
            </a:r>
            <a:r>
              <a:rPr lang="en-US" altLang="zh-CN" sz="1800" dirty="0">
                <a:solidFill>
                  <a:srgbClr val="000000"/>
                </a:solidFill>
                <a:effectLst/>
                <a:latin typeface="Times New Roman" panose="02020603050405020304" pitchFamily="18" charset="0"/>
              </a:rPr>
              <a:t>)</a:t>
            </a:r>
          </a:p>
          <a:p>
            <a:endParaRPr lang="zh-CN" altLang="en-US" dirty="0"/>
          </a:p>
        </p:txBody>
      </p:sp>
    </p:spTree>
    <p:extLst>
      <p:ext uri="{BB962C8B-B14F-4D97-AF65-F5344CB8AC3E}">
        <p14:creationId xmlns:p14="http://schemas.microsoft.com/office/powerpoint/2010/main" val="2114449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BC97AD-7627-E6D5-D645-2815DA0484BD}"/>
              </a:ext>
            </a:extLst>
          </p:cNvPr>
          <p:cNvSpPr>
            <a:spLocks noGrp="1"/>
          </p:cNvSpPr>
          <p:nvPr>
            <p:ph type="title"/>
          </p:nvPr>
        </p:nvSpPr>
        <p:spPr>
          <a:xfrm>
            <a:off x="519223" y="173740"/>
            <a:ext cx="10515600" cy="730027"/>
          </a:xfrm>
        </p:spPr>
        <p:txBody>
          <a:bodyPr>
            <a:normAutofit/>
          </a:bodyPr>
          <a:lstStyle/>
          <a:p>
            <a:r>
              <a:rPr lang="en-US" altLang="zh-CN" sz="3600" dirty="0">
                <a:latin typeface="Times New Roman" panose="02020603050405020304" pitchFamily="18" charset="0"/>
                <a:ea typeface="微软雅黑" panose="020B0503020204020204" pitchFamily="34" charset="-122"/>
                <a:cs typeface="Times New Roman" panose="02020603050405020304" pitchFamily="18" charset="0"/>
              </a:rPr>
              <a:t>LGN</a:t>
            </a:r>
            <a:r>
              <a:rPr lang="zh-CN" altLang="en-US" sz="3600" dirty="0">
                <a:latin typeface="Times New Roman" panose="02020603050405020304" pitchFamily="18" charset="0"/>
                <a:ea typeface="微软雅黑" panose="020B0503020204020204" pitchFamily="34" charset="-122"/>
                <a:cs typeface="Times New Roman" panose="02020603050405020304" pitchFamily="18" charset="0"/>
              </a:rPr>
              <a:t>皮层投射</a:t>
            </a:r>
          </a:p>
        </p:txBody>
      </p:sp>
      <p:pic>
        <p:nvPicPr>
          <p:cNvPr id="4" name="图片 3">
            <a:extLst>
              <a:ext uri="{FF2B5EF4-FFF2-40B4-BE49-F238E27FC236}">
                <a16:creationId xmlns:a16="http://schemas.microsoft.com/office/drawing/2014/main" id="{D79F5F86-3332-58BC-AE2C-E66C639896BA}"/>
              </a:ext>
            </a:extLst>
          </p:cNvPr>
          <p:cNvPicPr>
            <a:picLocks noChangeAspect="1"/>
          </p:cNvPicPr>
          <p:nvPr/>
        </p:nvPicPr>
        <p:blipFill>
          <a:blip r:embed="rId3"/>
          <a:stretch>
            <a:fillRect/>
          </a:stretch>
        </p:blipFill>
        <p:spPr>
          <a:xfrm>
            <a:off x="519223" y="1350426"/>
            <a:ext cx="3706500" cy="4056559"/>
          </a:xfrm>
          <a:prstGeom prst="rect">
            <a:avLst/>
          </a:prstGeom>
        </p:spPr>
      </p:pic>
      <p:sp>
        <p:nvSpPr>
          <p:cNvPr id="5" name="文本框 4">
            <a:extLst>
              <a:ext uri="{FF2B5EF4-FFF2-40B4-BE49-F238E27FC236}">
                <a16:creationId xmlns:a16="http://schemas.microsoft.com/office/drawing/2014/main" id="{6253CA57-5C1D-CAE4-76AF-B605D3307906}"/>
              </a:ext>
            </a:extLst>
          </p:cNvPr>
          <p:cNvSpPr txBox="1"/>
          <p:nvPr/>
        </p:nvSpPr>
        <p:spPr>
          <a:xfrm>
            <a:off x="4522849" y="560089"/>
            <a:ext cx="2119424" cy="369332"/>
          </a:xfrm>
          <a:prstGeom prst="rect">
            <a:avLst/>
          </a:prstGeom>
          <a:noFill/>
        </p:spPr>
        <p:txBody>
          <a:bodyPr wrap="square" rtlCol="0">
            <a:spAutoFit/>
          </a:bodyPr>
          <a:lstStyle/>
          <a:p>
            <a:r>
              <a:rPr lang="zh-CN" altLang="en-US" dirty="0">
                <a:latin typeface="Times New Roman" panose="02020603050405020304" pitchFamily="18" charset="0"/>
                <a:cs typeface="Times New Roman" panose="02020603050405020304" pitchFamily="18" charset="0"/>
              </a:rPr>
              <a:t>① </a:t>
            </a:r>
            <a:r>
              <a:rPr lang="en-US" altLang="zh-CN" dirty="0">
                <a:latin typeface="Times New Roman" panose="02020603050405020304" pitchFamily="18" charset="0"/>
                <a:cs typeface="Times New Roman" panose="02020603050405020304" pitchFamily="18" charset="0"/>
              </a:rPr>
              <a:t>P cells</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M cells</a:t>
            </a:r>
            <a:endParaRPr lang="zh-CN" altLang="en-US" dirty="0">
              <a:latin typeface="Times New Roman" panose="02020603050405020304" pitchFamily="18" charset="0"/>
              <a:cs typeface="Times New Roman" panose="02020603050405020304" pitchFamily="18" charset="0"/>
            </a:endParaRPr>
          </a:p>
        </p:txBody>
      </p:sp>
      <p:cxnSp>
        <p:nvCxnSpPr>
          <p:cNvPr id="7" name="直接箭头连接符 6">
            <a:extLst>
              <a:ext uri="{FF2B5EF4-FFF2-40B4-BE49-F238E27FC236}">
                <a16:creationId xmlns:a16="http://schemas.microsoft.com/office/drawing/2014/main" id="{277D4C63-72EC-4F0B-6C8C-DCA6AB80ADFB}"/>
              </a:ext>
            </a:extLst>
          </p:cNvPr>
          <p:cNvCxnSpPr>
            <a:cxnSpLocks/>
            <a:stCxn id="5" idx="3"/>
          </p:cNvCxnSpPr>
          <p:nvPr/>
        </p:nvCxnSpPr>
        <p:spPr>
          <a:xfrm flipV="1">
            <a:off x="6642273" y="740842"/>
            <a:ext cx="1244009" cy="39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直接箭头连接符 8">
            <a:extLst>
              <a:ext uri="{FF2B5EF4-FFF2-40B4-BE49-F238E27FC236}">
                <a16:creationId xmlns:a16="http://schemas.microsoft.com/office/drawing/2014/main" id="{469564C9-9262-CE15-241E-6F2B0E6CE156}"/>
              </a:ext>
            </a:extLst>
          </p:cNvPr>
          <p:cNvCxnSpPr>
            <a:cxnSpLocks/>
          </p:cNvCxnSpPr>
          <p:nvPr/>
        </p:nvCxnSpPr>
        <p:spPr>
          <a:xfrm>
            <a:off x="6642272" y="824230"/>
            <a:ext cx="1244010" cy="3178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1A1B01E5-C039-7790-C9E1-B438E6BDDCE9}"/>
              </a:ext>
            </a:extLst>
          </p:cNvPr>
          <p:cNvSpPr txBox="1"/>
          <p:nvPr/>
        </p:nvSpPr>
        <p:spPr>
          <a:xfrm>
            <a:off x="8008555" y="560089"/>
            <a:ext cx="967563"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L4</a:t>
            </a:r>
            <a:endParaRPr lang="zh-CN" altLang="en-US" dirty="0">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319EC921-8B6D-1660-E90B-BBBE0F12CF24}"/>
              </a:ext>
            </a:extLst>
          </p:cNvPr>
          <p:cNvSpPr txBox="1"/>
          <p:nvPr/>
        </p:nvSpPr>
        <p:spPr>
          <a:xfrm>
            <a:off x="8016111" y="957436"/>
            <a:ext cx="462517" cy="369332"/>
          </a:xfrm>
          <a:prstGeom prst="rect">
            <a:avLst/>
          </a:prstGeom>
          <a:noFill/>
        </p:spPr>
        <p:txBody>
          <a:bodyPr wrap="square" rtlCol="0">
            <a:spAutoFit/>
          </a:bodyPr>
          <a:lstStyle/>
          <a:p>
            <a:r>
              <a:rPr lang="en-US" altLang="zh-CN" dirty="0">
                <a:solidFill>
                  <a:schemeClr val="accent1"/>
                </a:solidFill>
                <a:latin typeface="Times New Roman" panose="02020603050405020304" pitchFamily="18" charset="0"/>
                <a:cs typeface="Times New Roman" panose="02020603050405020304" pitchFamily="18" charset="0"/>
              </a:rPr>
              <a:t>L6</a:t>
            </a:r>
            <a:endParaRPr lang="zh-CN" altLang="en-US" dirty="0">
              <a:solidFill>
                <a:schemeClr val="accent1"/>
              </a:solidFill>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1D881015-2D1F-4C3A-D2D2-B463C7D6CBC0}"/>
              </a:ext>
            </a:extLst>
          </p:cNvPr>
          <p:cNvSpPr txBox="1"/>
          <p:nvPr/>
        </p:nvSpPr>
        <p:spPr>
          <a:xfrm>
            <a:off x="4539919" y="2282086"/>
            <a:ext cx="1917405" cy="369332"/>
          </a:xfrm>
          <a:prstGeom prst="rect">
            <a:avLst/>
          </a:prstGeom>
          <a:noFill/>
        </p:spPr>
        <p:txBody>
          <a:bodyPr wrap="square" rtlCol="0">
            <a:spAutoFit/>
          </a:bodyPr>
          <a:lstStyle/>
          <a:p>
            <a:r>
              <a:rPr lang="zh-CN" altLang="en-US" dirty="0"/>
              <a:t>② </a:t>
            </a:r>
            <a:r>
              <a:rPr lang="en-US" altLang="zh-CN" dirty="0">
                <a:latin typeface="Times New Roman" panose="02020603050405020304" pitchFamily="18" charset="0"/>
                <a:cs typeface="Times New Roman" panose="02020603050405020304" pitchFamily="18" charset="0"/>
              </a:rPr>
              <a:t>Thalamic cells</a:t>
            </a:r>
            <a:endParaRPr lang="zh-CN" altLang="en-US"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A100A895-7A5A-B232-BE5F-4C6412304645}"/>
              </a:ext>
            </a:extLst>
          </p:cNvPr>
          <p:cNvSpPr txBox="1"/>
          <p:nvPr/>
        </p:nvSpPr>
        <p:spPr>
          <a:xfrm>
            <a:off x="8647630" y="2272578"/>
            <a:ext cx="3338623"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principal cells </a:t>
            </a:r>
            <a:r>
              <a:rPr lang="en-US" altLang="zh-CN" dirty="0"/>
              <a:t>(</a:t>
            </a:r>
            <a:r>
              <a:rPr lang="en-US" altLang="zh-CN" sz="1800" dirty="0">
                <a:solidFill>
                  <a:srgbClr val="000000"/>
                </a:solidFill>
                <a:effectLst/>
                <a:latin typeface="Times New Roman" panose="02020603050405020304" pitchFamily="18" charset="0"/>
              </a:rPr>
              <a:t>spiny stellate cells</a:t>
            </a:r>
            <a:r>
              <a:rPr lang="en-US" altLang="zh-CN" dirty="0"/>
              <a:t>)</a:t>
            </a:r>
            <a:endParaRPr lang="zh-CN" altLang="en-US" dirty="0"/>
          </a:p>
        </p:txBody>
      </p:sp>
      <p:sp>
        <p:nvSpPr>
          <p:cNvPr id="15" name="文本框 14">
            <a:extLst>
              <a:ext uri="{FF2B5EF4-FFF2-40B4-BE49-F238E27FC236}">
                <a16:creationId xmlns:a16="http://schemas.microsoft.com/office/drawing/2014/main" id="{4D3A50A9-3994-6E68-5704-0B870C393895}"/>
              </a:ext>
            </a:extLst>
          </p:cNvPr>
          <p:cNvSpPr txBox="1"/>
          <p:nvPr/>
        </p:nvSpPr>
        <p:spPr>
          <a:xfrm>
            <a:off x="8647631" y="2716749"/>
            <a:ext cx="1493875"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interneurons</a:t>
            </a:r>
            <a:endParaRPr lang="zh-CN" altLang="en-US" dirty="0">
              <a:latin typeface="Times New Roman" panose="02020603050405020304" pitchFamily="18" charset="0"/>
              <a:cs typeface="Times New Roman" panose="02020603050405020304" pitchFamily="18" charset="0"/>
            </a:endParaRPr>
          </a:p>
        </p:txBody>
      </p:sp>
      <p:cxnSp>
        <p:nvCxnSpPr>
          <p:cNvPr id="17" name="直接箭头连接符 16">
            <a:extLst>
              <a:ext uri="{FF2B5EF4-FFF2-40B4-BE49-F238E27FC236}">
                <a16:creationId xmlns:a16="http://schemas.microsoft.com/office/drawing/2014/main" id="{2637869C-5B73-0B74-874D-919A18E4D0AC}"/>
              </a:ext>
            </a:extLst>
          </p:cNvPr>
          <p:cNvCxnSpPr>
            <a:cxnSpLocks/>
            <a:stCxn id="13" idx="3"/>
          </p:cNvCxnSpPr>
          <p:nvPr/>
        </p:nvCxnSpPr>
        <p:spPr>
          <a:xfrm>
            <a:off x="6457324" y="2466752"/>
            <a:ext cx="205208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接箭头连接符 18">
            <a:extLst>
              <a:ext uri="{FF2B5EF4-FFF2-40B4-BE49-F238E27FC236}">
                <a16:creationId xmlns:a16="http://schemas.microsoft.com/office/drawing/2014/main" id="{9EF4D877-F26F-10A3-7EF2-52E321DAFEB2}"/>
              </a:ext>
            </a:extLst>
          </p:cNvPr>
          <p:cNvCxnSpPr>
            <a:cxnSpLocks/>
          </p:cNvCxnSpPr>
          <p:nvPr/>
        </p:nvCxnSpPr>
        <p:spPr>
          <a:xfrm>
            <a:off x="6457324" y="2566358"/>
            <a:ext cx="2038374" cy="3326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文本框 20">
            <a:extLst>
              <a:ext uri="{FF2B5EF4-FFF2-40B4-BE49-F238E27FC236}">
                <a16:creationId xmlns:a16="http://schemas.microsoft.com/office/drawing/2014/main" id="{88DFA100-D1B3-5EE6-4A83-4D265A17C544}"/>
              </a:ext>
            </a:extLst>
          </p:cNvPr>
          <p:cNvSpPr txBox="1"/>
          <p:nvPr/>
        </p:nvSpPr>
        <p:spPr>
          <a:xfrm>
            <a:off x="6413022" y="2852028"/>
            <a:ext cx="2126978" cy="369332"/>
          </a:xfrm>
          <a:prstGeom prst="rect">
            <a:avLst/>
          </a:prstGeom>
          <a:noFill/>
        </p:spPr>
        <p:txBody>
          <a:bodyPr wrap="square" rtlCol="0">
            <a:spAutoFit/>
          </a:bodyPr>
          <a:lstStyle/>
          <a:p>
            <a:r>
              <a:rPr lang="en-US" altLang="zh-CN" dirty="0">
                <a:solidFill>
                  <a:schemeClr val="accent2"/>
                </a:solidFill>
                <a:latin typeface="Times New Roman" panose="02020603050405020304" pitchFamily="18" charset="0"/>
                <a:cs typeface="Times New Roman" panose="02020603050405020304" pitchFamily="18" charset="0"/>
              </a:rPr>
              <a:t>stronger and faster</a:t>
            </a:r>
            <a:endParaRPr lang="zh-CN" altLang="en-US" dirty="0">
              <a:solidFill>
                <a:schemeClr val="accent2"/>
              </a:solidFill>
              <a:latin typeface="Times New Roman" panose="02020603050405020304" pitchFamily="18" charset="0"/>
              <a:cs typeface="Times New Roman" panose="02020603050405020304" pitchFamily="18" charset="0"/>
            </a:endParaRPr>
          </a:p>
        </p:txBody>
      </p:sp>
      <p:sp>
        <p:nvSpPr>
          <p:cNvPr id="25" name="文本框 24">
            <a:extLst>
              <a:ext uri="{FF2B5EF4-FFF2-40B4-BE49-F238E27FC236}">
                <a16:creationId xmlns:a16="http://schemas.microsoft.com/office/drawing/2014/main" id="{BC27B603-6250-9AF5-D35E-37CC99CE1670}"/>
              </a:ext>
            </a:extLst>
          </p:cNvPr>
          <p:cNvSpPr txBox="1"/>
          <p:nvPr/>
        </p:nvSpPr>
        <p:spPr>
          <a:xfrm>
            <a:off x="4522849" y="3326252"/>
            <a:ext cx="2491563" cy="369332"/>
          </a:xfrm>
          <a:prstGeom prst="rect">
            <a:avLst/>
          </a:prstGeom>
          <a:noFill/>
        </p:spPr>
        <p:txBody>
          <a:bodyPr wrap="square" rtlCol="0">
            <a:spAutoFit/>
          </a:bodyPr>
          <a:lstStyle/>
          <a:p>
            <a:r>
              <a:rPr lang="zh-CN" altLang="en-US" dirty="0"/>
              <a:t>③ </a:t>
            </a:r>
            <a:r>
              <a:rPr lang="en-US" altLang="zh-CN" dirty="0">
                <a:latin typeface="Times New Roman" panose="02020603050405020304" pitchFamily="18" charset="0"/>
                <a:cs typeface="Times New Roman" panose="02020603050405020304" pitchFamily="18" charset="0"/>
              </a:rPr>
              <a:t>On-center LGN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cells</a:t>
            </a:r>
          </a:p>
        </p:txBody>
      </p:sp>
      <p:sp>
        <p:nvSpPr>
          <p:cNvPr id="26" name="文本框 25">
            <a:extLst>
              <a:ext uri="{FF2B5EF4-FFF2-40B4-BE49-F238E27FC236}">
                <a16:creationId xmlns:a16="http://schemas.microsoft.com/office/drawing/2014/main" id="{AE83FBFB-D7A8-B76A-C49D-86D49114BCD9}"/>
              </a:ext>
            </a:extLst>
          </p:cNvPr>
          <p:cNvSpPr txBox="1"/>
          <p:nvPr/>
        </p:nvSpPr>
        <p:spPr>
          <a:xfrm>
            <a:off x="8630560" y="3326252"/>
            <a:ext cx="3242929"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on-regions of striate cells</a:t>
            </a:r>
          </a:p>
        </p:txBody>
      </p:sp>
      <p:cxnSp>
        <p:nvCxnSpPr>
          <p:cNvPr id="28" name="直接箭头连接符 27">
            <a:extLst>
              <a:ext uri="{FF2B5EF4-FFF2-40B4-BE49-F238E27FC236}">
                <a16:creationId xmlns:a16="http://schemas.microsoft.com/office/drawing/2014/main" id="{A8942619-9990-36E5-8881-75F5ABC0EFD7}"/>
              </a:ext>
            </a:extLst>
          </p:cNvPr>
          <p:cNvCxnSpPr>
            <a:cxnSpLocks/>
            <a:stCxn id="25" idx="3"/>
          </p:cNvCxnSpPr>
          <p:nvPr/>
        </p:nvCxnSpPr>
        <p:spPr>
          <a:xfrm>
            <a:off x="7014412" y="3510918"/>
            <a:ext cx="147792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文本框 28">
            <a:extLst>
              <a:ext uri="{FF2B5EF4-FFF2-40B4-BE49-F238E27FC236}">
                <a16:creationId xmlns:a16="http://schemas.microsoft.com/office/drawing/2014/main" id="{0797E521-1D41-8878-5B8D-FA241AFFEEB4}"/>
              </a:ext>
            </a:extLst>
          </p:cNvPr>
          <p:cNvSpPr txBox="1"/>
          <p:nvPr/>
        </p:nvSpPr>
        <p:spPr>
          <a:xfrm>
            <a:off x="4539919" y="3760125"/>
            <a:ext cx="2491563" cy="369332"/>
          </a:xfrm>
          <a:prstGeom prst="rect">
            <a:avLst/>
          </a:prstGeom>
          <a:noFill/>
        </p:spPr>
        <p:txBody>
          <a:bodyPr wrap="square" rtlCol="0">
            <a:spAutoFit/>
          </a:bodyPr>
          <a:lstStyle/>
          <a:p>
            <a:r>
              <a:rPr lang="zh-CN" altLang="en-US" dirty="0"/>
              <a:t>④ </a:t>
            </a:r>
            <a:r>
              <a:rPr lang="en-US" altLang="zh-CN" dirty="0">
                <a:latin typeface="Times New Roman" panose="02020603050405020304" pitchFamily="18" charset="0"/>
                <a:cs typeface="Times New Roman" panose="02020603050405020304" pitchFamily="18" charset="0"/>
              </a:rPr>
              <a:t>Off-center LGN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cells</a:t>
            </a:r>
          </a:p>
        </p:txBody>
      </p:sp>
      <p:sp>
        <p:nvSpPr>
          <p:cNvPr id="30" name="文本框 29">
            <a:extLst>
              <a:ext uri="{FF2B5EF4-FFF2-40B4-BE49-F238E27FC236}">
                <a16:creationId xmlns:a16="http://schemas.microsoft.com/office/drawing/2014/main" id="{216BFC7B-1F47-AD39-19BD-8028B552AB4B}"/>
              </a:ext>
            </a:extLst>
          </p:cNvPr>
          <p:cNvSpPr txBox="1"/>
          <p:nvPr/>
        </p:nvSpPr>
        <p:spPr>
          <a:xfrm>
            <a:off x="8647630" y="3760125"/>
            <a:ext cx="3242929"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off-regions of striate cells</a:t>
            </a:r>
          </a:p>
        </p:txBody>
      </p:sp>
      <p:cxnSp>
        <p:nvCxnSpPr>
          <p:cNvPr id="31" name="直接箭头连接符 30">
            <a:extLst>
              <a:ext uri="{FF2B5EF4-FFF2-40B4-BE49-F238E27FC236}">
                <a16:creationId xmlns:a16="http://schemas.microsoft.com/office/drawing/2014/main" id="{C0790DFA-05DF-D0D0-098D-476DE3C5413A}"/>
              </a:ext>
            </a:extLst>
          </p:cNvPr>
          <p:cNvCxnSpPr>
            <a:cxnSpLocks/>
            <a:stCxn id="29" idx="3"/>
          </p:cNvCxnSpPr>
          <p:nvPr/>
        </p:nvCxnSpPr>
        <p:spPr>
          <a:xfrm>
            <a:off x="7031482" y="3944791"/>
            <a:ext cx="147792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文本框 32">
            <a:extLst>
              <a:ext uri="{FF2B5EF4-FFF2-40B4-BE49-F238E27FC236}">
                <a16:creationId xmlns:a16="http://schemas.microsoft.com/office/drawing/2014/main" id="{6A26497C-9547-5E62-89E7-B78ACA752511}"/>
              </a:ext>
            </a:extLst>
          </p:cNvPr>
          <p:cNvSpPr txBox="1"/>
          <p:nvPr/>
        </p:nvSpPr>
        <p:spPr>
          <a:xfrm>
            <a:off x="4539919" y="4188804"/>
            <a:ext cx="6097772" cy="369332"/>
          </a:xfrm>
          <a:prstGeom prst="rect">
            <a:avLst/>
          </a:prstGeom>
          <a:noFill/>
        </p:spPr>
        <p:txBody>
          <a:bodyPr wrap="square">
            <a:spAutoFit/>
          </a:bodyPr>
          <a:lstStyle/>
          <a:p>
            <a:r>
              <a:rPr lang="zh-CN" altLang="en-US" dirty="0">
                <a:latin typeface="Times New Roman" panose="02020603050405020304" pitchFamily="18" charset="0"/>
                <a:cs typeface="Times New Roman" panose="02020603050405020304" pitchFamily="18" charset="0"/>
              </a:rPr>
              <a:t>⑤ </a:t>
            </a:r>
            <a:r>
              <a:rPr lang="en-US" altLang="zh-CN" dirty="0">
                <a:latin typeface="Times New Roman" panose="02020603050405020304" pitchFamily="18" charset="0"/>
                <a:cs typeface="Times New Roman" panose="02020603050405020304" pitchFamily="18" charset="0"/>
              </a:rPr>
              <a:t>10-30</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LGN cells fire a cortical cell</a:t>
            </a:r>
          </a:p>
        </p:txBody>
      </p:sp>
      <p:sp>
        <p:nvSpPr>
          <p:cNvPr id="38" name="文本框 37">
            <a:extLst>
              <a:ext uri="{FF2B5EF4-FFF2-40B4-BE49-F238E27FC236}">
                <a16:creationId xmlns:a16="http://schemas.microsoft.com/office/drawing/2014/main" id="{FCFECA6D-5556-D3E1-3E32-EAE7E3913D5C}"/>
              </a:ext>
            </a:extLst>
          </p:cNvPr>
          <p:cNvSpPr txBox="1"/>
          <p:nvPr/>
        </p:nvSpPr>
        <p:spPr>
          <a:xfrm>
            <a:off x="4770942" y="1441217"/>
            <a:ext cx="1669312" cy="367063"/>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M cells</a:t>
            </a:r>
            <a:endParaRPr lang="zh-CN" altLang="en-US" dirty="0">
              <a:latin typeface="Times New Roman" panose="02020603050405020304" pitchFamily="18" charset="0"/>
              <a:cs typeface="Times New Roman" panose="02020603050405020304" pitchFamily="18" charset="0"/>
            </a:endParaRPr>
          </a:p>
        </p:txBody>
      </p:sp>
      <p:sp>
        <p:nvSpPr>
          <p:cNvPr id="39" name="文本框 38">
            <a:extLst>
              <a:ext uri="{FF2B5EF4-FFF2-40B4-BE49-F238E27FC236}">
                <a16:creationId xmlns:a16="http://schemas.microsoft.com/office/drawing/2014/main" id="{F41F6252-F6D3-0CEB-BE06-C38332A87F4B}"/>
              </a:ext>
            </a:extLst>
          </p:cNvPr>
          <p:cNvSpPr txBox="1"/>
          <p:nvPr/>
        </p:nvSpPr>
        <p:spPr>
          <a:xfrm>
            <a:off x="4770942" y="1867081"/>
            <a:ext cx="1095154"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P cells</a:t>
            </a:r>
            <a:endParaRPr lang="zh-CN" altLang="en-US" dirty="0">
              <a:latin typeface="Times New Roman" panose="02020603050405020304" pitchFamily="18" charset="0"/>
              <a:cs typeface="Times New Roman" panose="02020603050405020304" pitchFamily="18" charset="0"/>
            </a:endParaRPr>
          </a:p>
        </p:txBody>
      </p:sp>
      <p:cxnSp>
        <p:nvCxnSpPr>
          <p:cNvPr id="41" name="直接箭头连接符 40">
            <a:extLst>
              <a:ext uri="{FF2B5EF4-FFF2-40B4-BE49-F238E27FC236}">
                <a16:creationId xmlns:a16="http://schemas.microsoft.com/office/drawing/2014/main" id="{746F8D3D-0F8B-67B2-3FBD-9DE1B509A5AE}"/>
              </a:ext>
            </a:extLst>
          </p:cNvPr>
          <p:cNvCxnSpPr/>
          <p:nvPr/>
        </p:nvCxnSpPr>
        <p:spPr>
          <a:xfrm>
            <a:off x="5837742" y="1624748"/>
            <a:ext cx="20485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直接箭头连接符 41">
            <a:extLst>
              <a:ext uri="{FF2B5EF4-FFF2-40B4-BE49-F238E27FC236}">
                <a16:creationId xmlns:a16="http://schemas.microsoft.com/office/drawing/2014/main" id="{DE2FB2A6-D244-938D-FFBA-2E060C7FEA4D}"/>
              </a:ext>
            </a:extLst>
          </p:cNvPr>
          <p:cNvCxnSpPr/>
          <p:nvPr/>
        </p:nvCxnSpPr>
        <p:spPr>
          <a:xfrm>
            <a:off x="5859007" y="2067327"/>
            <a:ext cx="20485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文本框 42">
            <a:extLst>
              <a:ext uri="{FF2B5EF4-FFF2-40B4-BE49-F238E27FC236}">
                <a16:creationId xmlns:a16="http://schemas.microsoft.com/office/drawing/2014/main" id="{7A8513A8-3FF4-F11D-F755-409D3537AD3F}"/>
              </a:ext>
            </a:extLst>
          </p:cNvPr>
          <p:cNvSpPr txBox="1"/>
          <p:nvPr/>
        </p:nvSpPr>
        <p:spPr>
          <a:xfrm>
            <a:off x="8016111" y="1451524"/>
            <a:ext cx="614449"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4Cα</a:t>
            </a:r>
            <a:endParaRPr lang="zh-CN" altLang="en-US" dirty="0">
              <a:latin typeface="Times New Roman" panose="02020603050405020304" pitchFamily="18" charset="0"/>
              <a:cs typeface="Times New Roman" panose="02020603050405020304" pitchFamily="18" charset="0"/>
            </a:endParaRPr>
          </a:p>
        </p:txBody>
      </p:sp>
      <p:sp>
        <p:nvSpPr>
          <p:cNvPr id="44" name="文本框 43">
            <a:extLst>
              <a:ext uri="{FF2B5EF4-FFF2-40B4-BE49-F238E27FC236}">
                <a16:creationId xmlns:a16="http://schemas.microsoft.com/office/drawing/2014/main" id="{A4A88521-257D-4E67-E8C6-C69DE6342F92}"/>
              </a:ext>
            </a:extLst>
          </p:cNvPr>
          <p:cNvSpPr txBox="1"/>
          <p:nvPr/>
        </p:nvSpPr>
        <p:spPr>
          <a:xfrm>
            <a:off x="8033181" y="1862051"/>
            <a:ext cx="614449"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4Cβ</a:t>
            </a:r>
            <a:endParaRPr lang="zh-CN" altLang="en-US" dirty="0">
              <a:latin typeface="Times New Roman" panose="02020603050405020304" pitchFamily="18" charset="0"/>
              <a:cs typeface="Times New Roman" panose="02020603050405020304" pitchFamily="18" charset="0"/>
            </a:endParaRPr>
          </a:p>
        </p:txBody>
      </p:sp>
      <p:sp>
        <p:nvSpPr>
          <p:cNvPr id="46" name="文本框 45">
            <a:extLst>
              <a:ext uri="{FF2B5EF4-FFF2-40B4-BE49-F238E27FC236}">
                <a16:creationId xmlns:a16="http://schemas.microsoft.com/office/drawing/2014/main" id="{3124BFCA-7112-1C1D-41B0-B1117E94B3D6}"/>
              </a:ext>
            </a:extLst>
          </p:cNvPr>
          <p:cNvSpPr txBox="1"/>
          <p:nvPr/>
        </p:nvSpPr>
        <p:spPr>
          <a:xfrm>
            <a:off x="4539919" y="4608839"/>
            <a:ext cx="7254949" cy="646331"/>
          </a:xfrm>
          <a:prstGeom prst="rect">
            <a:avLst/>
          </a:prstGeom>
          <a:noFill/>
        </p:spPr>
        <p:txBody>
          <a:bodyPr wrap="square">
            <a:spAutoFit/>
          </a:bodyPr>
          <a:lstStyle/>
          <a:p>
            <a:r>
              <a:rPr lang="zh-CN" altLang="en-US" sz="1800" dirty="0">
                <a:solidFill>
                  <a:srgbClr val="000000"/>
                </a:solidFill>
                <a:effectLst/>
                <a:latin typeface="Times New Roman" panose="02020603050405020304" pitchFamily="18" charset="0"/>
              </a:rPr>
              <a:t>⑥ </a:t>
            </a:r>
            <a:r>
              <a:rPr lang="en-US" altLang="zh-CN" dirty="0">
                <a:solidFill>
                  <a:srgbClr val="000000"/>
                </a:solidFill>
                <a:latin typeface="Times New Roman" panose="02020603050405020304" pitchFamily="18" charset="0"/>
              </a:rPr>
              <a:t>L</a:t>
            </a:r>
            <a:r>
              <a:rPr lang="en-US" altLang="zh-CN" sz="1800" dirty="0">
                <a:solidFill>
                  <a:srgbClr val="000000"/>
                </a:solidFill>
                <a:effectLst/>
                <a:latin typeface="Times New Roman" panose="02020603050405020304" pitchFamily="18" charset="0"/>
              </a:rPr>
              <a:t>6 feedback is the largest single source of input to LGN in terms of the number of synapses</a:t>
            </a:r>
            <a:endParaRPr lang="zh-CN" altLang="en-US" dirty="0"/>
          </a:p>
        </p:txBody>
      </p:sp>
      <p:sp>
        <p:nvSpPr>
          <p:cNvPr id="49" name="文本框 48">
            <a:extLst>
              <a:ext uri="{FF2B5EF4-FFF2-40B4-BE49-F238E27FC236}">
                <a16:creationId xmlns:a16="http://schemas.microsoft.com/office/drawing/2014/main" id="{E775EFC2-B6D6-27FA-21D4-9042D48D542F}"/>
              </a:ext>
            </a:extLst>
          </p:cNvPr>
          <p:cNvSpPr txBox="1"/>
          <p:nvPr/>
        </p:nvSpPr>
        <p:spPr>
          <a:xfrm>
            <a:off x="4557499" y="5255170"/>
            <a:ext cx="1329069" cy="369332"/>
          </a:xfrm>
          <a:prstGeom prst="rect">
            <a:avLst/>
          </a:prstGeom>
          <a:noFill/>
        </p:spPr>
        <p:txBody>
          <a:bodyPr wrap="square" rtlCol="0">
            <a:spAutoFit/>
          </a:bodyPr>
          <a:lstStyle/>
          <a:p>
            <a:r>
              <a:rPr lang="zh-CN" altLang="en-US" dirty="0">
                <a:latin typeface="Times New Roman" panose="02020603050405020304" pitchFamily="18" charset="0"/>
                <a:cs typeface="Times New Roman" panose="02020603050405020304" pitchFamily="18" charset="0"/>
              </a:rPr>
              <a:t>⑦ </a:t>
            </a:r>
            <a:r>
              <a:rPr lang="en-US" altLang="zh-CN" dirty="0">
                <a:latin typeface="Times New Roman" panose="02020603050405020304" pitchFamily="18" charset="0"/>
                <a:cs typeface="Times New Roman" panose="02020603050405020304" pitchFamily="18" charset="0"/>
              </a:rPr>
              <a:t>K1</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K2</a:t>
            </a:r>
            <a:endParaRPr lang="zh-CN" altLang="en-US" dirty="0">
              <a:latin typeface="Times New Roman" panose="02020603050405020304" pitchFamily="18" charset="0"/>
              <a:cs typeface="Times New Roman" panose="02020603050405020304" pitchFamily="18" charset="0"/>
            </a:endParaRPr>
          </a:p>
        </p:txBody>
      </p:sp>
      <p:sp>
        <p:nvSpPr>
          <p:cNvPr id="50" name="文本框 49">
            <a:extLst>
              <a:ext uri="{FF2B5EF4-FFF2-40B4-BE49-F238E27FC236}">
                <a16:creationId xmlns:a16="http://schemas.microsoft.com/office/drawing/2014/main" id="{7F9CF420-7C66-1A61-1BE9-D7CFBA3687F4}"/>
              </a:ext>
            </a:extLst>
          </p:cNvPr>
          <p:cNvSpPr txBox="1"/>
          <p:nvPr/>
        </p:nvSpPr>
        <p:spPr>
          <a:xfrm>
            <a:off x="7886282" y="5282361"/>
            <a:ext cx="285792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L1 and upper part of L3</a:t>
            </a:r>
            <a:endParaRPr lang="zh-CN" altLang="en-US" dirty="0">
              <a:latin typeface="Times New Roman" panose="02020603050405020304" pitchFamily="18" charset="0"/>
              <a:cs typeface="Times New Roman" panose="02020603050405020304" pitchFamily="18" charset="0"/>
            </a:endParaRPr>
          </a:p>
        </p:txBody>
      </p:sp>
      <p:cxnSp>
        <p:nvCxnSpPr>
          <p:cNvPr id="52" name="直接箭头连接符 51">
            <a:extLst>
              <a:ext uri="{FF2B5EF4-FFF2-40B4-BE49-F238E27FC236}">
                <a16:creationId xmlns:a16="http://schemas.microsoft.com/office/drawing/2014/main" id="{2019811B-9F6A-A35E-FE78-DAB3C85BF0DD}"/>
              </a:ext>
            </a:extLst>
          </p:cNvPr>
          <p:cNvCxnSpPr>
            <a:stCxn id="49" idx="3"/>
          </p:cNvCxnSpPr>
          <p:nvPr/>
        </p:nvCxnSpPr>
        <p:spPr>
          <a:xfrm>
            <a:off x="5886568" y="5439836"/>
            <a:ext cx="1866806" cy="271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文本框 52">
            <a:extLst>
              <a:ext uri="{FF2B5EF4-FFF2-40B4-BE49-F238E27FC236}">
                <a16:creationId xmlns:a16="http://schemas.microsoft.com/office/drawing/2014/main" id="{9287D9CE-7A6C-71AD-8F9F-A54719B77F81}"/>
              </a:ext>
            </a:extLst>
          </p:cNvPr>
          <p:cNvSpPr txBox="1"/>
          <p:nvPr/>
        </p:nvSpPr>
        <p:spPr>
          <a:xfrm>
            <a:off x="4888504" y="5651693"/>
            <a:ext cx="949238"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K3-K6</a:t>
            </a:r>
            <a:endParaRPr lang="zh-CN" altLang="en-US" dirty="0">
              <a:latin typeface="Times New Roman" panose="02020603050405020304" pitchFamily="18" charset="0"/>
              <a:cs typeface="Times New Roman" panose="02020603050405020304" pitchFamily="18" charset="0"/>
            </a:endParaRPr>
          </a:p>
        </p:txBody>
      </p:sp>
      <p:sp>
        <p:nvSpPr>
          <p:cNvPr id="54" name="文本框 53">
            <a:extLst>
              <a:ext uri="{FF2B5EF4-FFF2-40B4-BE49-F238E27FC236}">
                <a16:creationId xmlns:a16="http://schemas.microsoft.com/office/drawing/2014/main" id="{D59C2E01-8DFE-3FA3-0D03-685A20FB4282}"/>
              </a:ext>
            </a:extLst>
          </p:cNvPr>
          <p:cNvSpPr txBox="1"/>
          <p:nvPr/>
        </p:nvSpPr>
        <p:spPr>
          <a:xfrm>
            <a:off x="7904605" y="5707675"/>
            <a:ext cx="3599823"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blob areas in L2 and L3</a:t>
            </a:r>
            <a:endParaRPr lang="zh-CN" altLang="en-US" dirty="0">
              <a:latin typeface="Times New Roman" panose="02020603050405020304" pitchFamily="18" charset="0"/>
              <a:cs typeface="Times New Roman" panose="02020603050405020304" pitchFamily="18" charset="0"/>
            </a:endParaRPr>
          </a:p>
        </p:txBody>
      </p:sp>
      <p:cxnSp>
        <p:nvCxnSpPr>
          <p:cNvPr id="56" name="直接箭头连接符 55">
            <a:extLst>
              <a:ext uri="{FF2B5EF4-FFF2-40B4-BE49-F238E27FC236}">
                <a16:creationId xmlns:a16="http://schemas.microsoft.com/office/drawing/2014/main" id="{1522E85F-0B69-8694-A9BE-79BB09BEAA4F}"/>
              </a:ext>
            </a:extLst>
          </p:cNvPr>
          <p:cNvCxnSpPr>
            <a:stCxn id="53" idx="3"/>
          </p:cNvCxnSpPr>
          <p:nvPr/>
        </p:nvCxnSpPr>
        <p:spPr>
          <a:xfrm>
            <a:off x="5837742" y="5836359"/>
            <a:ext cx="1915632" cy="222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文本框 56">
            <a:extLst>
              <a:ext uri="{FF2B5EF4-FFF2-40B4-BE49-F238E27FC236}">
                <a16:creationId xmlns:a16="http://schemas.microsoft.com/office/drawing/2014/main" id="{2B78AA9F-AD74-B755-F6B4-C6CC51377AA6}"/>
              </a:ext>
            </a:extLst>
          </p:cNvPr>
          <p:cNvSpPr txBox="1"/>
          <p:nvPr/>
        </p:nvSpPr>
        <p:spPr>
          <a:xfrm>
            <a:off x="4888504" y="6037929"/>
            <a:ext cx="872337"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K cells</a:t>
            </a:r>
            <a:endParaRPr lang="zh-CN" altLang="en-US" dirty="0">
              <a:latin typeface="Times New Roman" panose="02020603050405020304" pitchFamily="18" charset="0"/>
              <a:cs typeface="Times New Roman" panose="02020603050405020304" pitchFamily="18" charset="0"/>
            </a:endParaRPr>
          </a:p>
        </p:txBody>
      </p:sp>
      <p:sp>
        <p:nvSpPr>
          <p:cNvPr id="58" name="文本框 57">
            <a:extLst>
              <a:ext uri="{FF2B5EF4-FFF2-40B4-BE49-F238E27FC236}">
                <a16:creationId xmlns:a16="http://schemas.microsoft.com/office/drawing/2014/main" id="{D0EF3A8F-DD43-02D9-A563-45826B7A5366}"/>
              </a:ext>
            </a:extLst>
          </p:cNvPr>
          <p:cNvSpPr txBox="1"/>
          <p:nvPr/>
        </p:nvSpPr>
        <p:spPr>
          <a:xfrm>
            <a:off x="7920275" y="6037929"/>
            <a:ext cx="2132951"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V2</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V3</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V4</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MT</a:t>
            </a:r>
          </a:p>
          <a:p>
            <a:r>
              <a:rPr lang="en-US" altLang="zh-CN" dirty="0"/>
              <a:t>  (</a:t>
            </a:r>
            <a:r>
              <a:rPr lang="zh-CN" altLang="en-US" dirty="0"/>
              <a:t>盲视现象</a:t>
            </a:r>
            <a:r>
              <a:rPr lang="en-US" altLang="zh-CN" dirty="0"/>
              <a:t>)</a:t>
            </a:r>
            <a:endParaRPr lang="zh-CN" altLang="en-US" dirty="0"/>
          </a:p>
        </p:txBody>
      </p:sp>
      <p:cxnSp>
        <p:nvCxnSpPr>
          <p:cNvPr id="60" name="直接箭头连接符 59">
            <a:extLst>
              <a:ext uri="{FF2B5EF4-FFF2-40B4-BE49-F238E27FC236}">
                <a16:creationId xmlns:a16="http://schemas.microsoft.com/office/drawing/2014/main" id="{89D529E9-0CAB-21CC-6DEB-A76342EA45DF}"/>
              </a:ext>
            </a:extLst>
          </p:cNvPr>
          <p:cNvCxnSpPr>
            <a:stCxn id="57" idx="3"/>
          </p:cNvCxnSpPr>
          <p:nvPr/>
        </p:nvCxnSpPr>
        <p:spPr>
          <a:xfrm>
            <a:off x="5760841" y="6222595"/>
            <a:ext cx="199253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9771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5BF6B0-4CF7-715A-5719-0C4ECEA6E3A7}"/>
              </a:ext>
            </a:extLst>
          </p:cNvPr>
          <p:cNvSpPr>
            <a:spLocks noGrp="1"/>
          </p:cNvSpPr>
          <p:nvPr>
            <p:ph type="title"/>
          </p:nvPr>
        </p:nvSpPr>
        <p:spPr>
          <a:xfrm>
            <a:off x="838200" y="365125"/>
            <a:ext cx="10515600" cy="591805"/>
          </a:xfrm>
        </p:spPr>
        <p:txBody>
          <a:bodyPr>
            <a:normAutofit/>
          </a:bodyPr>
          <a:lstStyle/>
          <a:p>
            <a:r>
              <a:rPr lang="en-US" altLang="zh-CN" sz="3600" dirty="0">
                <a:latin typeface="Times New Roman" panose="02020603050405020304" pitchFamily="18" charset="0"/>
                <a:ea typeface="微软雅黑" panose="020B0503020204020204" pitchFamily="34" charset="-122"/>
                <a:cs typeface="Times New Roman" panose="02020603050405020304" pitchFamily="18" charset="0"/>
              </a:rPr>
              <a:t>TRN</a:t>
            </a:r>
            <a:r>
              <a:rPr lang="zh-CN" altLang="en-US" sz="3600" dirty="0">
                <a:latin typeface="Times New Roman" panose="02020603050405020304" pitchFamily="18" charset="0"/>
                <a:ea typeface="微软雅黑" panose="020B0503020204020204" pitchFamily="34" charset="-122"/>
                <a:cs typeface="Times New Roman" panose="02020603050405020304" pitchFamily="18" charset="0"/>
              </a:rPr>
              <a:t>输入</a:t>
            </a:r>
            <a:endParaRPr lang="zh-CN" altLang="en-US" sz="3600" dirty="0"/>
          </a:p>
        </p:txBody>
      </p:sp>
      <p:pic>
        <p:nvPicPr>
          <p:cNvPr id="5" name="内容占位符 4">
            <a:extLst>
              <a:ext uri="{FF2B5EF4-FFF2-40B4-BE49-F238E27FC236}">
                <a16:creationId xmlns:a16="http://schemas.microsoft.com/office/drawing/2014/main" id="{7082F3C3-D700-0A05-E5D1-A6B511100BBC}"/>
              </a:ext>
            </a:extLst>
          </p:cNvPr>
          <p:cNvPicPr>
            <a:picLocks noGrp="1" noChangeAspect="1"/>
          </p:cNvPicPr>
          <p:nvPr>
            <p:ph idx="1"/>
          </p:nvPr>
        </p:nvPicPr>
        <p:blipFill>
          <a:blip r:embed="rId3"/>
          <a:stretch>
            <a:fillRect/>
          </a:stretch>
        </p:blipFill>
        <p:spPr>
          <a:xfrm>
            <a:off x="646814" y="1253331"/>
            <a:ext cx="2683934" cy="4351338"/>
          </a:xfrm>
        </p:spPr>
      </p:pic>
      <p:sp>
        <p:nvSpPr>
          <p:cNvPr id="7" name="文本框 6">
            <a:extLst>
              <a:ext uri="{FF2B5EF4-FFF2-40B4-BE49-F238E27FC236}">
                <a16:creationId xmlns:a16="http://schemas.microsoft.com/office/drawing/2014/main" id="{84FA86AD-502C-1DC9-6636-A46AC005F75C}"/>
              </a:ext>
            </a:extLst>
          </p:cNvPr>
          <p:cNvSpPr txBox="1"/>
          <p:nvPr/>
        </p:nvSpPr>
        <p:spPr>
          <a:xfrm>
            <a:off x="3718736" y="956930"/>
            <a:ext cx="8051505" cy="646331"/>
          </a:xfrm>
          <a:prstGeom prst="rect">
            <a:avLst/>
          </a:prstGeom>
          <a:noFill/>
        </p:spPr>
        <p:txBody>
          <a:bodyPr wrap="square">
            <a:spAutoFit/>
          </a:bodyPr>
          <a:lstStyle/>
          <a:p>
            <a:r>
              <a:rPr lang="en-US" altLang="zh-CN" sz="1800" dirty="0">
                <a:solidFill>
                  <a:srgbClr val="000000"/>
                </a:solidFill>
                <a:effectLst/>
                <a:latin typeface="Times New Roman" panose="02020603050405020304" pitchFamily="18" charset="0"/>
              </a:rPr>
              <a:t>“If the thalamus is the gateway to the cortex, the reticular complex might be described as the guardian of the gateway.” </a:t>
            </a:r>
          </a:p>
        </p:txBody>
      </p:sp>
      <p:pic>
        <p:nvPicPr>
          <p:cNvPr id="8" name="图片 7">
            <a:extLst>
              <a:ext uri="{FF2B5EF4-FFF2-40B4-BE49-F238E27FC236}">
                <a16:creationId xmlns:a16="http://schemas.microsoft.com/office/drawing/2014/main" id="{D4457D13-E405-2A53-2F0B-A6DA1BD07B73}"/>
              </a:ext>
            </a:extLst>
          </p:cNvPr>
          <p:cNvPicPr>
            <a:picLocks noChangeAspect="1"/>
          </p:cNvPicPr>
          <p:nvPr/>
        </p:nvPicPr>
        <p:blipFill>
          <a:blip r:embed="rId4"/>
          <a:stretch>
            <a:fillRect/>
          </a:stretch>
        </p:blipFill>
        <p:spPr>
          <a:xfrm>
            <a:off x="4400107" y="1679853"/>
            <a:ext cx="5446269" cy="4055855"/>
          </a:xfrm>
          <a:prstGeom prst="rect">
            <a:avLst/>
          </a:prstGeom>
        </p:spPr>
      </p:pic>
      <p:sp>
        <p:nvSpPr>
          <p:cNvPr id="10" name="文本框 9">
            <a:extLst>
              <a:ext uri="{FF2B5EF4-FFF2-40B4-BE49-F238E27FC236}">
                <a16:creationId xmlns:a16="http://schemas.microsoft.com/office/drawing/2014/main" id="{4824E6B2-EE9B-7E41-E26E-7C5B52CC864F}"/>
              </a:ext>
            </a:extLst>
          </p:cNvPr>
          <p:cNvSpPr txBox="1"/>
          <p:nvPr/>
        </p:nvSpPr>
        <p:spPr>
          <a:xfrm>
            <a:off x="5672469" y="5735708"/>
            <a:ext cx="2748517" cy="369332"/>
          </a:xfrm>
          <a:prstGeom prst="rect">
            <a:avLst/>
          </a:prstGeom>
          <a:noFill/>
        </p:spPr>
        <p:txBody>
          <a:bodyPr wrap="square">
            <a:spAutoFit/>
          </a:bodyPr>
          <a:lstStyle/>
          <a:p>
            <a:r>
              <a:rPr lang="zh-CN" altLang="en-US" dirty="0"/>
              <a:t>视觉部分位于</a:t>
            </a:r>
            <a:r>
              <a:rPr lang="en-US" altLang="zh-CN" dirty="0"/>
              <a:t>TRN</a:t>
            </a:r>
            <a:r>
              <a:rPr lang="zh-CN" altLang="en-US" dirty="0"/>
              <a:t>的尾部</a:t>
            </a:r>
          </a:p>
        </p:txBody>
      </p:sp>
      <p:sp>
        <p:nvSpPr>
          <p:cNvPr id="11" name="文本框 10">
            <a:extLst>
              <a:ext uri="{FF2B5EF4-FFF2-40B4-BE49-F238E27FC236}">
                <a16:creationId xmlns:a16="http://schemas.microsoft.com/office/drawing/2014/main" id="{61107F8B-302A-3372-B9B5-8979C48DD451}"/>
              </a:ext>
            </a:extLst>
          </p:cNvPr>
          <p:cNvSpPr txBox="1"/>
          <p:nvPr/>
        </p:nvSpPr>
        <p:spPr>
          <a:xfrm>
            <a:off x="3718736" y="6115672"/>
            <a:ext cx="7689111" cy="646331"/>
          </a:xfrm>
          <a:prstGeom prst="rect">
            <a:avLst/>
          </a:prstGeom>
          <a:noFill/>
        </p:spPr>
        <p:txBody>
          <a:bodyPr wrap="square" rtlCol="0">
            <a:spAutoFit/>
          </a:bodyPr>
          <a:lstStyle/>
          <a:p>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TRN</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也有层次结构，靠近外侧的</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2/3</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与</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LGN</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和纹状皮层相关，靠近内侧的</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1/3</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与</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pulvinar</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dirty="0" err="1">
                <a:latin typeface="Times New Roman" panose="02020603050405020304" pitchFamily="18" charset="0"/>
                <a:ea typeface="微软雅黑" panose="020B0503020204020204" pitchFamily="34" charset="-122"/>
                <a:cs typeface="Times New Roman" panose="02020603050405020304" pitchFamily="18" charset="0"/>
              </a:rPr>
              <a:t>extrastriate</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cortex</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相关（夜猴和狨猴的发现，猕猴没有报道</a:t>
            </a:r>
            <a:r>
              <a:rPr lang="zh-CN" altLang="en-US" dirty="0"/>
              <a:t>）</a:t>
            </a:r>
          </a:p>
        </p:txBody>
      </p:sp>
    </p:spTree>
    <p:extLst>
      <p:ext uri="{BB962C8B-B14F-4D97-AF65-F5344CB8AC3E}">
        <p14:creationId xmlns:p14="http://schemas.microsoft.com/office/powerpoint/2010/main" val="213097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5BF6B0-4CF7-715A-5719-0C4ECEA6E3A7}"/>
              </a:ext>
            </a:extLst>
          </p:cNvPr>
          <p:cNvSpPr>
            <a:spLocks noGrp="1"/>
          </p:cNvSpPr>
          <p:nvPr>
            <p:ph type="title"/>
          </p:nvPr>
        </p:nvSpPr>
        <p:spPr>
          <a:xfrm>
            <a:off x="838200" y="365125"/>
            <a:ext cx="10515600" cy="591805"/>
          </a:xfrm>
        </p:spPr>
        <p:txBody>
          <a:bodyPr>
            <a:normAutofit/>
          </a:bodyPr>
          <a:lstStyle/>
          <a:p>
            <a:r>
              <a:rPr lang="en-US" altLang="zh-CN" sz="3600" dirty="0">
                <a:latin typeface="Times New Roman" panose="02020603050405020304" pitchFamily="18" charset="0"/>
                <a:ea typeface="微软雅黑" panose="020B0503020204020204" pitchFamily="34" charset="-122"/>
                <a:cs typeface="Times New Roman" panose="02020603050405020304" pitchFamily="18" charset="0"/>
              </a:rPr>
              <a:t>TRN</a:t>
            </a:r>
            <a:r>
              <a:rPr lang="zh-CN" altLang="en-US" sz="3600" dirty="0">
                <a:latin typeface="Times New Roman" panose="02020603050405020304" pitchFamily="18" charset="0"/>
                <a:ea typeface="微软雅黑" panose="020B0503020204020204" pitchFamily="34" charset="-122"/>
                <a:cs typeface="Times New Roman" panose="02020603050405020304" pitchFamily="18" charset="0"/>
              </a:rPr>
              <a:t>输入</a:t>
            </a:r>
            <a:endParaRPr lang="zh-CN" altLang="en-US" sz="3600" dirty="0"/>
          </a:p>
        </p:txBody>
      </p:sp>
      <p:pic>
        <p:nvPicPr>
          <p:cNvPr id="5" name="内容占位符 4">
            <a:extLst>
              <a:ext uri="{FF2B5EF4-FFF2-40B4-BE49-F238E27FC236}">
                <a16:creationId xmlns:a16="http://schemas.microsoft.com/office/drawing/2014/main" id="{7082F3C3-D700-0A05-E5D1-A6B511100BBC}"/>
              </a:ext>
            </a:extLst>
          </p:cNvPr>
          <p:cNvPicPr>
            <a:picLocks noGrp="1" noChangeAspect="1"/>
          </p:cNvPicPr>
          <p:nvPr>
            <p:ph idx="1"/>
          </p:nvPr>
        </p:nvPicPr>
        <p:blipFill>
          <a:blip r:embed="rId3"/>
          <a:stretch>
            <a:fillRect/>
          </a:stretch>
        </p:blipFill>
        <p:spPr>
          <a:xfrm>
            <a:off x="1114646" y="1253331"/>
            <a:ext cx="2683934" cy="4351338"/>
          </a:xfrm>
        </p:spPr>
      </p:pic>
      <p:sp>
        <p:nvSpPr>
          <p:cNvPr id="9" name="文本框 8">
            <a:extLst>
              <a:ext uri="{FF2B5EF4-FFF2-40B4-BE49-F238E27FC236}">
                <a16:creationId xmlns:a16="http://schemas.microsoft.com/office/drawing/2014/main" id="{65BDB0A0-D37D-666C-07C3-CE8E151434CB}"/>
              </a:ext>
            </a:extLst>
          </p:cNvPr>
          <p:cNvSpPr txBox="1"/>
          <p:nvPr/>
        </p:nvSpPr>
        <p:spPr>
          <a:xfrm>
            <a:off x="4529470" y="1464754"/>
            <a:ext cx="7113181" cy="923330"/>
          </a:xfrm>
          <a:prstGeom prst="rect">
            <a:avLst/>
          </a:prstGeom>
          <a:noFill/>
        </p:spPr>
        <p:txBody>
          <a:bodyPr wrap="square">
            <a:spAutoFit/>
          </a:bodyPr>
          <a:lstStyle/>
          <a:p>
            <a:r>
              <a:rPr lang="en-US" altLang="zh-CN" sz="1800" dirty="0">
                <a:solidFill>
                  <a:srgbClr val="000000"/>
                </a:solidFill>
                <a:effectLst/>
                <a:latin typeface="Times New Roman" panose="02020603050405020304" pitchFamily="18" charset="0"/>
              </a:rPr>
              <a:t>The TRN inhibitory field in LGN is </a:t>
            </a:r>
            <a:r>
              <a:rPr lang="en-US" altLang="zh-CN" sz="1800" b="1" dirty="0">
                <a:solidFill>
                  <a:srgbClr val="000000"/>
                </a:solidFill>
                <a:effectLst/>
                <a:latin typeface="Times New Roman" panose="02020603050405020304" pitchFamily="18" charset="0"/>
              </a:rPr>
              <a:t>bell-shaped</a:t>
            </a:r>
            <a:r>
              <a:rPr lang="en-US" altLang="zh-CN" sz="1800" dirty="0">
                <a:solidFill>
                  <a:srgbClr val="000000"/>
                </a:solidFill>
                <a:effectLst/>
                <a:latin typeface="Times New Roman" panose="02020603050405020304" pitchFamily="18" charset="0"/>
              </a:rPr>
              <a:t>, </a:t>
            </a:r>
            <a:r>
              <a:rPr lang="en-US" altLang="zh-CN" sz="1800" b="1" dirty="0">
                <a:solidFill>
                  <a:srgbClr val="000000"/>
                </a:solidFill>
                <a:effectLst/>
                <a:latin typeface="Times New Roman" panose="02020603050405020304" pitchFamily="18" charset="0"/>
              </a:rPr>
              <a:t>overlapping and aligned </a:t>
            </a:r>
            <a:r>
              <a:rPr lang="en-US" altLang="zh-CN" sz="1800" dirty="0">
                <a:solidFill>
                  <a:srgbClr val="000000"/>
                </a:solidFill>
                <a:effectLst/>
                <a:latin typeface="Times New Roman" panose="02020603050405020304" pitchFamily="18" charset="0"/>
              </a:rPr>
              <a:t>with the excitatory field of LGN thalamocortical cells but with </a:t>
            </a:r>
            <a:r>
              <a:rPr lang="en-US" altLang="zh-CN" sz="1800" b="1" dirty="0">
                <a:solidFill>
                  <a:srgbClr val="000000"/>
                </a:solidFill>
                <a:effectLst/>
                <a:latin typeface="Times New Roman" panose="02020603050405020304" pitchFamily="18" charset="0"/>
              </a:rPr>
              <a:t>a broader diameter.</a:t>
            </a:r>
            <a:endParaRPr lang="zh-CN" altLang="en-US" b="1" dirty="0"/>
          </a:p>
        </p:txBody>
      </p:sp>
      <p:sp>
        <p:nvSpPr>
          <p:cNvPr id="12" name="文本框 11">
            <a:extLst>
              <a:ext uri="{FF2B5EF4-FFF2-40B4-BE49-F238E27FC236}">
                <a16:creationId xmlns:a16="http://schemas.microsoft.com/office/drawing/2014/main" id="{842B6234-FA43-8559-97E6-C40BA56B666E}"/>
              </a:ext>
            </a:extLst>
          </p:cNvPr>
          <p:cNvSpPr txBox="1"/>
          <p:nvPr/>
        </p:nvSpPr>
        <p:spPr>
          <a:xfrm>
            <a:off x="4529470" y="2723876"/>
            <a:ext cx="6097772" cy="369332"/>
          </a:xfrm>
          <a:prstGeom prst="rect">
            <a:avLst/>
          </a:prstGeom>
          <a:noFill/>
        </p:spPr>
        <p:txBody>
          <a:bodyPr wrap="square">
            <a:spAutoFit/>
          </a:bodyPr>
          <a:lstStyle/>
          <a:p>
            <a:r>
              <a:rPr lang="en-US" altLang="zh-CN" sz="1800" dirty="0">
                <a:solidFill>
                  <a:srgbClr val="000000"/>
                </a:solidFill>
                <a:effectLst/>
                <a:latin typeface="Times New Roman" panose="02020603050405020304" pitchFamily="18" charset="0"/>
              </a:rPr>
              <a:t>TRN cells do not have a center/surround organization </a:t>
            </a:r>
            <a:endParaRPr lang="zh-CN" altLang="en-US" dirty="0"/>
          </a:p>
        </p:txBody>
      </p:sp>
      <p:sp>
        <p:nvSpPr>
          <p:cNvPr id="13" name="文本框 12">
            <a:extLst>
              <a:ext uri="{FF2B5EF4-FFF2-40B4-BE49-F238E27FC236}">
                <a16:creationId xmlns:a16="http://schemas.microsoft.com/office/drawing/2014/main" id="{881696EE-6B02-0349-6BBD-32FAE80BF28B}"/>
              </a:ext>
            </a:extLst>
          </p:cNvPr>
          <p:cNvSpPr txBox="1"/>
          <p:nvPr/>
        </p:nvSpPr>
        <p:spPr>
          <a:xfrm>
            <a:off x="4529470" y="3429000"/>
            <a:ext cx="7113181" cy="646331"/>
          </a:xfrm>
          <a:prstGeom prst="rect">
            <a:avLst/>
          </a:prstGeom>
          <a:noFill/>
        </p:spPr>
        <p:txBody>
          <a:bodyPr wrap="square">
            <a:spAutoFit/>
          </a:bodyPr>
          <a:lstStyle/>
          <a:p>
            <a:r>
              <a:rPr lang="en-US" altLang="zh-CN" dirty="0">
                <a:solidFill>
                  <a:srgbClr val="000000"/>
                </a:solidFill>
                <a:latin typeface="Times New Roman" panose="02020603050405020304" pitchFamily="18" charset="0"/>
              </a:rPr>
              <a:t>I</a:t>
            </a:r>
            <a:r>
              <a:rPr lang="en-US" altLang="zh-CN" sz="1800" dirty="0">
                <a:solidFill>
                  <a:srgbClr val="000000"/>
                </a:solidFill>
                <a:effectLst/>
                <a:latin typeface="Times New Roman" panose="02020603050405020304" pitchFamily="18" charset="0"/>
              </a:rPr>
              <a:t>ndividual TRN cells project </a:t>
            </a:r>
            <a:r>
              <a:rPr lang="en-US" altLang="zh-CN" sz="1800" b="1" dirty="0">
                <a:solidFill>
                  <a:srgbClr val="000000"/>
                </a:solidFill>
                <a:effectLst/>
                <a:latin typeface="Times New Roman" panose="02020603050405020304" pitchFamily="18" charset="0"/>
              </a:rPr>
              <a:t>through multiple LGN layers</a:t>
            </a:r>
            <a:r>
              <a:rPr lang="en-US" altLang="zh-CN" sz="1800" dirty="0">
                <a:solidFill>
                  <a:srgbClr val="000000"/>
                </a:solidFill>
                <a:effectLst/>
                <a:latin typeface="Times New Roman" panose="02020603050405020304" pitchFamily="18" charset="0"/>
              </a:rPr>
              <a:t>, making synaptic contacts with many LGN cell types along the way </a:t>
            </a:r>
            <a:endParaRPr lang="zh-CN" altLang="en-US" dirty="0"/>
          </a:p>
        </p:txBody>
      </p:sp>
    </p:spTree>
    <p:extLst>
      <p:ext uri="{BB962C8B-B14F-4D97-AF65-F5344CB8AC3E}">
        <p14:creationId xmlns:p14="http://schemas.microsoft.com/office/powerpoint/2010/main" val="446033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8F9989-D21B-51C8-1FDB-C7683AC64B01}"/>
              </a:ext>
            </a:extLst>
          </p:cNvPr>
          <p:cNvSpPr>
            <a:spLocks noGrp="1"/>
          </p:cNvSpPr>
          <p:nvPr>
            <p:ph type="title"/>
          </p:nvPr>
        </p:nvSpPr>
        <p:spPr>
          <a:xfrm>
            <a:off x="596736" y="244517"/>
            <a:ext cx="10515600" cy="589031"/>
          </a:xfrm>
        </p:spPr>
        <p:txBody>
          <a:bodyPr>
            <a:normAutofit/>
          </a:bodyPr>
          <a:lstStyle/>
          <a:p>
            <a:r>
              <a:rPr lang="en-US" altLang="zh-CN" sz="3600" dirty="0">
                <a:latin typeface="Times New Roman" panose="02020603050405020304" pitchFamily="18" charset="0"/>
                <a:ea typeface="微软雅黑" panose="020B0503020204020204" pitchFamily="34" charset="-122"/>
                <a:cs typeface="Times New Roman" panose="02020603050405020304" pitchFamily="18" charset="0"/>
              </a:rPr>
              <a:t>Retina</a:t>
            </a:r>
            <a:r>
              <a:rPr lang="zh-CN" altLang="en-US" sz="3600" dirty="0">
                <a:latin typeface="Times New Roman" panose="02020603050405020304" pitchFamily="18" charset="0"/>
                <a:ea typeface="微软雅黑" panose="020B0503020204020204" pitchFamily="34" charset="-122"/>
                <a:cs typeface="Times New Roman" panose="02020603050405020304" pitchFamily="18" charset="0"/>
              </a:rPr>
              <a:t>输入</a:t>
            </a:r>
          </a:p>
        </p:txBody>
      </p:sp>
      <p:pic>
        <p:nvPicPr>
          <p:cNvPr id="7" name="图片 6">
            <a:extLst>
              <a:ext uri="{FF2B5EF4-FFF2-40B4-BE49-F238E27FC236}">
                <a16:creationId xmlns:a16="http://schemas.microsoft.com/office/drawing/2014/main" id="{B59FCE98-3C69-B153-8113-03BAA56B38EF}"/>
              </a:ext>
            </a:extLst>
          </p:cNvPr>
          <p:cNvPicPr>
            <a:picLocks noChangeAspect="1"/>
          </p:cNvPicPr>
          <p:nvPr/>
        </p:nvPicPr>
        <p:blipFill>
          <a:blip r:embed="rId2"/>
          <a:stretch>
            <a:fillRect/>
          </a:stretch>
        </p:blipFill>
        <p:spPr>
          <a:xfrm>
            <a:off x="1336355" y="833548"/>
            <a:ext cx="8211682" cy="2650018"/>
          </a:xfrm>
          <a:prstGeom prst="rect">
            <a:avLst/>
          </a:prstGeom>
        </p:spPr>
      </p:pic>
      <p:sp>
        <p:nvSpPr>
          <p:cNvPr id="8" name="文本框 7">
            <a:extLst>
              <a:ext uri="{FF2B5EF4-FFF2-40B4-BE49-F238E27FC236}">
                <a16:creationId xmlns:a16="http://schemas.microsoft.com/office/drawing/2014/main" id="{6634D263-2F7B-2779-7697-41745AD59E6F}"/>
              </a:ext>
            </a:extLst>
          </p:cNvPr>
          <p:cNvSpPr txBox="1"/>
          <p:nvPr/>
        </p:nvSpPr>
        <p:spPr>
          <a:xfrm>
            <a:off x="845198" y="4169841"/>
            <a:ext cx="6419751" cy="1200329"/>
          </a:xfrm>
          <a:prstGeom prst="rect">
            <a:avLst/>
          </a:prstGeom>
          <a:noFill/>
        </p:spPr>
        <p:txBody>
          <a:bodyPr wrap="square" rtlCol="0">
            <a:spAutoFit/>
          </a:bodyPr>
          <a:lstStyle/>
          <a:p>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光通过眼介质和视网膜细胞被光感受器（视锥，视杆）吸收</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Photoreceptors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bipolar cells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ganglion cells</a:t>
            </a:r>
          </a:p>
          <a:p>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horizontal cells</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amacrine cells</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横向调节）</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Ganglion cells</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通过</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optic nerve</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离开眼睛</a:t>
            </a:r>
          </a:p>
        </p:txBody>
      </p:sp>
      <p:pic>
        <p:nvPicPr>
          <p:cNvPr id="11" name="内容占位符 4">
            <a:extLst>
              <a:ext uri="{FF2B5EF4-FFF2-40B4-BE49-F238E27FC236}">
                <a16:creationId xmlns:a16="http://schemas.microsoft.com/office/drawing/2014/main" id="{9E0CBB43-FC77-F5B1-3B13-3DD99655CF4D}"/>
              </a:ext>
            </a:extLst>
          </p:cNvPr>
          <p:cNvPicPr>
            <a:picLocks noGrp="1" noChangeAspect="1"/>
          </p:cNvPicPr>
          <p:nvPr>
            <p:ph idx="1"/>
          </p:nvPr>
        </p:nvPicPr>
        <p:blipFill>
          <a:blip r:embed="rId3"/>
          <a:stretch>
            <a:fillRect/>
          </a:stretch>
        </p:blipFill>
        <p:spPr>
          <a:xfrm>
            <a:off x="7137359" y="3298794"/>
            <a:ext cx="4366805" cy="3559206"/>
          </a:xfrm>
        </p:spPr>
      </p:pic>
    </p:spTree>
    <p:extLst>
      <p:ext uri="{BB962C8B-B14F-4D97-AF65-F5344CB8AC3E}">
        <p14:creationId xmlns:p14="http://schemas.microsoft.com/office/powerpoint/2010/main" val="892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4">
            <a:extLst>
              <a:ext uri="{FF2B5EF4-FFF2-40B4-BE49-F238E27FC236}">
                <a16:creationId xmlns:a16="http://schemas.microsoft.com/office/drawing/2014/main" id="{14421FE0-C777-308A-704B-85B2EDAB3589}"/>
              </a:ext>
            </a:extLst>
          </p:cNvPr>
          <p:cNvPicPr>
            <a:picLocks noChangeAspect="1"/>
          </p:cNvPicPr>
          <p:nvPr/>
        </p:nvPicPr>
        <p:blipFill>
          <a:blip r:embed="rId2"/>
          <a:stretch>
            <a:fillRect/>
          </a:stretch>
        </p:blipFill>
        <p:spPr>
          <a:xfrm>
            <a:off x="8158149" y="1974389"/>
            <a:ext cx="3239953" cy="3128457"/>
          </a:xfrm>
          <a:prstGeom prst="rect">
            <a:avLst/>
          </a:prstGeom>
        </p:spPr>
      </p:pic>
      <p:pic>
        <p:nvPicPr>
          <p:cNvPr id="10" name="图片 9">
            <a:extLst>
              <a:ext uri="{FF2B5EF4-FFF2-40B4-BE49-F238E27FC236}">
                <a16:creationId xmlns:a16="http://schemas.microsoft.com/office/drawing/2014/main" id="{90EEC7F6-2E8A-194B-CAD3-0E3DAC8CC98E}"/>
              </a:ext>
            </a:extLst>
          </p:cNvPr>
          <p:cNvPicPr>
            <a:picLocks noChangeAspect="1"/>
          </p:cNvPicPr>
          <p:nvPr/>
        </p:nvPicPr>
        <p:blipFill>
          <a:blip r:embed="rId3"/>
          <a:stretch>
            <a:fillRect/>
          </a:stretch>
        </p:blipFill>
        <p:spPr>
          <a:xfrm>
            <a:off x="269971" y="1833264"/>
            <a:ext cx="4046848" cy="3269582"/>
          </a:xfrm>
          <a:prstGeom prst="rect">
            <a:avLst/>
          </a:prstGeom>
        </p:spPr>
      </p:pic>
      <p:sp>
        <p:nvSpPr>
          <p:cNvPr id="11" name="文本框 10">
            <a:extLst>
              <a:ext uri="{FF2B5EF4-FFF2-40B4-BE49-F238E27FC236}">
                <a16:creationId xmlns:a16="http://schemas.microsoft.com/office/drawing/2014/main" id="{86B304AE-C431-132E-D098-FD78B1B73A2D}"/>
              </a:ext>
            </a:extLst>
          </p:cNvPr>
          <p:cNvSpPr txBox="1"/>
          <p:nvPr/>
        </p:nvSpPr>
        <p:spPr>
          <a:xfrm>
            <a:off x="371727" y="5421089"/>
            <a:ext cx="4146698" cy="369332"/>
          </a:xfrm>
          <a:prstGeom prst="rect">
            <a:avLst/>
          </a:prstGeom>
          <a:noFill/>
        </p:spPr>
        <p:txBody>
          <a:bodyPr wrap="square" rtlCol="0">
            <a:spAutoFit/>
          </a:bodyPr>
          <a:lstStyle/>
          <a:p>
            <a:r>
              <a:rPr lang="zh-CN" altLang="en-US" dirty="0"/>
              <a:t>视锥细胞和视杆细胞在视网膜上的分布</a:t>
            </a:r>
          </a:p>
        </p:txBody>
      </p:sp>
      <p:pic>
        <p:nvPicPr>
          <p:cNvPr id="13" name="图片 12">
            <a:extLst>
              <a:ext uri="{FF2B5EF4-FFF2-40B4-BE49-F238E27FC236}">
                <a16:creationId xmlns:a16="http://schemas.microsoft.com/office/drawing/2014/main" id="{A024E17D-2953-4664-2AD3-84473D917921}"/>
              </a:ext>
            </a:extLst>
          </p:cNvPr>
          <p:cNvPicPr>
            <a:picLocks noChangeAspect="1"/>
          </p:cNvPicPr>
          <p:nvPr/>
        </p:nvPicPr>
        <p:blipFill>
          <a:blip r:embed="rId4"/>
          <a:stretch>
            <a:fillRect/>
          </a:stretch>
        </p:blipFill>
        <p:spPr>
          <a:xfrm>
            <a:off x="4316819" y="1833264"/>
            <a:ext cx="3639724" cy="3269582"/>
          </a:xfrm>
          <a:prstGeom prst="rect">
            <a:avLst/>
          </a:prstGeom>
        </p:spPr>
      </p:pic>
      <p:sp>
        <p:nvSpPr>
          <p:cNvPr id="14" name="文本框 13">
            <a:extLst>
              <a:ext uri="{FF2B5EF4-FFF2-40B4-BE49-F238E27FC236}">
                <a16:creationId xmlns:a16="http://schemas.microsoft.com/office/drawing/2014/main" id="{D4E21F55-49F8-7D6F-6819-DACAE34166D3}"/>
              </a:ext>
            </a:extLst>
          </p:cNvPr>
          <p:cNvSpPr txBox="1"/>
          <p:nvPr/>
        </p:nvSpPr>
        <p:spPr>
          <a:xfrm>
            <a:off x="371727" y="268810"/>
            <a:ext cx="6411432" cy="646331"/>
          </a:xfrm>
          <a:prstGeom prst="rect">
            <a:avLst/>
          </a:prstGeom>
          <a:noFill/>
        </p:spPr>
        <p:txBody>
          <a:bodyPr wrap="square" rtlCol="0">
            <a:spAutoFit/>
          </a:bodyPr>
          <a:lstStyle/>
          <a:p>
            <a:r>
              <a:rPr lang="zh-CN" altLang="en-US" sz="3600" dirty="0">
                <a:latin typeface="微软雅黑" panose="020B0503020204020204" pitchFamily="34" charset="-122"/>
                <a:ea typeface="微软雅黑" panose="020B0503020204020204" pitchFamily="34" charset="-122"/>
              </a:rPr>
              <a:t>中央凹和视网膜周边结构</a:t>
            </a:r>
          </a:p>
        </p:txBody>
      </p:sp>
      <p:sp>
        <p:nvSpPr>
          <p:cNvPr id="15" name="文本框 14">
            <a:extLst>
              <a:ext uri="{FF2B5EF4-FFF2-40B4-BE49-F238E27FC236}">
                <a16:creationId xmlns:a16="http://schemas.microsoft.com/office/drawing/2014/main" id="{01DC7194-9FD0-57CF-2C6E-EAF79E31313A}"/>
              </a:ext>
            </a:extLst>
          </p:cNvPr>
          <p:cNvSpPr txBox="1"/>
          <p:nvPr/>
        </p:nvSpPr>
        <p:spPr>
          <a:xfrm>
            <a:off x="4518425" y="5421089"/>
            <a:ext cx="3639724" cy="369332"/>
          </a:xfrm>
          <a:prstGeom prst="rect">
            <a:avLst/>
          </a:prstGeom>
          <a:noFill/>
        </p:spPr>
        <p:txBody>
          <a:bodyPr wrap="square" rtlCol="0">
            <a:spAutoFit/>
          </a:bodyPr>
          <a:lstStyle/>
          <a:p>
            <a:r>
              <a:rPr lang="zh-CN" altLang="en-US" dirty="0"/>
              <a:t>不同区域的视神经节接受不同信号</a:t>
            </a:r>
          </a:p>
        </p:txBody>
      </p:sp>
      <p:sp>
        <p:nvSpPr>
          <p:cNvPr id="16" name="文本框 15">
            <a:extLst>
              <a:ext uri="{FF2B5EF4-FFF2-40B4-BE49-F238E27FC236}">
                <a16:creationId xmlns:a16="http://schemas.microsoft.com/office/drawing/2014/main" id="{9B283791-12D2-1C6E-610C-6E3264475844}"/>
              </a:ext>
            </a:extLst>
          </p:cNvPr>
          <p:cNvSpPr txBox="1"/>
          <p:nvPr/>
        </p:nvSpPr>
        <p:spPr>
          <a:xfrm>
            <a:off x="8814391" y="5421089"/>
            <a:ext cx="2913321" cy="369332"/>
          </a:xfrm>
          <a:prstGeom prst="rect">
            <a:avLst/>
          </a:prstGeom>
          <a:noFill/>
        </p:spPr>
        <p:txBody>
          <a:bodyPr wrap="square" rtlCol="0">
            <a:spAutoFit/>
          </a:bodyPr>
          <a:lstStyle/>
          <a:p>
            <a:r>
              <a:rPr lang="zh-CN" altLang="en-US" dirty="0"/>
              <a:t>视网膜到</a:t>
            </a:r>
            <a:r>
              <a:rPr lang="en-US" altLang="zh-CN" dirty="0"/>
              <a:t>LGN</a:t>
            </a:r>
            <a:r>
              <a:rPr lang="zh-CN" altLang="en-US" dirty="0"/>
              <a:t>传输</a:t>
            </a:r>
          </a:p>
        </p:txBody>
      </p:sp>
    </p:spTree>
    <p:extLst>
      <p:ext uri="{BB962C8B-B14F-4D97-AF65-F5344CB8AC3E}">
        <p14:creationId xmlns:p14="http://schemas.microsoft.com/office/powerpoint/2010/main" val="386737459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608</Words>
  <Application>Microsoft Office PowerPoint</Application>
  <PresentationFormat>宽屏</PresentationFormat>
  <Paragraphs>82</Paragraphs>
  <Slides>8</Slides>
  <Notes>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8</vt:i4>
      </vt:variant>
    </vt:vector>
  </HeadingPairs>
  <TitlesOfParts>
    <vt:vector size="14" baseType="lpstr">
      <vt:lpstr>等线</vt:lpstr>
      <vt:lpstr>等线 Light</vt:lpstr>
      <vt:lpstr>微软雅黑</vt:lpstr>
      <vt:lpstr>Arial</vt:lpstr>
      <vt:lpstr>Times New Roman</vt:lpstr>
      <vt:lpstr>Office 主题​​</vt:lpstr>
      <vt:lpstr>灵长类视觉组会——LGN</vt:lpstr>
      <vt:lpstr>LGN输入</vt:lpstr>
      <vt:lpstr>Interneuron与thalamocortical cell相互作用模式</vt:lpstr>
      <vt:lpstr>LGN皮层投射</vt:lpstr>
      <vt:lpstr>TRN输入</vt:lpstr>
      <vt:lpstr>TRN输入</vt:lpstr>
      <vt:lpstr>Retina输入</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高 金金</dc:creator>
  <cp:lastModifiedBy>高 金金</cp:lastModifiedBy>
  <cp:revision>4</cp:revision>
  <dcterms:created xsi:type="dcterms:W3CDTF">2022-05-17T09:26:18Z</dcterms:created>
  <dcterms:modified xsi:type="dcterms:W3CDTF">2022-05-23T13:20:41Z</dcterms:modified>
</cp:coreProperties>
</file>