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2.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62" r:id="rId4"/>
    <p:sldId id="265" r:id="rId5"/>
    <p:sldId id="261" r:id="rId6"/>
    <p:sldId id="274" r:id="rId7"/>
    <p:sldId id="260" r:id="rId8"/>
    <p:sldId id="267" r:id="rId9"/>
    <p:sldId id="273" r:id="rId10"/>
    <p:sldId id="269" r:id="rId11"/>
    <p:sldId id="271" r:id="rId12"/>
    <p:sldId id="270" r:id="rId13"/>
    <p:sldId id="266" r:id="rId14"/>
    <p:sldId id="275" r:id="rId15"/>
    <p:sldId id="272" r:id="rId16"/>
    <p:sldId id="27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81208" autoAdjust="0"/>
  </p:normalViewPr>
  <p:slideViewPr>
    <p:cSldViewPr snapToGrid="0">
      <p:cViewPr varScale="1">
        <p:scale>
          <a:sx n="64" d="100"/>
          <a:sy n="64" d="100"/>
        </p:scale>
        <p:origin x="724" y="40"/>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29FB7-B30C-4CC4-B48F-D4EE1ECE48E0}" type="datetimeFigureOut">
              <a:rPr lang="zh-CN" altLang="en-US" smtClean="0"/>
              <a:t>2022/7/11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7226D-9215-4122-B5A2-2B501BB07986}" type="slidenum">
              <a:rPr lang="zh-CN" altLang="en-US" smtClean="0"/>
              <a:t>‹#›</a:t>
            </a:fld>
            <a:endParaRPr lang="zh-CN" altLang="en-US"/>
          </a:p>
        </p:txBody>
      </p:sp>
    </p:spTree>
    <p:extLst>
      <p:ext uri="{BB962C8B-B14F-4D97-AF65-F5344CB8AC3E}">
        <p14:creationId xmlns:p14="http://schemas.microsoft.com/office/powerpoint/2010/main" val="3576208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突触三联位置在</a:t>
            </a:r>
            <a:r>
              <a:rPr lang="en-US" altLang="zh-CN" dirty="0"/>
              <a:t>RC</a:t>
            </a:r>
            <a:r>
              <a:rPr lang="zh-CN" altLang="en-US" dirty="0"/>
              <a:t>近端树突与</a:t>
            </a:r>
            <a:r>
              <a:rPr lang="en-US" altLang="zh-CN" dirty="0"/>
              <a:t>IN</a:t>
            </a:r>
            <a:r>
              <a:rPr lang="zh-CN" altLang="en-US" dirty="0"/>
              <a:t>远端树突，</a:t>
            </a:r>
            <a:r>
              <a:rPr lang="en-US" altLang="zh-CN" dirty="0"/>
              <a:t>IN</a:t>
            </a:r>
            <a:r>
              <a:rPr lang="zh-CN" altLang="en-US" dirty="0"/>
              <a:t>由于</a:t>
            </a:r>
            <a:r>
              <a:rPr lang="en-US" altLang="zh-CN" dirty="0"/>
              <a:t>GC</a:t>
            </a:r>
            <a:r>
              <a:rPr lang="zh-CN" altLang="en-US" dirty="0"/>
              <a:t>输入，</a:t>
            </a:r>
            <a:r>
              <a:rPr lang="en-US" altLang="zh-CN" dirty="0"/>
              <a:t>GABA</a:t>
            </a:r>
            <a:r>
              <a:rPr lang="zh-CN" altLang="en-US" dirty="0"/>
              <a:t>释放，产生局部抑制，与</a:t>
            </a:r>
            <a:r>
              <a:rPr lang="en-US" altLang="zh-CN" dirty="0"/>
              <a:t>soma</a:t>
            </a:r>
            <a:r>
              <a:rPr lang="zh-CN" altLang="en-US" dirty="0"/>
              <a:t>无关，因此在功能上与</a:t>
            </a:r>
            <a:r>
              <a:rPr lang="en-US" altLang="zh-CN" dirty="0"/>
              <a:t>soma</a:t>
            </a:r>
            <a:r>
              <a:rPr lang="zh-CN" altLang="en-US" dirty="0"/>
              <a:t>解耦开</a:t>
            </a:r>
          </a:p>
        </p:txBody>
      </p:sp>
      <p:sp>
        <p:nvSpPr>
          <p:cNvPr id="4" name="灯片编号占位符 3"/>
          <p:cNvSpPr>
            <a:spLocks noGrp="1"/>
          </p:cNvSpPr>
          <p:nvPr>
            <p:ph type="sldNum" sz="quarter" idx="5"/>
          </p:nvPr>
        </p:nvSpPr>
        <p:spPr/>
        <p:txBody>
          <a:bodyPr/>
          <a:lstStyle/>
          <a:p>
            <a:fld id="{7637226D-9215-4122-B5A2-2B501BB07986}" type="slidenum">
              <a:rPr lang="zh-CN" altLang="en-US" smtClean="0"/>
              <a:t>3</a:t>
            </a:fld>
            <a:endParaRPr lang="zh-CN" altLang="en-US"/>
          </a:p>
        </p:txBody>
      </p:sp>
    </p:spTree>
    <p:extLst>
      <p:ext uri="{BB962C8B-B14F-4D97-AF65-F5344CB8AC3E}">
        <p14:creationId xmlns:p14="http://schemas.microsoft.com/office/powerpoint/2010/main" val="2509083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637226D-9215-4122-B5A2-2B501BB07986}" type="slidenum">
              <a:rPr lang="zh-CN" altLang="en-US" smtClean="0"/>
              <a:t>5</a:t>
            </a:fld>
            <a:endParaRPr lang="zh-CN" altLang="en-US"/>
          </a:p>
        </p:txBody>
      </p:sp>
    </p:spTree>
    <p:extLst>
      <p:ext uri="{BB962C8B-B14F-4D97-AF65-F5344CB8AC3E}">
        <p14:creationId xmlns:p14="http://schemas.microsoft.com/office/powerpoint/2010/main" val="2934077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2022/7/11</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2022/7/11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2022/7/11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2022/7/11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2022/7/11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2022/7/11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2022/7/11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2022/7/11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2022/7/11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2022/7/11</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2022/7/11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2022/7/11</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7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76.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6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68.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notesSlide" Target="../notesSlides/notesSlide2.xml"/><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6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72.xml"/><Relationship Id="rId6" Type="http://schemas.openxmlformats.org/officeDocument/2006/relationships/image" Target="../media/image18.png"/><Relationship Id="rId5" Type="http://schemas.openxmlformats.org/officeDocument/2006/relationships/image" Target="../media/image28.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rmAutofit/>
          </a:bodyPr>
          <a:lstStyle/>
          <a:p>
            <a:r>
              <a:rPr lang="zh-CN" altLang="en-US" sz="4400" b="0" dirty="0">
                <a:latin typeface="+mj-ea"/>
              </a:rPr>
              <a:t>灵长类视觉</a:t>
            </a:r>
            <a:r>
              <a:rPr lang="en-US" altLang="zh-CN" sz="4400" b="0" dirty="0">
                <a:latin typeface="+mj-ea"/>
              </a:rPr>
              <a:t>——LGN</a:t>
            </a:r>
            <a:endParaRPr lang="zh-CN" altLang="zh-CN" sz="4400" b="0" dirty="0">
              <a:latin typeface="+mj-ea"/>
            </a:endParaRPr>
          </a:p>
        </p:txBody>
      </p:sp>
      <p:sp>
        <p:nvSpPr>
          <p:cNvPr id="3" name="副标题 2"/>
          <p:cNvSpPr>
            <a:spLocks noGrp="1"/>
          </p:cNvSpPr>
          <p:nvPr>
            <p:ph type="subTitle" idx="1"/>
            <p:custDataLst>
              <p:tags r:id="rId3"/>
            </p:custDataLst>
          </p:nvPr>
        </p:nvSpPr>
        <p:spPr/>
        <p:txBody>
          <a:bodyPr>
            <a:normAutofit/>
          </a:bodyPr>
          <a:lstStyle/>
          <a:p>
            <a:r>
              <a:rPr lang="en-US" altLang="zh-CN" sz="2800" dirty="0">
                <a:solidFill>
                  <a:schemeClr val="tx1"/>
                </a:solidFill>
              </a:rPr>
              <a:t>0711</a:t>
            </a:r>
            <a:endParaRPr lang="zh-CN" altLang="en-US" sz="2800" dirty="0">
              <a:solidFill>
                <a:schemeClr val="tx1"/>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N response &#10;RC response &#10;20 &#10;3—10 &#10;u-40 &#10;z -50 &#10;&gt; -20 &#10;E -30 &#10;— -20 &#10;-60 &#10;10 &#10;IN bAP &#10;—10 &#10;—50 &#10;-60 &#10;10 &#10;Time (ms) &#10;—60 &#10;10 &#10;both &#10;15 &#10;15 &#10;15 &#10;RC response &#10;20 &#10;both &#10;-60 &#10;10 &#10;15 &#10;Time (ms) ">
            <a:extLst>
              <a:ext uri="{FF2B5EF4-FFF2-40B4-BE49-F238E27FC236}">
                <a16:creationId xmlns:a16="http://schemas.microsoft.com/office/drawing/2014/main" id="{212C8244-1A96-48BB-43AB-6B205C64A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19" y="914249"/>
            <a:ext cx="5694320" cy="502950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C945870F-BA65-AE2E-7F16-D9A8E5B94DDF}"/>
              </a:ext>
            </a:extLst>
          </p:cNvPr>
          <p:cNvSpPr txBox="1"/>
          <p:nvPr/>
        </p:nvSpPr>
        <p:spPr>
          <a:xfrm>
            <a:off x="327259" y="192506"/>
            <a:ext cx="6756935"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Direct triadic inhibition &amp; soma-driven triadic inhibition</a:t>
            </a:r>
            <a:endParaRPr lang="zh-CN" altLang="en-US" sz="20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12DEEFB-57E8-ED58-7FA8-60A4CDEB2B29}"/>
              </a:ext>
            </a:extLst>
          </p:cNvPr>
          <p:cNvSpPr txBox="1"/>
          <p:nvPr/>
        </p:nvSpPr>
        <p:spPr>
          <a:xfrm>
            <a:off x="6737684" y="1831825"/>
            <a:ext cx="4366661" cy="369332"/>
          </a:xfrm>
          <a:prstGeom prst="rect">
            <a:avLst/>
          </a:prstGeom>
          <a:noFill/>
        </p:spPr>
        <p:txBody>
          <a:bodyPr wrap="square">
            <a:spAutoFit/>
          </a:bodyPr>
          <a:lstStyle/>
          <a:p>
            <a:r>
              <a:rPr lang="en-US" altLang="zh-CN" dirty="0">
                <a:solidFill>
                  <a:srgbClr val="000000"/>
                </a:solidFill>
                <a:latin typeface="AdvOT1ef757c0"/>
              </a:rPr>
              <a:t>A</a:t>
            </a:r>
            <a:r>
              <a:rPr lang="en-US" altLang="zh-CN" sz="1800" dirty="0">
                <a:solidFill>
                  <a:srgbClr val="000000"/>
                </a:solidFill>
                <a:effectLst/>
                <a:latin typeface="AdvOT1ef757c0"/>
              </a:rPr>
              <a:t> single GC spike input to a distal synapse</a:t>
            </a:r>
            <a:endParaRPr lang="zh-CN" altLang="en-US" dirty="0"/>
          </a:p>
        </p:txBody>
      </p:sp>
      <p:sp>
        <p:nvSpPr>
          <p:cNvPr id="4" name="文本框 3">
            <a:extLst>
              <a:ext uri="{FF2B5EF4-FFF2-40B4-BE49-F238E27FC236}">
                <a16:creationId xmlns:a16="http://schemas.microsoft.com/office/drawing/2014/main" id="{0C23422D-DFF4-0E72-B88F-4F8C41095C75}"/>
              </a:ext>
            </a:extLst>
          </p:cNvPr>
          <p:cNvSpPr txBox="1"/>
          <p:nvPr/>
        </p:nvSpPr>
        <p:spPr>
          <a:xfrm>
            <a:off x="6737684" y="4626872"/>
            <a:ext cx="4530291" cy="923330"/>
          </a:xfrm>
          <a:prstGeom prst="rect">
            <a:avLst/>
          </a:prstGeom>
          <a:noFill/>
        </p:spPr>
        <p:txBody>
          <a:bodyPr wrap="square" rtlCol="0">
            <a:spAutoFit/>
          </a:bodyPr>
          <a:lstStyle/>
          <a:p>
            <a:r>
              <a:rPr lang="en-US" altLang="zh-CN" dirty="0"/>
              <a:t>Soma-driven triadic inhibition</a:t>
            </a:r>
            <a:r>
              <a:rPr lang="zh-CN" altLang="en-US" dirty="0"/>
              <a:t>是由</a:t>
            </a:r>
            <a:r>
              <a:rPr lang="en-US" altLang="zh-CN" dirty="0"/>
              <a:t>soma</a:t>
            </a:r>
            <a:r>
              <a:rPr lang="zh-CN" altLang="en-US" dirty="0"/>
              <a:t>动作电位反向传播产生，会延迟几毫秒，因此无法抑制</a:t>
            </a:r>
            <a:r>
              <a:rPr lang="en-US" altLang="zh-CN" dirty="0"/>
              <a:t>RC</a:t>
            </a:r>
            <a:r>
              <a:rPr lang="zh-CN" altLang="en-US" dirty="0"/>
              <a:t>产生</a:t>
            </a:r>
            <a:r>
              <a:rPr lang="en-US" altLang="zh-CN" dirty="0"/>
              <a:t>AP</a:t>
            </a:r>
            <a:endParaRPr lang="zh-CN" altLang="en-US" dirty="0"/>
          </a:p>
        </p:txBody>
      </p:sp>
      <p:sp>
        <p:nvSpPr>
          <p:cNvPr id="8" name="文本框 7">
            <a:extLst>
              <a:ext uri="{FF2B5EF4-FFF2-40B4-BE49-F238E27FC236}">
                <a16:creationId xmlns:a16="http://schemas.microsoft.com/office/drawing/2014/main" id="{428FD688-8C65-0094-D77F-105528DBA437}"/>
              </a:ext>
            </a:extLst>
          </p:cNvPr>
          <p:cNvSpPr txBox="1"/>
          <p:nvPr/>
        </p:nvSpPr>
        <p:spPr>
          <a:xfrm>
            <a:off x="6699183" y="3941661"/>
            <a:ext cx="4795788" cy="369332"/>
          </a:xfrm>
          <a:prstGeom prst="rect">
            <a:avLst/>
          </a:prstGeom>
          <a:noFill/>
        </p:spPr>
        <p:txBody>
          <a:bodyPr wrap="square">
            <a:spAutoFit/>
          </a:bodyPr>
          <a:lstStyle/>
          <a:p>
            <a:r>
              <a:rPr lang="en-US" altLang="zh-CN" sz="1800" dirty="0">
                <a:solidFill>
                  <a:srgbClr val="000000"/>
                </a:solidFill>
                <a:effectLst/>
                <a:latin typeface="AdvOT82c4f4c4"/>
                <a:ea typeface="宋体" panose="02010600030101010101" pitchFamily="2" charset="-122"/>
              </a:rPr>
              <a:t>Back-propagating action potential in IN dendrite</a:t>
            </a:r>
            <a:endParaRPr lang="zh-CN" altLang="en-US" dirty="0"/>
          </a:p>
        </p:txBody>
      </p:sp>
    </p:spTree>
    <p:custDataLst>
      <p:tags r:id="rId1"/>
    </p:custDataLst>
    <p:extLst>
      <p:ext uri="{BB962C8B-B14F-4D97-AF65-F5344CB8AC3E}">
        <p14:creationId xmlns:p14="http://schemas.microsoft.com/office/powerpoint/2010/main" val="18445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0C58B82-0335-3FB0-8B7D-776EA0A0F3BE}"/>
              </a:ext>
            </a:extLst>
          </p:cNvPr>
          <p:cNvSpPr txBox="1"/>
          <p:nvPr/>
        </p:nvSpPr>
        <p:spPr>
          <a:xfrm>
            <a:off x="412011" y="277850"/>
            <a:ext cx="7147737" cy="400110"/>
          </a:xfrm>
          <a:prstGeom prst="rect">
            <a:avLst/>
          </a:prstGeom>
          <a:noFill/>
        </p:spPr>
        <p:txBody>
          <a:bodyPr wrap="square">
            <a:spAutoFit/>
          </a:bodyPr>
          <a:lstStyle/>
          <a:p>
            <a:r>
              <a:rPr lang="en-US" altLang="zh-CN" sz="20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effects of various types of inhibition on relay-cell (RC) response</a:t>
            </a:r>
            <a:endParaRPr lang="zh-CN" altLang="en-US" sz="2000" b="1" dirty="0">
              <a:latin typeface="Times New Roman" panose="02020603050405020304" pitchFamily="18" charset="0"/>
              <a:cs typeface="Times New Roman" panose="02020603050405020304" pitchFamily="18" charset="0"/>
            </a:endParaRPr>
          </a:p>
        </p:txBody>
      </p:sp>
      <p:pic>
        <p:nvPicPr>
          <p:cNvPr id="5122" name="Picture 2" descr="Firing rate (normalized) &#10;Firing rate r (s&quot; I ) ">
            <a:extLst>
              <a:ext uri="{FF2B5EF4-FFF2-40B4-BE49-F238E27FC236}">
                <a16:creationId xmlns:a16="http://schemas.microsoft.com/office/drawing/2014/main" id="{BB21845D-3B39-5315-E0FB-4542DA281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57" y="677960"/>
            <a:ext cx="3691816" cy="388650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C-i) Direct triadic inhibition: Triadic inhibition driven by GC input on same distal IN den- &#10;drite only, i.e., &gt; 0, = WIRa = O &#10;(RC-ii) Direct &amp; soma-driven triadic inhibition: Triadic inhibition driven both by GC input &#10;on same distal IN dendrite and back-propagated soma activation in turn stemming &#10;from proximal inputs on the IN, i.e., W'1Rt &gt; 0, &gt; O, = O ">
            <a:extLst>
              <a:ext uri="{FF2B5EF4-FFF2-40B4-BE49-F238E27FC236}">
                <a16:creationId xmlns:a16="http://schemas.microsoft.com/office/drawing/2014/main" id="{5281036C-B1D2-88A4-FC5B-452B1C544B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4195" y="721971"/>
            <a:ext cx="6312939" cy="130878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C-iii) Axonal inhibition: Axonal inhibition ofRC following firing of action potential in the &#10;IN, i.e., = 0, WG1p &gt; O, W'1Ra &gt; O. ">
            <a:extLst>
              <a:ext uri="{FF2B5EF4-FFF2-40B4-BE49-F238E27FC236}">
                <a16:creationId xmlns:a16="http://schemas.microsoft.com/office/drawing/2014/main" id="{257D5ABC-48EF-F709-3CC4-D78B1550BB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9673" y="1971624"/>
            <a:ext cx="6163050" cy="49260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ds Spot diameter ">
            <a:extLst>
              <a:ext uri="{FF2B5EF4-FFF2-40B4-BE49-F238E27FC236}">
                <a16:creationId xmlns:a16="http://schemas.microsoft.com/office/drawing/2014/main" id="{3B75CABA-3355-0B36-37F0-E16DC6BFA70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62079" y="526790"/>
            <a:ext cx="2029921" cy="242674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45C25787-A1E9-618F-9B2B-66986CBE0055}"/>
              </a:ext>
            </a:extLst>
          </p:cNvPr>
          <p:cNvSpPr txBox="1"/>
          <p:nvPr/>
        </p:nvSpPr>
        <p:spPr>
          <a:xfrm>
            <a:off x="3870250" y="3040912"/>
            <a:ext cx="7468309" cy="1754326"/>
          </a:xfrm>
          <a:prstGeom prst="rect">
            <a:avLst/>
          </a:prstGeom>
          <a:noFill/>
        </p:spPr>
        <p:txBody>
          <a:bodyPr wrap="square" rtlCol="0">
            <a:spAutoFit/>
          </a:bodyPr>
          <a:lstStyle/>
          <a:p>
            <a:r>
              <a:rPr lang="zh-CN" altLang="en-US" dirty="0"/>
              <a:t>①</a:t>
            </a:r>
            <a:r>
              <a:rPr lang="en-US" altLang="zh-CN" dirty="0"/>
              <a:t>RC center diameter ~2° </a:t>
            </a:r>
            <a:r>
              <a:rPr lang="en-US" altLang="zh-CN" sz="1800" dirty="0">
                <a:solidFill>
                  <a:srgbClr val="000000"/>
                </a:solidFill>
                <a:effectLst/>
                <a:latin typeface="AdvOT1ef757c0"/>
              </a:rPr>
              <a:t>IN center diameter ~3°</a:t>
            </a:r>
          </a:p>
          <a:p>
            <a:r>
              <a:rPr lang="zh-CN" altLang="en-US" dirty="0">
                <a:solidFill>
                  <a:srgbClr val="000000"/>
                </a:solidFill>
                <a:latin typeface="AdvOT1ef757c0"/>
              </a:rPr>
              <a:t>②</a:t>
            </a:r>
            <a:r>
              <a:rPr lang="en-US" altLang="zh-CN" dirty="0">
                <a:solidFill>
                  <a:srgbClr val="000000"/>
                </a:solidFill>
                <a:latin typeface="AdvOT1ef757c0"/>
              </a:rPr>
              <a:t>direct triadic inhibition</a:t>
            </a:r>
            <a:r>
              <a:rPr lang="zh-CN" altLang="en-US" dirty="0">
                <a:solidFill>
                  <a:srgbClr val="000000"/>
                </a:solidFill>
                <a:latin typeface="AdvOT1ef757c0"/>
              </a:rPr>
              <a:t>仅降低了</a:t>
            </a:r>
            <a:r>
              <a:rPr lang="en-US" altLang="zh-CN" dirty="0">
                <a:solidFill>
                  <a:srgbClr val="000000"/>
                </a:solidFill>
                <a:latin typeface="AdvOT1ef757c0"/>
              </a:rPr>
              <a:t>firing rate</a:t>
            </a:r>
            <a:r>
              <a:rPr lang="zh-CN" altLang="en-US" dirty="0">
                <a:solidFill>
                  <a:srgbClr val="000000"/>
                </a:solidFill>
                <a:latin typeface="AdvOT1ef757c0"/>
              </a:rPr>
              <a:t>，没有改变</a:t>
            </a:r>
            <a:r>
              <a:rPr lang="en-US" altLang="zh-CN" dirty="0">
                <a:solidFill>
                  <a:srgbClr val="000000"/>
                </a:solidFill>
                <a:latin typeface="AdvOT1ef757c0"/>
              </a:rPr>
              <a:t>tuning curve</a:t>
            </a:r>
            <a:r>
              <a:rPr lang="zh-CN" altLang="en-US" dirty="0">
                <a:solidFill>
                  <a:srgbClr val="000000"/>
                </a:solidFill>
                <a:latin typeface="AdvOT1ef757c0"/>
              </a:rPr>
              <a:t>形状，</a:t>
            </a:r>
            <a:r>
              <a:rPr lang="en-US" altLang="zh-CN" dirty="0">
                <a:solidFill>
                  <a:srgbClr val="000000"/>
                </a:solidFill>
                <a:latin typeface="AdvOT1ef757c0"/>
              </a:rPr>
              <a:t>gain control</a:t>
            </a:r>
            <a:r>
              <a:rPr lang="zh-CN" altLang="en-US" dirty="0">
                <a:solidFill>
                  <a:srgbClr val="000000"/>
                </a:solidFill>
                <a:latin typeface="AdvOT1ef757c0"/>
              </a:rPr>
              <a:t>作用</a:t>
            </a:r>
            <a:endParaRPr lang="en-US" altLang="zh-CN" dirty="0">
              <a:solidFill>
                <a:srgbClr val="000000"/>
              </a:solidFill>
              <a:latin typeface="AdvOT1ef757c0"/>
            </a:endParaRPr>
          </a:p>
          <a:p>
            <a:r>
              <a:rPr lang="zh-CN" altLang="en-US" dirty="0">
                <a:solidFill>
                  <a:srgbClr val="000000"/>
                </a:solidFill>
                <a:latin typeface="AdvOT1ef757c0"/>
              </a:rPr>
              <a:t>③</a:t>
            </a:r>
            <a:r>
              <a:rPr lang="en-US" altLang="zh-CN" dirty="0">
                <a:solidFill>
                  <a:srgbClr val="000000"/>
                </a:solidFill>
                <a:latin typeface="AdvOT1ef757c0"/>
              </a:rPr>
              <a:t>soma-driven and axonal inhibition</a:t>
            </a:r>
            <a:r>
              <a:rPr lang="zh-CN" altLang="en-US" dirty="0">
                <a:solidFill>
                  <a:srgbClr val="000000"/>
                </a:solidFill>
                <a:latin typeface="AdvOT1ef757c0"/>
              </a:rPr>
              <a:t>减少了中心感受野的大小，调节空间分辨率</a:t>
            </a:r>
            <a:endParaRPr lang="en-US" altLang="zh-CN" dirty="0">
              <a:solidFill>
                <a:srgbClr val="000000"/>
              </a:solidFill>
              <a:latin typeface="AdvOT1ef757c0"/>
            </a:endParaRPr>
          </a:p>
          <a:p>
            <a:endParaRPr lang="en-US" altLang="zh-CN" dirty="0">
              <a:solidFill>
                <a:srgbClr val="000000"/>
              </a:solidFill>
              <a:latin typeface="AdvOT1ef757c0"/>
            </a:endParaRPr>
          </a:p>
        </p:txBody>
      </p:sp>
    </p:spTree>
    <p:custDataLst>
      <p:tags r:id="rId1"/>
    </p:custDataLst>
    <p:extLst>
      <p:ext uri="{BB962C8B-B14F-4D97-AF65-F5344CB8AC3E}">
        <p14:creationId xmlns:p14="http://schemas.microsoft.com/office/powerpoint/2010/main" val="346087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iring rate (normalized) &#10;Firing rate r (s&quot; 1 ) &#10;O &#10;O &#10;O ">
            <a:extLst>
              <a:ext uri="{FF2B5EF4-FFF2-40B4-BE49-F238E27FC236}">
                <a16:creationId xmlns:a16="http://schemas.microsoft.com/office/drawing/2014/main" id="{09414AA2-6444-A72C-6E31-EA70CD0BE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387" y="904776"/>
            <a:ext cx="5246889" cy="488105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F50890FE-E889-9177-229D-40346CA63705}"/>
              </a:ext>
            </a:extLst>
          </p:cNvPr>
          <p:cNvSpPr txBox="1"/>
          <p:nvPr/>
        </p:nvSpPr>
        <p:spPr>
          <a:xfrm>
            <a:off x="182878" y="380545"/>
            <a:ext cx="11665819" cy="400110"/>
          </a:xfrm>
          <a:prstGeom prst="rect">
            <a:avLst/>
          </a:prstGeom>
          <a:noFill/>
        </p:spPr>
        <p:txBody>
          <a:bodyPr wrap="square">
            <a:spAutoFit/>
          </a:bodyPr>
          <a:lstStyle/>
          <a:p>
            <a:r>
              <a:rPr lang="en-US" altLang="zh-CN" sz="2000" b="1" dirty="0">
                <a:solidFill>
                  <a:srgbClr val="000000"/>
                </a:solidFill>
                <a:effectLst/>
                <a:latin typeface="Times New Roman" panose="02020603050405020304" pitchFamily="18" charset="0"/>
                <a:cs typeface="Times New Roman" panose="02020603050405020304" pitchFamily="18" charset="0"/>
              </a:rPr>
              <a:t>triadic and axonal inhibition have differential effects on the transient and sustained responses of the RC</a:t>
            </a:r>
            <a:endParaRPr lang="zh-CN" altLang="en-US" sz="20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E47BACE4-EC4F-0384-AD5C-2D600635A1A8}"/>
              </a:ext>
            </a:extLst>
          </p:cNvPr>
          <p:cNvSpPr txBox="1"/>
          <p:nvPr/>
        </p:nvSpPr>
        <p:spPr>
          <a:xfrm>
            <a:off x="131227" y="5883943"/>
            <a:ext cx="3090830"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0–100ms after stimulus onset</a:t>
            </a:r>
            <a:endParaRPr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2DAC3CC1-EB78-8FFF-106F-AA37BC46F354}"/>
              </a:ext>
            </a:extLst>
          </p:cNvPr>
          <p:cNvSpPr txBox="1"/>
          <p:nvPr/>
        </p:nvSpPr>
        <p:spPr>
          <a:xfrm>
            <a:off x="3058428" y="5883943"/>
            <a:ext cx="3313497"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400–500ms after stimulus onset</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73408F66-FCCD-7479-0ED2-63551D2E2065}"/>
              </a:ext>
            </a:extLst>
          </p:cNvPr>
          <p:cNvSpPr txBox="1"/>
          <p:nvPr/>
        </p:nvSpPr>
        <p:spPr>
          <a:xfrm>
            <a:off x="6189044" y="1251284"/>
            <a:ext cx="5534527" cy="1200329"/>
          </a:xfrm>
          <a:prstGeom prst="rect">
            <a:avLst/>
          </a:prstGeom>
          <a:noFill/>
        </p:spPr>
        <p:txBody>
          <a:bodyPr wrap="square" rtlCol="0">
            <a:spAutoFit/>
          </a:bodyPr>
          <a:lstStyle/>
          <a:p>
            <a:r>
              <a:rPr lang="zh-CN" altLang="en-US" dirty="0"/>
              <a:t>①</a:t>
            </a:r>
            <a:r>
              <a:rPr lang="zh-CN" altLang="en-US" dirty="0">
                <a:solidFill>
                  <a:srgbClr val="000000"/>
                </a:solidFill>
                <a:latin typeface="AdvOT1ef757c0"/>
              </a:rPr>
              <a:t>对于</a:t>
            </a:r>
            <a:r>
              <a:rPr lang="en-US" altLang="zh-CN" dirty="0">
                <a:solidFill>
                  <a:srgbClr val="000000"/>
                </a:solidFill>
                <a:latin typeface="AdvOT1ef757c0"/>
              </a:rPr>
              <a:t>sustained response</a:t>
            </a:r>
            <a:r>
              <a:rPr lang="zh-CN" altLang="en-US" dirty="0">
                <a:solidFill>
                  <a:srgbClr val="000000"/>
                </a:solidFill>
                <a:latin typeface="AdvOT1ef757c0"/>
              </a:rPr>
              <a:t>，</a:t>
            </a:r>
            <a:r>
              <a:rPr lang="en-US" altLang="zh-CN" sz="1800" dirty="0">
                <a:solidFill>
                  <a:srgbClr val="000000"/>
                </a:solidFill>
                <a:effectLst/>
                <a:latin typeface="AdvOT1ef757c0"/>
              </a:rPr>
              <a:t>triadic inhibition</a:t>
            </a:r>
            <a:r>
              <a:rPr lang="zh-CN" altLang="en-US" sz="1800" dirty="0">
                <a:solidFill>
                  <a:srgbClr val="000000"/>
                </a:solidFill>
                <a:effectLst/>
                <a:latin typeface="AdvOT1ef757c0"/>
              </a:rPr>
              <a:t>比</a:t>
            </a:r>
            <a:r>
              <a:rPr lang="en-US" altLang="zh-CN" sz="1800" dirty="0">
                <a:solidFill>
                  <a:srgbClr val="000000"/>
                </a:solidFill>
                <a:effectLst/>
                <a:latin typeface="AdvOT1ef757c0"/>
              </a:rPr>
              <a:t>axonal inhibition</a:t>
            </a:r>
            <a:r>
              <a:rPr lang="zh-CN" altLang="en-US" sz="1800" dirty="0">
                <a:solidFill>
                  <a:srgbClr val="000000"/>
                </a:solidFill>
                <a:effectLst/>
                <a:latin typeface="AdvOT1ef757c0"/>
              </a:rPr>
              <a:t>抑制性更强</a:t>
            </a:r>
            <a:endParaRPr lang="en-US" altLang="zh-CN" sz="1800" dirty="0">
              <a:solidFill>
                <a:srgbClr val="000000"/>
              </a:solidFill>
              <a:effectLst/>
              <a:latin typeface="AdvOT1ef757c0"/>
            </a:endParaRPr>
          </a:p>
          <a:p>
            <a:r>
              <a:rPr lang="zh-CN" altLang="en-US" dirty="0"/>
              <a:t>②</a:t>
            </a:r>
            <a:r>
              <a:rPr lang="en-US" altLang="zh-CN" dirty="0"/>
              <a:t>soma-driven triadic inhibition</a:t>
            </a:r>
            <a:r>
              <a:rPr lang="zh-CN" altLang="en-US" dirty="0"/>
              <a:t>产生更强的</a:t>
            </a:r>
            <a:r>
              <a:rPr lang="en-US" altLang="zh-CN" dirty="0"/>
              <a:t>center surround</a:t>
            </a:r>
            <a:r>
              <a:rPr lang="zh-CN" altLang="en-US" dirty="0"/>
              <a:t>拮抗特性</a:t>
            </a:r>
          </a:p>
        </p:txBody>
      </p:sp>
    </p:spTree>
    <p:custDataLst>
      <p:tags r:id="rId1"/>
    </p:custDataLst>
    <p:extLst>
      <p:ext uri="{BB962C8B-B14F-4D97-AF65-F5344CB8AC3E}">
        <p14:creationId xmlns:p14="http://schemas.microsoft.com/office/powerpoint/2010/main" val="72202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31E24E99-B3A3-5033-5E02-41D6179F7E62}"/>
              </a:ext>
            </a:extLst>
          </p:cNvPr>
          <p:cNvPicPr>
            <a:picLocks noChangeAspect="1"/>
          </p:cNvPicPr>
          <p:nvPr/>
        </p:nvPicPr>
        <p:blipFill>
          <a:blip r:embed="rId3"/>
          <a:stretch>
            <a:fillRect/>
          </a:stretch>
        </p:blipFill>
        <p:spPr>
          <a:xfrm>
            <a:off x="367862" y="2601935"/>
            <a:ext cx="9012857" cy="4028586"/>
          </a:xfrm>
          <a:prstGeom prst="rect">
            <a:avLst/>
          </a:prstGeom>
        </p:spPr>
      </p:pic>
      <p:pic>
        <p:nvPicPr>
          <p:cNvPr id="11" name="图片 10">
            <a:extLst>
              <a:ext uri="{FF2B5EF4-FFF2-40B4-BE49-F238E27FC236}">
                <a16:creationId xmlns:a16="http://schemas.microsoft.com/office/drawing/2014/main" id="{CB7A0ACC-17B5-5690-585F-F2B75C58111B}"/>
              </a:ext>
            </a:extLst>
          </p:cNvPr>
          <p:cNvPicPr>
            <a:picLocks noChangeAspect="1"/>
          </p:cNvPicPr>
          <p:nvPr/>
        </p:nvPicPr>
        <p:blipFill>
          <a:blip r:embed="rId4"/>
          <a:stretch>
            <a:fillRect/>
          </a:stretch>
        </p:blipFill>
        <p:spPr>
          <a:xfrm>
            <a:off x="367862" y="127999"/>
            <a:ext cx="5938346" cy="2479448"/>
          </a:xfrm>
          <a:prstGeom prst="rect">
            <a:avLst/>
          </a:prstGeom>
        </p:spPr>
      </p:pic>
    </p:spTree>
    <p:custDataLst>
      <p:tags r:id="rId1"/>
    </p:custDataLst>
    <p:extLst>
      <p:ext uri="{BB962C8B-B14F-4D97-AF65-F5344CB8AC3E}">
        <p14:creationId xmlns:p14="http://schemas.microsoft.com/office/powerpoint/2010/main" val="2446388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5F90D62-3054-34B3-05B3-6F1900B8BD44}"/>
              </a:ext>
            </a:extLst>
          </p:cNvPr>
          <p:cNvPicPr>
            <a:picLocks noGrp="1" noChangeAspect="1"/>
          </p:cNvPicPr>
          <p:nvPr>
            <p:ph idx="1"/>
          </p:nvPr>
        </p:nvPicPr>
        <p:blipFill>
          <a:blip r:embed="rId2"/>
          <a:stretch>
            <a:fillRect/>
          </a:stretch>
        </p:blipFill>
        <p:spPr>
          <a:xfrm>
            <a:off x="424542" y="157476"/>
            <a:ext cx="7434944" cy="4115929"/>
          </a:xfrm>
        </p:spPr>
      </p:pic>
      <p:pic>
        <p:nvPicPr>
          <p:cNvPr id="7" name="图片 6">
            <a:extLst>
              <a:ext uri="{FF2B5EF4-FFF2-40B4-BE49-F238E27FC236}">
                <a16:creationId xmlns:a16="http://schemas.microsoft.com/office/drawing/2014/main" id="{33730B81-981D-70F6-4F32-9AC11DB3EF0B}"/>
              </a:ext>
            </a:extLst>
          </p:cNvPr>
          <p:cNvPicPr>
            <a:picLocks noChangeAspect="1"/>
          </p:cNvPicPr>
          <p:nvPr/>
        </p:nvPicPr>
        <p:blipFill>
          <a:blip r:embed="rId3"/>
          <a:stretch>
            <a:fillRect/>
          </a:stretch>
        </p:blipFill>
        <p:spPr>
          <a:xfrm>
            <a:off x="424542" y="4299697"/>
            <a:ext cx="8125959" cy="2286319"/>
          </a:xfrm>
          <a:prstGeom prst="rect">
            <a:avLst/>
          </a:prstGeom>
        </p:spPr>
      </p:pic>
    </p:spTree>
    <p:extLst>
      <p:ext uri="{BB962C8B-B14F-4D97-AF65-F5344CB8AC3E}">
        <p14:creationId xmlns:p14="http://schemas.microsoft.com/office/powerpoint/2010/main" val="314591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49D1E00-94B3-1D60-1F9A-055A2C72C320}"/>
              </a:ext>
            </a:extLst>
          </p:cNvPr>
          <p:cNvPicPr>
            <a:picLocks noChangeAspect="1"/>
          </p:cNvPicPr>
          <p:nvPr/>
        </p:nvPicPr>
        <p:blipFill>
          <a:blip r:embed="rId2"/>
          <a:stretch>
            <a:fillRect/>
          </a:stretch>
        </p:blipFill>
        <p:spPr>
          <a:xfrm>
            <a:off x="578582" y="928768"/>
            <a:ext cx="4629796" cy="552527"/>
          </a:xfrm>
          <a:prstGeom prst="rect">
            <a:avLst/>
          </a:prstGeom>
        </p:spPr>
      </p:pic>
      <p:pic>
        <p:nvPicPr>
          <p:cNvPr id="5" name="图片 4">
            <a:extLst>
              <a:ext uri="{FF2B5EF4-FFF2-40B4-BE49-F238E27FC236}">
                <a16:creationId xmlns:a16="http://schemas.microsoft.com/office/drawing/2014/main" id="{5B968972-BBEB-12C4-96CD-CE4243D99F61}"/>
              </a:ext>
            </a:extLst>
          </p:cNvPr>
          <p:cNvPicPr>
            <a:picLocks noChangeAspect="1"/>
          </p:cNvPicPr>
          <p:nvPr/>
        </p:nvPicPr>
        <p:blipFill>
          <a:blip r:embed="rId3"/>
          <a:stretch>
            <a:fillRect/>
          </a:stretch>
        </p:blipFill>
        <p:spPr>
          <a:xfrm>
            <a:off x="578582" y="1465346"/>
            <a:ext cx="3848637" cy="819264"/>
          </a:xfrm>
          <a:prstGeom prst="rect">
            <a:avLst/>
          </a:prstGeom>
        </p:spPr>
      </p:pic>
      <p:pic>
        <p:nvPicPr>
          <p:cNvPr id="6" name="图片 5">
            <a:extLst>
              <a:ext uri="{FF2B5EF4-FFF2-40B4-BE49-F238E27FC236}">
                <a16:creationId xmlns:a16="http://schemas.microsoft.com/office/drawing/2014/main" id="{5F50C317-7BB2-4692-5EBD-7864F526D8F2}"/>
              </a:ext>
            </a:extLst>
          </p:cNvPr>
          <p:cNvPicPr>
            <a:picLocks noChangeAspect="1"/>
          </p:cNvPicPr>
          <p:nvPr/>
        </p:nvPicPr>
        <p:blipFill>
          <a:blip r:embed="rId4"/>
          <a:stretch>
            <a:fillRect/>
          </a:stretch>
        </p:blipFill>
        <p:spPr>
          <a:xfrm>
            <a:off x="578582" y="2284610"/>
            <a:ext cx="4010585" cy="628738"/>
          </a:xfrm>
          <a:prstGeom prst="rect">
            <a:avLst/>
          </a:prstGeom>
        </p:spPr>
      </p:pic>
    </p:spTree>
    <p:extLst>
      <p:ext uri="{BB962C8B-B14F-4D97-AF65-F5344CB8AC3E}">
        <p14:creationId xmlns:p14="http://schemas.microsoft.com/office/powerpoint/2010/main" val="532717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8D07A8DC-2195-0670-67F8-F5ED5E97C479}"/>
              </a:ext>
            </a:extLst>
          </p:cNvPr>
          <p:cNvPicPr>
            <a:picLocks noGrp="1" noChangeAspect="1"/>
          </p:cNvPicPr>
          <p:nvPr>
            <p:ph idx="1"/>
          </p:nvPr>
        </p:nvPicPr>
        <p:blipFill>
          <a:blip r:embed="rId2"/>
          <a:stretch>
            <a:fillRect/>
          </a:stretch>
        </p:blipFill>
        <p:spPr>
          <a:xfrm>
            <a:off x="426733" y="164274"/>
            <a:ext cx="8951846" cy="2290827"/>
          </a:xfrm>
          <a:prstGeom prst="rect">
            <a:avLst/>
          </a:prstGeom>
        </p:spPr>
      </p:pic>
      <p:sp>
        <p:nvSpPr>
          <p:cNvPr id="5" name="文本框 4">
            <a:extLst>
              <a:ext uri="{FF2B5EF4-FFF2-40B4-BE49-F238E27FC236}">
                <a16:creationId xmlns:a16="http://schemas.microsoft.com/office/drawing/2014/main" id="{3B0C6A7A-6CB2-83D6-8592-705E3EC1BD40}"/>
              </a:ext>
            </a:extLst>
          </p:cNvPr>
          <p:cNvSpPr txBox="1"/>
          <p:nvPr/>
        </p:nvSpPr>
        <p:spPr>
          <a:xfrm>
            <a:off x="626165" y="2892287"/>
            <a:ext cx="9233452" cy="646331"/>
          </a:xfrm>
          <a:prstGeom prst="rect">
            <a:avLst/>
          </a:prstGeom>
          <a:noFill/>
        </p:spPr>
        <p:txBody>
          <a:bodyPr wrap="square" rtlCol="0">
            <a:spAutoFit/>
          </a:bodyPr>
          <a:lstStyle/>
          <a:p>
            <a:r>
              <a:rPr lang="en-US" altLang="zh-CN" dirty="0"/>
              <a:t>Morphology</a:t>
            </a:r>
            <a:r>
              <a:rPr lang="zh-CN" altLang="en-US" dirty="0"/>
              <a:t>：</a:t>
            </a:r>
            <a:endParaRPr lang="en-US" altLang="zh-CN" dirty="0"/>
          </a:p>
          <a:p>
            <a:endParaRPr lang="zh-CN" altLang="en-US" dirty="0"/>
          </a:p>
        </p:txBody>
      </p:sp>
      <p:pic>
        <p:nvPicPr>
          <p:cNvPr id="7" name="图片 6">
            <a:extLst>
              <a:ext uri="{FF2B5EF4-FFF2-40B4-BE49-F238E27FC236}">
                <a16:creationId xmlns:a16="http://schemas.microsoft.com/office/drawing/2014/main" id="{D150C68E-6634-B427-CF2E-3AC5DE87300D}"/>
              </a:ext>
            </a:extLst>
          </p:cNvPr>
          <p:cNvPicPr>
            <a:picLocks noChangeAspect="1"/>
          </p:cNvPicPr>
          <p:nvPr/>
        </p:nvPicPr>
        <p:blipFill>
          <a:blip r:embed="rId3"/>
          <a:stretch>
            <a:fillRect/>
          </a:stretch>
        </p:blipFill>
        <p:spPr>
          <a:xfrm>
            <a:off x="626165" y="3429000"/>
            <a:ext cx="3486637" cy="2248214"/>
          </a:xfrm>
          <a:prstGeom prst="rect">
            <a:avLst/>
          </a:prstGeom>
        </p:spPr>
      </p:pic>
      <p:sp>
        <p:nvSpPr>
          <p:cNvPr id="9" name="文本框 8">
            <a:extLst>
              <a:ext uri="{FF2B5EF4-FFF2-40B4-BE49-F238E27FC236}">
                <a16:creationId xmlns:a16="http://schemas.microsoft.com/office/drawing/2014/main" id="{DEA9EF72-36FF-A0A3-FCF4-D3D3420EAD40}"/>
              </a:ext>
            </a:extLst>
          </p:cNvPr>
          <p:cNvSpPr txBox="1"/>
          <p:nvPr/>
        </p:nvSpPr>
        <p:spPr>
          <a:xfrm>
            <a:off x="5116167" y="2551837"/>
            <a:ext cx="6097656" cy="923330"/>
          </a:xfrm>
          <a:prstGeom prst="rect">
            <a:avLst/>
          </a:prstGeom>
          <a:noFill/>
        </p:spPr>
        <p:txBody>
          <a:bodyPr wrap="square">
            <a:spAutoFit/>
          </a:bodyPr>
          <a:lstStyle/>
          <a:p>
            <a:r>
              <a:rPr lang="en-US" altLang="zh-CN" sz="1800" dirty="0">
                <a:solidFill>
                  <a:srgbClr val="000000"/>
                </a:solidFill>
                <a:effectLst/>
                <a:latin typeface="AdvP49811"/>
              </a:rPr>
              <a:t>The total surface area was 9864 </a:t>
            </a:r>
            <a:r>
              <a:rPr lang="en-US" altLang="zh-CN" sz="1800" dirty="0">
                <a:solidFill>
                  <a:srgbClr val="000000"/>
                </a:solidFill>
                <a:effectLst/>
                <a:latin typeface="AdvP697C"/>
              </a:rPr>
              <a:t>m</a:t>
            </a:r>
            <a:r>
              <a:rPr lang="en-US" altLang="zh-CN" sz="1800" dirty="0">
                <a:solidFill>
                  <a:srgbClr val="000000"/>
                </a:solidFill>
                <a:effectLst/>
                <a:latin typeface="AdvP49811"/>
              </a:rPr>
              <a:t>m</a:t>
            </a:r>
            <a:r>
              <a:rPr lang="en-US" altLang="zh-CN" sz="800" dirty="0">
                <a:solidFill>
                  <a:srgbClr val="000000"/>
                </a:solidFill>
                <a:effectLst/>
                <a:latin typeface="AdvP49811"/>
              </a:rPr>
              <a:t>2 </a:t>
            </a:r>
            <a:r>
              <a:rPr lang="en-US" altLang="zh-CN" sz="1800" dirty="0">
                <a:solidFill>
                  <a:srgbClr val="000000"/>
                </a:solidFill>
                <a:effectLst/>
                <a:latin typeface="AdvP49811"/>
              </a:rPr>
              <a:t>, the total length of dendrites was 5771 </a:t>
            </a:r>
            <a:r>
              <a:rPr lang="en-US" altLang="zh-CN" sz="1800" dirty="0">
                <a:solidFill>
                  <a:srgbClr val="000000"/>
                </a:solidFill>
                <a:effectLst/>
                <a:latin typeface="AdvP697C"/>
              </a:rPr>
              <a:t>m</a:t>
            </a:r>
            <a:r>
              <a:rPr lang="en-US" altLang="zh-CN" sz="1800" dirty="0">
                <a:solidFill>
                  <a:srgbClr val="000000"/>
                </a:solidFill>
                <a:effectLst/>
                <a:latin typeface="AdvP49811"/>
              </a:rPr>
              <a:t>m, the longest dendrite was 673 </a:t>
            </a:r>
            <a:r>
              <a:rPr lang="en-US" altLang="zh-CN" sz="1800" dirty="0">
                <a:solidFill>
                  <a:srgbClr val="000000"/>
                </a:solidFill>
                <a:effectLst/>
                <a:latin typeface="AdvP697C"/>
              </a:rPr>
              <a:t>m</a:t>
            </a:r>
            <a:r>
              <a:rPr lang="en-US" altLang="zh-CN" sz="1800" dirty="0">
                <a:solidFill>
                  <a:srgbClr val="000000"/>
                </a:solidFill>
                <a:effectLst/>
                <a:latin typeface="AdvP49811"/>
              </a:rPr>
              <a:t>m, and the mean </a:t>
            </a:r>
            <a:r>
              <a:rPr lang="en-US" altLang="zh-CN" sz="1800" dirty="0" err="1">
                <a:solidFill>
                  <a:srgbClr val="000000"/>
                </a:solidFill>
                <a:effectLst/>
                <a:latin typeface="AdvP49811"/>
              </a:rPr>
              <a:t>somatodendritic</a:t>
            </a:r>
            <a:r>
              <a:rPr lang="en-US" altLang="zh-CN" sz="1800" dirty="0">
                <a:solidFill>
                  <a:srgbClr val="000000"/>
                </a:solidFill>
                <a:effectLst/>
                <a:latin typeface="AdvP49811"/>
              </a:rPr>
              <a:t> diameter was about 0.5 </a:t>
            </a:r>
            <a:r>
              <a:rPr lang="en-US" altLang="zh-CN" sz="1800" dirty="0">
                <a:solidFill>
                  <a:srgbClr val="000000"/>
                </a:solidFill>
                <a:effectLst/>
                <a:latin typeface="AdvP697C"/>
              </a:rPr>
              <a:t>m</a:t>
            </a:r>
            <a:r>
              <a:rPr lang="en-US" altLang="zh-CN" sz="1800" dirty="0">
                <a:solidFill>
                  <a:srgbClr val="000000"/>
                </a:solidFill>
                <a:effectLst/>
                <a:latin typeface="AdvP49811"/>
              </a:rPr>
              <a:t>m. </a:t>
            </a:r>
            <a:endParaRPr lang="zh-CN" altLang="en-US" dirty="0"/>
          </a:p>
        </p:txBody>
      </p:sp>
    </p:spTree>
    <p:extLst>
      <p:ext uri="{BB962C8B-B14F-4D97-AF65-F5344CB8AC3E}">
        <p14:creationId xmlns:p14="http://schemas.microsoft.com/office/powerpoint/2010/main" val="500412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1D9D7A7F-105C-8828-1825-E052A068A76E}"/>
              </a:ext>
            </a:extLst>
          </p:cNvPr>
          <p:cNvPicPr>
            <a:picLocks noGrp="1" noChangeAspect="1"/>
          </p:cNvPicPr>
          <p:nvPr>
            <p:ph idx="1"/>
          </p:nvPr>
        </p:nvPicPr>
        <p:blipFill>
          <a:blip r:embed="rId3"/>
          <a:stretch>
            <a:fillRect/>
          </a:stretch>
        </p:blipFill>
        <p:spPr>
          <a:xfrm>
            <a:off x="391488" y="234839"/>
            <a:ext cx="6059163" cy="2821328"/>
          </a:xfrm>
        </p:spPr>
      </p:pic>
      <p:pic>
        <p:nvPicPr>
          <p:cNvPr id="7" name="图片 6">
            <a:extLst>
              <a:ext uri="{FF2B5EF4-FFF2-40B4-BE49-F238E27FC236}">
                <a16:creationId xmlns:a16="http://schemas.microsoft.com/office/drawing/2014/main" id="{F68DD670-BECB-D9CC-E538-8013A6761707}"/>
              </a:ext>
            </a:extLst>
          </p:cNvPr>
          <p:cNvPicPr>
            <a:picLocks noChangeAspect="1"/>
          </p:cNvPicPr>
          <p:nvPr/>
        </p:nvPicPr>
        <p:blipFill>
          <a:blip r:embed="rId4"/>
          <a:stretch>
            <a:fillRect/>
          </a:stretch>
        </p:blipFill>
        <p:spPr>
          <a:xfrm>
            <a:off x="224736" y="3533265"/>
            <a:ext cx="6225915" cy="1593246"/>
          </a:xfrm>
          <a:prstGeom prst="rect">
            <a:avLst/>
          </a:prstGeom>
        </p:spPr>
      </p:pic>
      <p:sp>
        <p:nvSpPr>
          <p:cNvPr id="8" name="文本框 7">
            <a:extLst>
              <a:ext uri="{FF2B5EF4-FFF2-40B4-BE49-F238E27FC236}">
                <a16:creationId xmlns:a16="http://schemas.microsoft.com/office/drawing/2014/main" id="{D6E4EDBC-FC2B-96E4-D136-17724FFD6B95}"/>
              </a:ext>
            </a:extLst>
          </p:cNvPr>
          <p:cNvSpPr txBox="1"/>
          <p:nvPr/>
        </p:nvSpPr>
        <p:spPr>
          <a:xfrm flipH="1">
            <a:off x="7390736" y="3776869"/>
            <a:ext cx="4438537" cy="369332"/>
          </a:xfrm>
          <a:prstGeom prst="rect">
            <a:avLst/>
          </a:prstGeom>
          <a:noFill/>
        </p:spPr>
        <p:txBody>
          <a:bodyPr wrap="square" rtlCol="0">
            <a:spAutoFit/>
          </a:bodyPr>
          <a:lstStyle/>
          <a:p>
            <a:r>
              <a:rPr lang="en-US" altLang="zh-CN" dirty="0"/>
              <a:t>2011</a:t>
            </a:r>
            <a:r>
              <a:rPr lang="zh-CN" altLang="en-US" dirty="0"/>
              <a:t> 构建了第一个</a:t>
            </a:r>
            <a:r>
              <a:rPr lang="en-US" altLang="zh-CN" dirty="0"/>
              <a:t>interneuron</a:t>
            </a:r>
            <a:r>
              <a:rPr lang="zh-CN" altLang="en-US" dirty="0"/>
              <a:t>多室模型</a:t>
            </a:r>
          </a:p>
        </p:txBody>
      </p:sp>
      <p:sp>
        <p:nvSpPr>
          <p:cNvPr id="9" name="文本框 8">
            <a:extLst>
              <a:ext uri="{FF2B5EF4-FFF2-40B4-BE49-F238E27FC236}">
                <a16:creationId xmlns:a16="http://schemas.microsoft.com/office/drawing/2014/main" id="{1B8E7235-7281-C296-5B11-3DAEDDABAF15}"/>
              </a:ext>
            </a:extLst>
          </p:cNvPr>
          <p:cNvSpPr txBox="1"/>
          <p:nvPr/>
        </p:nvSpPr>
        <p:spPr>
          <a:xfrm>
            <a:off x="6750056" y="1109484"/>
            <a:ext cx="5155096" cy="1477328"/>
          </a:xfrm>
          <a:prstGeom prst="rect">
            <a:avLst/>
          </a:prstGeom>
          <a:noFill/>
        </p:spPr>
        <p:txBody>
          <a:bodyPr wrap="square" rtlCol="0">
            <a:spAutoFit/>
          </a:bodyPr>
          <a:lstStyle/>
          <a:p>
            <a:r>
              <a:rPr lang="en-US" altLang="zh-CN" dirty="0"/>
              <a:t>2016 </a:t>
            </a:r>
            <a:r>
              <a:rPr lang="zh-CN" altLang="en-US" dirty="0"/>
              <a:t>研究</a:t>
            </a:r>
            <a:r>
              <a:rPr lang="en-US" altLang="zh-CN" dirty="0"/>
              <a:t>interneuron</a:t>
            </a:r>
            <a:r>
              <a:rPr lang="zh-CN" altLang="en-US" dirty="0"/>
              <a:t>与</a:t>
            </a:r>
            <a:r>
              <a:rPr lang="en-US" altLang="zh-CN" dirty="0"/>
              <a:t>relay cell</a:t>
            </a:r>
            <a:r>
              <a:rPr lang="zh-CN" altLang="en-US" dirty="0"/>
              <a:t>通过树突与轴突抑制性连接功能性差异</a:t>
            </a:r>
            <a:endParaRPr lang="en-US" altLang="zh-CN" dirty="0"/>
          </a:p>
          <a:p>
            <a:r>
              <a:rPr lang="zh-CN" altLang="en-US" dirty="0"/>
              <a:t>①</a:t>
            </a:r>
            <a:r>
              <a:rPr lang="en-US" altLang="zh-CN" dirty="0"/>
              <a:t>triadic inhibition gain control, axonal inhibition regulation of spatial resolution</a:t>
            </a:r>
          </a:p>
          <a:p>
            <a:r>
              <a:rPr lang="zh-CN" altLang="en-US" dirty="0"/>
              <a:t>②瞬时响应和持续响应下不同抑制的影响</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2DB72CB-CE49-B7AE-0613-66EF9408BF48}"/>
              </a:ext>
            </a:extLst>
          </p:cNvPr>
          <p:cNvPicPr>
            <a:picLocks noChangeAspect="1"/>
          </p:cNvPicPr>
          <p:nvPr/>
        </p:nvPicPr>
        <p:blipFill>
          <a:blip r:embed="rId4"/>
          <a:stretch>
            <a:fillRect/>
          </a:stretch>
        </p:blipFill>
        <p:spPr>
          <a:xfrm>
            <a:off x="335584" y="354647"/>
            <a:ext cx="5447665" cy="6148705"/>
          </a:xfrm>
          <a:prstGeom prst="rect">
            <a:avLst/>
          </a:prstGeom>
        </p:spPr>
      </p:pic>
      <p:sp>
        <p:nvSpPr>
          <p:cNvPr id="3" name="椭圆 2">
            <a:extLst>
              <a:ext uri="{FF2B5EF4-FFF2-40B4-BE49-F238E27FC236}">
                <a16:creationId xmlns:a16="http://schemas.microsoft.com/office/drawing/2014/main" id="{F196C6F3-77A7-3932-66B0-22CC3381E18E}"/>
              </a:ext>
            </a:extLst>
          </p:cNvPr>
          <p:cNvSpPr/>
          <p:nvPr/>
        </p:nvSpPr>
        <p:spPr>
          <a:xfrm>
            <a:off x="2385681" y="4898094"/>
            <a:ext cx="1347470" cy="1264285"/>
          </a:xfrm>
          <a:prstGeom prst="ellipse">
            <a:avLst/>
          </a:prstGeom>
          <a:solidFill>
            <a:schemeClr val="accent4">
              <a:lumMod val="40000"/>
              <a:lumOff val="6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67BCF30-DAA8-E1EC-A592-969C4D6C3C8C}"/>
              </a:ext>
            </a:extLst>
          </p:cNvPr>
          <p:cNvSpPr txBox="1"/>
          <p:nvPr/>
        </p:nvSpPr>
        <p:spPr>
          <a:xfrm>
            <a:off x="5666291" y="3137178"/>
            <a:ext cx="6274072" cy="923330"/>
          </a:xfrm>
          <a:prstGeom prst="rect">
            <a:avLst/>
          </a:prstGeom>
          <a:noFill/>
        </p:spPr>
        <p:txBody>
          <a:bodyPr wrap="square">
            <a:spAutoFit/>
          </a:bodyPr>
          <a:lstStyle/>
          <a:p>
            <a:r>
              <a:rPr lang="en-US" altLang="zh-CN" dirty="0">
                <a:solidFill>
                  <a:srgbClr val="000000"/>
                </a:solidFill>
                <a:latin typeface="Times New Roman" panose="02020603050405020304" pitchFamily="18" charset="0"/>
                <a:cs typeface="Times New Roman" panose="02020603050405020304" pitchFamily="18" charset="0"/>
              </a:rPr>
              <a:t>A</a:t>
            </a:r>
            <a:r>
              <a:rPr lang="en-US" altLang="zh-CN" sz="1800" dirty="0">
                <a:solidFill>
                  <a:srgbClr val="000000"/>
                </a:solidFill>
                <a:effectLst/>
                <a:latin typeface="Times New Roman" panose="02020603050405020304" pitchFamily="18" charset="0"/>
                <a:cs typeface="Times New Roman" panose="02020603050405020304" pitchFamily="18" charset="0"/>
              </a:rPr>
              <a:t> single retinal terminal contacts postsynaptic terminals on both an IN dendrite and an RC dendrite. The IN terminal is, at the same time, postsynaptic to the GC input and presynaptic to the RC</a:t>
            </a:r>
            <a:endParaRPr lang="zh-CN" altLang="en-US" dirty="0">
              <a:latin typeface="Times New Roman" panose="02020603050405020304" pitchFamily="18" charset="0"/>
              <a:cs typeface="Times New Roman" panose="02020603050405020304" pitchFamily="18" charset="0"/>
            </a:endParaRPr>
          </a:p>
        </p:txBody>
      </p:sp>
      <p:sp>
        <p:nvSpPr>
          <p:cNvPr id="6" name="矩形: 圆角 5">
            <a:extLst>
              <a:ext uri="{FF2B5EF4-FFF2-40B4-BE49-F238E27FC236}">
                <a16:creationId xmlns:a16="http://schemas.microsoft.com/office/drawing/2014/main" id="{AEB53468-CFD1-95B6-3EB3-A5ACCD1B1882}"/>
              </a:ext>
            </a:extLst>
          </p:cNvPr>
          <p:cNvSpPr/>
          <p:nvPr/>
        </p:nvSpPr>
        <p:spPr>
          <a:xfrm>
            <a:off x="4189228" y="2875829"/>
            <a:ext cx="7878725" cy="14460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D77352BF-92CC-9541-34D3-B5064FB8AA53}"/>
              </a:ext>
            </a:extLst>
          </p:cNvPr>
          <p:cNvSpPr/>
          <p:nvPr/>
        </p:nvSpPr>
        <p:spPr>
          <a:xfrm>
            <a:off x="4983308" y="5103042"/>
            <a:ext cx="637540" cy="619125"/>
          </a:xfrm>
          <a:prstGeom prst="ellipse">
            <a:avLst/>
          </a:prstGeom>
          <a:solidFill>
            <a:schemeClr val="accent4">
              <a:lumMod val="40000"/>
              <a:lumOff val="6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993022A-A2A0-227B-466E-92DC186E9B59}"/>
              </a:ext>
            </a:extLst>
          </p:cNvPr>
          <p:cNvSpPr txBox="1"/>
          <p:nvPr/>
        </p:nvSpPr>
        <p:spPr>
          <a:xfrm>
            <a:off x="5943428" y="5160192"/>
            <a:ext cx="1414780" cy="368300"/>
          </a:xfrm>
          <a:prstGeom prst="rect">
            <a:avLst/>
          </a:prstGeom>
          <a:noFill/>
        </p:spPr>
        <p:txBody>
          <a:bodyPr wrap="none" rtlCol="0">
            <a:spAutoFit/>
          </a:bodyPr>
          <a:lstStyle/>
          <a:p>
            <a:r>
              <a:rPr lang="en-US" altLang="zh-CN"/>
              <a:t>circular spot</a:t>
            </a:r>
          </a:p>
        </p:txBody>
      </p:sp>
      <p:sp>
        <p:nvSpPr>
          <p:cNvPr id="9" name="左大括号 8">
            <a:extLst>
              <a:ext uri="{FF2B5EF4-FFF2-40B4-BE49-F238E27FC236}">
                <a16:creationId xmlns:a16="http://schemas.microsoft.com/office/drawing/2014/main" id="{0E2B63D3-6B24-C0A0-22AA-0406750CC1D4}"/>
              </a:ext>
            </a:extLst>
          </p:cNvPr>
          <p:cNvSpPr/>
          <p:nvPr/>
        </p:nvSpPr>
        <p:spPr>
          <a:xfrm>
            <a:off x="6170256" y="606493"/>
            <a:ext cx="205898" cy="144602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36A44ED-8846-BF2D-B9CC-8EB9797A5388}"/>
              </a:ext>
            </a:extLst>
          </p:cNvPr>
          <p:cNvSpPr txBox="1"/>
          <p:nvPr/>
        </p:nvSpPr>
        <p:spPr>
          <a:xfrm flipH="1">
            <a:off x="6435456" y="729343"/>
            <a:ext cx="2367871" cy="1200329"/>
          </a:xfrm>
          <a:prstGeom prst="rect">
            <a:avLst/>
          </a:prstGeom>
          <a:noFill/>
        </p:spPr>
        <p:txBody>
          <a:bodyPr wrap="square" rtlCol="0">
            <a:spAutoFit/>
          </a:bodyPr>
          <a:lstStyle/>
          <a:p>
            <a:r>
              <a:rPr lang="zh-CN" altLang="en-US" dirty="0"/>
              <a:t>①</a:t>
            </a:r>
            <a:r>
              <a:rPr lang="en-US" altLang="zh-CN" dirty="0"/>
              <a:t>Input</a:t>
            </a:r>
          </a:p>
          <a:p>
            <a:r>
              <a:rPr lang="zh-CN" altLang="en-US" dirty="0"/>
              <a:t>②</a:t>
            </a:r>
            <a:r>
              <a:rPr lang="en-US" altLang="zh-CN" dirty="0"/>
              <a:t>Interneuron model</a:t>
            </a:r>
          </a:p>
          <a:p>
            <a:r>
              <a:rPr lang="zh-CN" altLang="en-US" dirty="0"/>
              <a:t>③</a:t>
            </a:r>
            <a:r>
              <a:rPr lang="en-US" altLang="zh-CN" dirty="0"/>
              <a:t>Relay cell model</a:t>
            </a:r>
          </a:p>
          <a:p>
            <a:r>
              <a:rPr lang="zh-CN" altLang="en-US" dirty="0"/>
              <a:t>④</a:t>
            </a:r>
            <a:r>
              <a:rPr lang="en-US" altLang="zh-CN" dirty="0"/>
              <a:t>Result analysis</a:t>
            </a:r>
            <a:endParaRPr lang="zh-CN" alt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567C6E9-0566-7DFC-0DD3-CEF978EFD763}"/>
              </a:ext>
            </a:extLst>
          </p:cNvPr>
          <p:cNvSpPr txBox="1"/>
          <p:nvPr/>
        </p:nvSpPr>
        <p:spPr>
          <a:xfrm>
            <a:off x="0" y="114382"/>
            <a:ext cx="4436436" cy="413266"/>
          </a:xfrm>
          <a:prstGeom prst="rect">
            <a:avLst/>
          </a:prstGeom>
          <a:noFill/>
        </p:spPr>
        <p:txBody>
          <a:bodyPr wrap="square">
            <a:spAutoFit/>
          </a:bodyPr>
          <a:lstStyle/>
          <a:p>
            <a:r>
              <a:rPr lang="en-US" altLang="zh-CN" sz="2000" b="1" dirty="0">
                <a:solidFill>
                  <a:srgbClr val="000000"/>
                </a:solidFill>
                <a:effectLst/>
                <a:latin typeface="Times New Roman" panose="02020603050405020304" pitchFamily="18" charset="0"/>
                <a:cs typeface="Times New Roman" panose="02020603050405020304" pitchFamily="18" charset="0"/>
              </a:rPr>
              <a:t>Input from retinal ganglion (GC) cells: </a:t>
            </a:r>
            <a:endParaRPr lang="zh-CN" altLang="en-US" sz="20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F1E239A4-6605-83A1-6277-3E1FD30F9F1E}"/>
              </a:ext>
            </a:extLst>
          </p:cNvPr>
          <p:cNvPicPr>
            <a:picLocks noChangeAspect="1"/>
          </p:cNvPicPr>
          <p:nvPr/>
        </p:nvPicPr>
        <p:blipFill>
          <a:blip r:embed="rId3"/>
          <a:stretch>
            <a:fillRect/>
          </a:stretch>
        </p:blipFill>
        <p:spPr>
          <a:xfrm>
            <a:off x="1129069" y="830902"/>
            <a:ext cx="1838582" cy="1838582"/>
          </a:xfrm>
          <a:prstGeom prst="rect">
            <a:avLst/>
          </a:prstGeom>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73C56564-B537-1D7C-45F9-86BCEE698D41}"/>
                  </a:ext>
                </a:extLst>
              </p:cNvPr>
              <p:cNvSpPr txBox="1"/>
              <p:nvPr/>
            </p:nvSpPr>
            <p:spPr>
              <a:xfrm>
                <a:off x="3925185" y="439000"/>
                <a:ext cx="8266815" cy="391902"/>
              </a:xfrm>
              <a:prstGeom prst="rect">
                <a:avLst/>
              </a:prstGeom>
              <a:noFill/>
            </p:spPr>
            <p:txBody>
              <a:bodyPr wrap="square">
                <a:spAutoFit/>
              </a:bodyPr>
              <a:lstStyle/>
              <a:p>
                <a:r>
                  <a:rPr lang="en-US" altLang="zh-CN" sz="1800" dirty="0">
                    <a:effectLst/>
                    <a:latin typeface="Times New Roman" panose="02020603050405020304" pitchFamily="18" charset="0"/>
                    <a:ea typeface="Calibri" panose="020F0502020204030204" pitchFamily="34" charset="0"/>
                    <a:cs typeface="Times New Roman" panose="02020603050405020304" pitchFamily="18" charset="0"/>
                  </a:rPr>
                  <a:t>non-stationary Poisson processes with rates determined by a response function </a:t>
                </a:r>
                <a14:m>
                  <m:oMath xmlns:m="http://schemas.openxmlformats.org/officeDocument/2006/math">
                    <m:sSub>
                      <m:sSubPr>
                        <m:ctrlPr>
                          <a:rPr lang="zh-CN" altLang="zh-CN" sz="1800" i="1">
                            <a:effectLst/>
                            <a:latin typeface="Cambria Math" panose="02040503050406030204" pitchFamily="18" charset="0"/>
                            <a:ea typeface="Calibri" panose="020F0502020204030204" pitchFamily="34" charset="0"/>
                          </a:rPr>
                        </m:ctrlPr>
                      </m:sSubPr>
                      <m:e>
                        <m:r>
                          <a:rPr lang="zh-CN" altLang="zh-CN" sz="1800">
                            <a:effectLst/>
                            <a:latin typeface="Cambria Math" panose="02040503050406030204" pitchFamily="18" charset="0"/>
                            <a:ea typeface="Calibri" panose="020F0502020204030204" pitchFamily="34" charset="0"/>
                          </a:rPr>
                          <m:t>𝑅</m:t>
                        </m:r>
                      </m:e>
                      <m:sub>
                        <m:r>
                          <a:rPr lang="zh-CN" altLang="zh-CN" sz="1800">
                            <a:effectLst/>
                            <a:latin typeface="Cambria Math" panose="02040503050406030204" pitchFamily="18" charset="0"/>
                            <a:ea typeface="Calibri" panose="020F0502020204030204" pitchFamily="34" charset="0"/>
                          </a:rPr>
                          <m:t>𝑔</m:t>
                        </m:r>
                      </m:sub>
                    </m:sSub>
                    <m:r>
                      <a:rPr lang="zh-CN" altLang="zh-CN" sz="1800">
                        <a:effectLst/>
                        <a:latin typeface="Cambria Math" panose="02040503050406030204" pitchFamily="18" charset="0"/>
                        <a:ea typeface="Calibri" panose="020F0502020204030204" pitchFamily="34" charset="0"/>
                      </a:rPr>
                      <m:t>(</m:t>
                    </m:r>
                    <m:r>
                      <a:rPr lang="zh-CN" altLang="zh-CN" sz="1800">
                        <a:effectLst/>
                        <a:latin typeface="Cambria Math" panose="02040503050406030204" pitchFamily="18" charset="0"/>
                        <a:ea typeface="Calibri" panose="020F0502020204030204" pitchFamily="34" charset="0"/>
                      </a:rPr>
                      <m:t>𝑡</m:t>
                    </m:r>
                    <m:r>
                      <a:rPr lang="zh-CN" altLang="zh-CN" sz="1800">
                        <a:effectLst/>
                        <a:latin typeface="Cambria Math" panose="02040503050406030204" pitchFamily="18" charset="0"/>
                        <a:ea typeface="Calibri" panose="020F0502020204030204" pitchFamily="34" charset="0"/>
                      </a:rPr>
                      <m:t>,</m:t>
                    </m:r>
                    <m:r>
                      <a:rPr lang="zh-CN" altLang="zh-CN" sz="1800">
                        <a:effectLst/>
                        <a:latin typeface="Cambria Math" panose="02040503050406030204" pitchFamily="18" charset="0"/>
                        <a:ea typeface="Calibri" panose="020F0502020204030204" pitchFamily="34" charset="0"/>
                      </a:rPr>
                      <m:t>𝑑</m:t>
                    </m:r>
                    <m:r>
                      <a:rPr lang="zh-CN" altLang="zh-CN" sz="1800">
                        <a:effectLst/>
                        <a:latin typeface="Cambria Math" panose="02040503050406030204" pitchFamily="18" charset="0"/>
                        <a:ea typeface="Calibri" panose="020F0502020204030204" pitchFamily="34" charset="0"/>
                      </a:rPr>
                      <m:t>)</m:t>
                    </m:r>
                  </m:oMath>
                </a14:m>
                <a:endParaRPr lang="zh-CN" altLang="en-US" dirty="0">
                  <a:latin typeface="Times New Roman" panose="02020603050405020304" pitchFamily="18" charset="0"/>
                  <a:cs typeface="Times New Roman" panose="02020603050405020304" pitchFamily="18" charset="0"/>
                </a:endParaRPr>
              </a:p>
            </p:txBody>
          </p:sp>
        </mc:Choice>
        <mc:Fallback>
          <p:sp>
            <p:nvSpPr>
              <p:cNvPr id="7" name="文本框 6">
                <a:extLst>
                  <a:ext uri="{FF2B5EF4-FFF2-40B4-BE49-F238E27FC236}">
                    <a16:creationId xmlns:a16="http://schemas.microsoft.com/office/drawing/2014/main" id="{73C56564-B537-1D7C-45F9-86BCEE698D41}"/>
                  </a:ext>
                </a:extLst>
              </p:cNvPr>
              <p:cNvSpPr txBox="1">
                <a:spLocks noRot="1" noChangeAspect="1" noMove="1" noResize="1" noEditPoints="1" noAdjustHandles="1" noChangeArrowheads="1" noChangeShapeType="1" noTextEdit="1"/>
              </p:cNvSpPr>
              <p:nvPr/>
            </p:nvSpPr>
            <p:spPr>
              <a:xfrm>
                <a:off x="3925185" y="439000"/>
                <a:ext cx="8266815" cy="391902"/>
              </a:xfrm>
              <a:prstGeom prst="rect">
                <a:avLst/>
              </a:prstGeom>
              <a:blipFill>
                <a:blip r:embed="rId4"/>
                <a:stretch>
                  <a:fillRect l="-664" t="-7813" b="-18750"/>
                </a:stretch>
              </a:blipFill>
            </p:spPr>
            <p:txBody>
              <a:bodyPr/>
              <a:lstStyle/>
              <a:p>
                <a:r>
                  <a:rPr lang="zh-CN" altLang="en-US">
                    <a:noFill/>
                  </a:rPr>
                  <a:t> </a:t>
                </a:r>
              </a:p>
            </p:txBody>
          </p:sp>
        </mc:Fallback>
      </mc:AlternateContent>
      <p:pic>
        <p:nvPicPr>
          <p:cNvPr id="1026" name="Picture 2" descr="冖 0 … p)*9 ">
            <a:extLst>
              <a:ext uri="{FF2B5EF4-FFF2-40B4-BE49-F238E27FC236}">
                <a16:creationId xmlns:a16="http://schemas.microsoft.com/office/drawing/2014/main" id="{B6DCD601-6E70-A8B9-15C9-7E4F44329A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0701" y="1881363"/>
            <a:ext cx="5288849" cy="945772"/>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0B07D2C1-1F50-3521-672C-809AD1B1A2F4}"/>
              </a:ext>
            </a:extLst>
          </p:cNvPr>
          <p:cNvPicPr>
            <a:picLocks noChangeAspect="1"/>
          </p:cNvPicPr>
          <p:nvPr/>
        </p:nvPicPr>
        <p:blipFill>
          <a:blip r:embed="rId6"/>
          <a:stretch>
            <a:fillRect/>
          </a:stretch>
        </p:blipFill>
        <p:spPr>
          <a:xfrm>
            <a:off x="3998125" y="887001"/>
            <a:ext cx="1838582" cy="336198"/>
          </a:xfrm>
          <a:prstGeom prst="rect">
            <a:avLst/>
          </a:prstGeom>
        </p:spPr>
      </p:pic>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DDA2D35C-D1DF-2694-FBCA-1FCCAF9CE9FB}"/>
                  </a:ext>
                </a:extLst>
              </p:cNvPr>
              <p:cNvSpPr txBox="1"/>
              <p:nvPr/>
            </p:nvSpPr>
            <p:spPr>
              <a:xfrm>
                <a:off x="3944215" y="1223199"/>
                <a:ext cx="8113106" cy="668773"/>
              </a:xfrm>
              <a:prstGeom prst="rect">
                <a:avLst/>
              </a:prstGeom>
              <a:noFill/>
            </p:spPr>
            <p:txBody>
              <a:bodyPr wrap="square" rtlCol="0">
                <a:spAutoFit/>
              </a:bodyPr>
              <a:lstStyle/>
              <a:p>
                <a:r>
                  <a:rPr lang="zh-CN" altLang="en-US" dirty="0"/>
                  <a:t>空间部分：</a:t>
                </a:r>
                <a:endParaRPr lang="en-US" altLang="zh-CN" dirty="0"/>
              </a:p>
              <a:p>
                <a:r>
                  <a:rPr lang="zh-CN" altLang="en-US" dirty="0"/>
                  <a:t>对于一个亮度为</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b="0" i="1" smtClean="0">
                            <a:latin typeface="Cambria Math" panose="02040503050406030204" pitchFamily="18" charset="0"/>
                          </a:rPr>
                          <m:t>𝑠𝑝𝑜𝑡</m:t>
                        </m:r>
                      </m:sub>
                    </m:sSub>
                  </m:oMath>
                </a14:m>
                <a:r>
                  <a:rPr lang="en-US" altLang="zh-CN" dirty="0"/>
                  <a:t>, </a:t>
                </a:r>
                <a:r>
                  <a:rPr lang="zh-CN" altLang="en-US" dirty="0"/>
                  <a:t>背景亮度为</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b="0" i="1" smtClean="0">
                            <a:latin typeface="Cambria Math" panose="02040503050406030204" pitchFamily="18" charset="0"/>
                          </a:rPr>
                          <m:t>𝑏𝑘𝑔</m:t>
                        </m:r>
                      </m:sub>
                    </m:sSub>
                  </m:oMath>
                </a14:m>
                <a:r>
                  <a:rPr lang="zh-CN" altLang="en-US" dirty="0"/>
                  <a:t>的圆形光斑，与光斑同心感受野响应为：</a:t>
                </a:r>
              </a:p>
            </p:txBody>
          </p:sp>
        </mc:Choice>
        <mc:Fallback>
          <p:sp>
            <p:nvSpPr>
              <p:cNvPr id="11" name="文本框 10">
                <a:extLst>
                  <a:ext uri="{FF2B5EF4-FFF2-40B4-BE49-F238E27FC236}">
                    <a16:creationId xmlns:a16="http://schemas.microsoft.com/office/drawing/2014/main" id="{DDA2D35C-D1DF-2694-FBCA-1FCCAF9CE9FB}"/>
                  </a:ext>
                </a:extLst>
              </p:cNvPr>
              <p:cNvSpPr txBox="1">
                <a:spLocks noRot="1" noChangeAspect="1" noMove="1" noResize="1" noEditPoints="1" noAdjustHandles="1" noChangeArrowheads="1" noChangeShapeType="1" noTextEdit="1"/>
              </p:cNvSpPr>
              <p:nvPr/>
            </p:nvSpPr>
            <p:spPr>
              <a:xfrm>
                <a:off x="3944215" y="1223199"/>
                <a:ext cx="8113106" cy="668773"/>
              </a:xfrm>
              <a:prstGeom prst="rect">
                <a:avLst/>
              </a:prstGeom>
              <a:blipFill>
                <a:blip r:embed="rId7"/>
                <a:stretch>
                  <a:fillRect l="-601" t="-5505" r="-676" b="-11009"/>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2ACE16B2-6AC5-058E-45AB-41493AFE9D28}"/>
              </a:ext>
            </a:extLst>
          </p:cNvPr>
          <p:cNvSpPr txBox="1"/>
          <p:nvPr/>
        </p:nvSpPr>
        <p:spPr>
          <a:xfrm>
            <a:off x="3997558" y="2806292"/>
            <a:ext cx="5923684" cy="369332"/>
          </a:xfrm>
          <a:prstGeom prst="rect">
            <a:avLst/>
          </a:prstGeom>
          <a:noFill/>
        </p:spPr>
        <p:txBody>
          <a:bodyPr wrap="square" rtlCol="0">
            <a:spAutoFit/>
          </a:bodyPr>
          <a:lstStyle/>
          <a:p>
            <a:r>
              <a:rPr lang="zh-CN" altLang="en-US" dirty="0"/>
              <a:t>与光斑不同心且偏离距离为</a:t>
            </a:r>
            <a:r>
              <a:rPr lang="en-US" altLang="zh-CN" dirty="0"/>
              <a:t>r</a:t>
            </a:r>
            <a:r>
              <a:rPr lang="zh-CN" altLang="en-US" dirty="0"/>
              <a:t>的感受野响应为：</a:t>
            </a:r>
          </a:p>
        </p:txBody>
      </p:sp>
      <p:pic>
        <p:nvPicPr>
          <p:cNvPr id="1028" name="Picture 4" descr="Gg 冖 d; &#10;… 一 冖 m + 1 2/4 &#10;… 一 冖 m + 1 ,d2/4a22) ">
            <a:extLst>
              <a:ext uri="{FF2B5EF4-FFF2-40B4-BE49-F238E27FC236}">
                <a16:creationId xmlns:a16="http://schemas.microsoft.com/office/drawing/2014/main" id="{C4675F94-4F38-7779-2892-EAAEA5A63D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20701" y="3223305"/>
            <a:ext cx="5477116" cy="20741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 -le -u du &#10;u ">
            <a:extLst>
              <a:ext uri="{FF2B5EF4-FFF2-40B4-BE49-F238E27FC236}">
                <a16:creationId xmlns:a16="http://schemas.microsoft.com/office/drawing/2014/main" id="{A7F9477F-2840-6A93-D034-B0EC42344A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0701" y="5206213"/>
            <a:ext cx="3083164" cy="668638"/>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E07A03EA-38AD-442C-6708-2D0AC16C1A2A}"/>
              </a:ext>
            </a:extLst>
          </p:cNvPr>
          <p:cNvSpPr txBox="1"/>
          <p:nvPr/>
        </p:nvSpPr>
        <p:spPr>
          <a:xfrm>
            <a:off x="4104167" y="5874851"/>
            <a:ext cx="1403498" cy="369332"/>
          </a:xfrm>
          <a:prstGeom prst="rect">
            <a:avLst/>
          </a:prstGeom>
          <a:noFill/>
        </p:spPr>
        <p:txBody>
          <a:bodyPr wrap="square" rtlCol="0">
            <a:spAutoFit/>
          </a:bodyPr>
          <a:lstStyle/>
          <a:p>
            <a:r>
              <a:rPr lang="zh-CN" altLang="en-US" dirty="0"/>
              <a:t>时间部分：</a:t>
            </a:r>
          </a:p>
        </p:txBody>
      </p:sp>
      <p:pic>
        <p:nvPicPr>
          <p:cNvPr id="15" name="图片 14">
            <a:extLst>
              <a:ext uri="{FF2B5EF4-FFF2-40B4-BE49-F238E27FC236}">
                <a16:creationId xmlns:a16="http://schemas.microsoft.com/office/drawing/2014/main" id="{9EB26EF7-1D39-1FA9-D621-84AF447BC8AB}"/>
              </a:ext>
            </a:extLst>
          </p:cNvPr>
          <p:cNvPicPr>
            <a:picLocks noChangeAspect="1"/>
          </p:cNvPicPr>
          <p:nvPr/>
        </p:nvPicPr>
        <p:blipFill>
          <a:blip r:embed="rId10"/>
          <a:stretch>
            <a:fillRect/>
          </a:stretch>
        </p:blipFill>
        <p:spPr>
          <a:xfrm>
            <a:off x="4104167" y="6269229"/>
            <a:ext cx="5656177" cy="474389"/>
          </a:xfrm>
          <a:prstGeom prst="rect">
            <a:avLst/>
          </a:prstGeom>
        </p:spPr>
      </p:pic>
      <p:pic>
        <p:nvPicPr>
          <p:cNvPr id="23" name="Picture 8" descr="Table 1. Model parameters for input from retinal ganglion (GCs). &#10;parameter &#10;lbkg(l — W) &#10;al &#10;Description &#10;relative strength IEtween surround and center &#10;activity function (bac*ground) &#10;activity function (90t) &#10;center width &#10;surround width &#10;peripheral GC receptive-field center displacement &#10;time constant of first exponential &#10;tirne constart of secmd exponential &#10;global scaling &#10;relative scaling of second exponential &#10;unit &#10;value &#10;085 &#10;368 &#10;565 &#10;C62 &#10;1.26 &#10;C99 &#10;10.0 &#10;220 &#10;12.0 &#10;1126 ">
            <a:extLst>
              <a:ext uri="{FF2B5EF4-FFF2-40B4-BE49-F238E27FC236}">
                <a16:creationId xmlns:a16="http://schemas.microsoft.com/office/drawing/2014/main" id="{9714EE1D-61FA-6A61-0A9B-B4B9D89881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816" y="3593160"/>
            <a:ext cx="4238803" cy="1795780"/>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a:extLst>
              <a:ext uri="{FF2B5EF4-FFF2-40B4-BE49-F238E27FC236}">
                <a16:creationId xmlns:a16="http://schemas.microsoft.com/office/drawing/2014/main" id="{4B1F5043-AAD6-2319-B8F9-2F08C2372A60}"/>
              </a:ext>
            </a:extLst>
          </p:cNvPr>
          <p:cNvPicPr>
            <a:picLocks noChangeAspect="1"/>
          </p:cNvPicPr>
          <p:nvPr/>
        </p:nvPicPr>
        <p:blipFill>
          <a:blip r:embed="rId12"/>
          <a:stretch>
            <a:fillRect/>
          </a:stretch>
        </p:blipFill>
        <p:spPr>
          <a:xfrm>
            <a:off x="9921242" y="2343681"/>
            <a:ext cx="1455078" cy="379937"/>
          </a:xfrm>
          <a:prstGeom prst="rect">
            <a:avLst/>
          </a:prstGeom>
        </p:spPr>
      </p:pic>
    </p:spTree>
    <p:custDataLst>
      <p:tags r:id="rId1"/>
    </p:custDataLst>
    <p:extLst>
      <p:ext uri="{BB962C8B-B14F-4D97-AF65-F5344CB8AC3E}">
        <p14:creationId xmlns:p14="http://schemas.microsoft.com/office/powerpoint/2010/main" val="1134020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图片 59">
            <a:extLst>
              <a:ext uri="{FF2B5EF4-FFF2-40B4-BE49-F238E27FC236}">
                <a16:creationId xmlns:a16="http://schemas.microsoft.com/office/drawing/2014/main" id="{D4ED072A-01B3-77E9-53E2-C249C29D916A}"/>
              </a:ext>
            </a:extLst>
          </p:cNvPr>
          <p:cNvPicPr>
            <a:picLocks noChangeAspect="1"/>
          </p:cNvPicPr>
          <p:nvPr/>
        </p:nvPicPr>
        <p:blipFill>
          <a:blip r:embed="rId4"/>
          <a:stretch>
            <a:fillRect/>
          </a:stretch>
        </p:blipFill>
        <p:spPr>
          <a:xfrm>
            <a:off x="1733595" y="3289231"/>
            <a:ext cx="3348925" cy="2712013"/>
          </a:xfrm>
          <a:prstGeom prst="rect">
            <a:avLst/>
          </a:prstGeom>
        </p:spPr>
      </p:pic>
      <p:sp>
        <p:nvSpPr>
          <p:cNvPr id="2" name="文本框 1">
            <a:extLst>
              <a:ext uri="{FF2B5EF4-FFF2-40B4-BE49-F238E27FC236}">
                <a16:creationId xmlns:a16="http://schemas.microsoft.com/office/drawing/2014/main" id="{7A6D5861-BE4F-EEEF-88D0-CBF00AE56D82}"/>
              </a:ext>
            </a:extLst>
          </p:cNvPr>
          <p:cNvSpPr txBox="1"/>
          <p:nvPr/>
        </p:nvSpPr>
        <p:spPr>
          <a:xfrm>
            <a:off x="159488" y="182716"/>
            <a:ext cx="3359888"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Interneuron model</a:t>
            </a:r>
            <a:endParaRPr lang="zh-CN" altLang="en-US" sz="2000" b="1" dirty="0">
              <a:latin typeface="Times New Roman" panose="02020603050405020304" pitchFamily="18" charset="0"/>
              <a:cs typeface="Times New Roman" panose="02020603050405020304" pitchFamily="18" charset="0"/>
            </a:endParaRPr>
          </a:p>
        </p:txBody>
      </p:sp>
      <p:sp>
        <p:nvSpPr>
          <p:cNvPr id="3" name="圆柱形 3">
            <a:extLst>
              <a:ext uri="{FF2B5EF4-FFF2-40B4-BE49-F238E27FC236}">
                <a16:creationId xmlns:a16="http://schemas.microsoft.com/office/drawing/2014/main" id="{1A7EED00-35E2-9B7E-E7E3-23DE03061B76}"/>
              </a:ext>
            </a:extLst>
          </p:cNvPr>
          <p:cNvSpPr/>
          <p:nvPr/>
        </p:nvSpPr>
        <p:spPr>
          <a:xfrm>
            <a:off x="520051" y="953174"/>
            <a:ext cx="1026602" cy="3089674"/>
          </a:xfrm>
          <a:prstGeom prst="can">
            <a:avLst/>
          </a:prstGeom>
          <a:solidFill>
            <a:schemeClr val="accent3"/>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C7EBAD31-308D-3D1D-A3E7-DE737C63FABC}"/>
              </a:ext>
            </a:extLst>
          </p:cNvPr>
          <p:cNvCxnSpPr>
            <a:cxnSpLocks/>
          </p:cNvCxnSpPr>
          <p:nvPr/>
        </p:nvCxnSpPr>
        <p:spPr>
          <a:xfrm>
            <a:off x="1000740" y="1079267"/>
            <a:ext cx="510501" cy="5758"/>
          </a:xfrm>
          <a:prstGeom prst="line">
            <a:avLst/>
          </a:prstGeom>
        </p:spPr>
        <p:style>
          <a:lnRef idx="2">
            <a:schemeClr val="accent6"/>
          </a:lnRef>
          <a:fillRef idx="0">
            <a:schemeClr val="accent6"/>
          </a:fillRef>
          <a:effectRef idx="1">
            <a:schemeClr val="accent6"/>
          </a:effectRef>
          <a:fontRef idx="minor">
            <a:schemeClr val="tx1"/>
          </a:fontRef>
        </p:style>
      </p:cxnSp>
      <p:sp>
        <p:nvSpPr>
          <p:cNvPr id="5" name="文本框 4">
            <a:extLst>
              <a:ext uri="{FF2B5EF4-FFF2-40B4-BE49-F238E27FC236}">
                <a16:creationId xmlns:a16="http://schemas.microsoft.com/office/drawing/2014/main" id="{15DA50C2-01EB-053F-1E6C-722CEB1A006A}"/>
              </a:ext>
            </a:extLst>
          </p:cNvPr>
          <p:cNvSpPr txBox="1"/>
          <p:nvPr/>
        </p:nvSpPr>
        <p:spPr>
          <a:xfrm>
            <a:off x="906669" y="623034"/>
            <a:ext cx="1073300" cy="369332"/>
          </a:xfrm>
          <a:prstGeom prst="rect">
            <a:avLst/>
          </a:prstGeom>
          <a:noFill/>
        </p:spPr>
        <p:txBody>
          <a:bodyPr wrap="square" rtlCol="0">
            <a:spAutoFit/>
          </a:bodyPr>
          <a:lstStyle/>
          <a:p>
            <a:r>
              <a:rPr lang="en-US" altLang="zh-CN" dirty="0"/>
              <a:t>8.72μm</a:t>
            </a:r>
          </a:p>
        </p:txBody>
      </p:sp>
      <p:cxnSp>
        <p:nvCxnSpPr>
          <p:cNvPr id="6" name="直接连接符 5">
            <a:extLst>
              <a:ext uri="{FF2B5EF4-FFF2-40B4-BE49-F238E27FC236}">
                <a16:creationId xmlns:a16="http://schemas.microsoft.com/office/drawing/2014/main" id="{DFFD7025-D1F7-BE1D-4652-5046C45DB8AB}"/>
              </a:ext>
            </a:extLst>
          </p:cNvPr>
          <p:cNvCxnSpPr>
            <a:cxnSpLocks/>
          </p:cNvCxnSpPr>
          <p:nvPr/>
        </p:nvCxnSpPr>
        <p:spPr>
          <a:xfrm>
            <a:off x="510611" y="1085025"/>
            <a:ext cx="6189" cy="2825972"/>
          </a:xfrm>
          <a:prstGeom prst="line">
            <a:avLst/>
          </a:prstGeom>
        </p:spPr>
        <p:style>
          <a:lnRef idx="3">
            <a:schemeClr val="accent6"/>
          </a:lnRef>
          <a:fillRef idx="0">
            <a:schemeClr val="accent6"/>
          </a:fillRef>
          <a:effectRef idx="2">
            <a:schemeClr val="accent6"/>
          </a:effectRef>
          <a:fontRef idx="minor">
            <a:schemeClr val="tx1"/>
          </a:fontRef>
        </p:style>
      </p:cxnSp>
      <p:sp>
        <p:nvSpPr>
          <p:cNvPr id="7" name="文本框 6">
            <a:extLst>
              <a:ext uri="{FF2B5EF4-FFF2-40B4-BE49-F238E27FC236}">
                <a16:creationId xmlns:a16="http://schemas.microsoft.com/office/drawing/2014/main" id="{80537691-36BE-0D11-60E0-1AE38E1AAB1A}"/>
              </a:ext>
            </a:extLst>
          </p:cNvPr>
          <p:cNvSpPr txBox="1"/>
          <p:nvPr/>
        </p:nvSpPr>
        <p:spPr>
          <a:xfrm>
            <a:off x="16965" y="2111510"/>
            <a:ext cx="1002922" cy="369332"/>
          </a:xfrm>
          <a:prstGeom prst="rect">
            <a:avLst/>
          </a:prstGeom>
          <a:noFill/>
        </p:spPr>
        <p:txBody>
          <a:bodyPr wrap="square" rtlCol="0">
            <a:spAutoFit/>
          </a:bodyPr>
          <a:lstStyle/>
          <a:p>
            <a:r>
              <a:rPr lang="en-US" altLang="zh-CN" dirty="0"/>
              <a:t>15.3μm</a:t>
            </a:r>
          </a:p>
        </p:txBody>
      </p:sp>
      <p:sp>
        <p:nvSpPr>
          <p:cNvPr id="8" name="梯形 7">
            <a:extLst>
              <a:ext uri="{FF2B5EF4-FFF2-40B4-BE49-F238E27FC236}">
                <a16:creationId xmlns:a16="http://schemas.microsoft.com/office/drawing/2014/main" id="{ED93B005-140D-DDD8-2214-C7CA7D1396D4}"/>
              </a:ext>
            </a:extLst>
          </p:cNvPr>
          <p:cNvSpPr/>
          <p:nvPr/>
        </p:nvSpPr>
        <p:spPr>
          <a:xfrm rot="3282491">
            <a:off x="1688923" y="1073907"/>
            <a:ext cx="428220" cy="189314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8E731AE2-1F71-8DE8-6DBB-4B3BB43771A9}"/>
              </a:ext>
            </a:extLst>
          </p:cNvPr>
          <p:cNvCxnSpPr>
            <a:cxnSpLocks/>
          </p:cNvCxnSpPr>
          <p:nvPr/>
        </p:nvCxnSpPr>
        <p:spPr>
          <a:xfrm>
            <a:off x="1006151" y="2405497"/>
            <a:ext cx="218407" cy="359012"/>
          </a:xfrm>
          <a:prstGeom prst="line">
            <a:avLst/>
          </a:prstGeom>
        </p:spPr>
        <p:style>
          <a:lnRef idx="3">
            <a:schemeClr val="accent4"/>
          </a:lnRef>
          <a:fillRef idx="0">
            <a:schemeClr val="accent4"/>
          </a:fillRef>
          <a:effectRef idx="2">
            <a:schemeClr val="accent4"/>
          </a:effectRef>
          <a:fontRef idx="minor">
            <a:schemeClr val="tx1"/>
          </a:fontRef>
        </p:style>
      </p:cxnSp>
      <p:sp>
        <p:nvSpPr>
          <p:cNvPr id="10" name="文本框 9">
            <a:extLst>
              <a:ext uri="{FF2B5EF4-FFF2-40B4-BE49-F238E27FC236}">
                <a16:creationId xmlns:a16="http://schemas.microsoft.com/office/drawing/2014/main" id="{DCE28D8C-5C87-5C54-75E6-FF0CDB7E1BCB}"/>
              </a:ext>
            </a:extLst>
          </p:cNvPr>
          <p:cNvSpPr txBox="1"/>
          <p:nvPr/>
        </p:nvSpPr>
        <p:spPr>
          <a:xfrm>
            <a:off x="721870" y="2500052"/>
            <a:ext cx="792273" cy="369332"/>
          </a:xfrm>
          <a:prstGeom prst="rect">
            <a:avLst/>
          </a:prstGeom>
          <a:noFill/>
        </p:spPr>
        <p:txBody>
          <a:bodyPr wrap="square" rtlCol="0">
            <a:spAutoFit/>
          </a:bodyPr>
          <a:lstStyle/>
          <a:p>
            <a:r>
              <a:rPr lang="en-US" altLang="zh-CN" dirty="0">
                <a:solidFill>
                  <a:schemeClr val="accent4"/>
                </a:solidFill>
              </a:rPr>
              <a:t>4μm</a:t>
            </a:r>
          </a:p>
        </p:txBody>
      </p:sp>
      <p:cxnSp>
        <p:nvCxnSpPr>
          <p:cNvPr id="11" name="直接连接符 10">
            <a:extLst>
              <a:ext uri="{FF2B5EF4-FFF2-40B4-BE49-F238E27FC236}">
                <a16:creationId xmlns:a16="http://schemas.microsoft.com/office/drawing/2014/main" id="{393A39FA-E493-6381-8EFA-8E6D38E9302C}"/>
              </a:ext>
            </a:extLst>
          </p:cNvPr>
          <p:cNvCxnSpPr>
            <a:cxnSpLocks/>
          </p:cNvCxnSpPr>
          <p:nvPr/>
        </p:nvCxnSpPr>
        <p:spPr>
          <a:xfrm>
            <a:off x="2646797" y="1366334"/>
            <a:ext cx="103127" cy="184794"/>
          </a:xfrm>
          <a:prstGeom prst="line">
            <a:avLst/>
          </a:prstGeom>
        </p:spPr>
        <p:style>
          <a:lnRef idx="3">
            <a:schemeClr val="accent4"/>
          </a:lnRef>
          <a:fillRef idx="0">
            <a:schemeClr val="accent4"/>
          </a:fillRef>
          <a:effectRef idx="2">
            <a:schemeClr val="accent4"/>
          </a:effectRef>
          <a:fontRef idx="minor">
            <a:schemeClr val="tx1"/>
          </a:fontRef>
        </p:style>
      </p:cxnSp>
      <p:sp>
        <p:nvSpPr>
          <p:cNvPr id="12" name="文本框 11">
            <a:extLst>
              <a:ext uri="{FF2B5EF4-FFF2-40B4-BE49-F238E27FC236}">
                <a16:creationId xmlns:a16="http://schemas.microsoft.com/office/drawing/2014/main" id="{85D4434E-986C-49FB-E081-C650617B1F0F}"/>
              </a:ext>
            </a:extLst>
          </p:cNvPr>
          <p:cNvSpPr txBox="1"/>
          <p:nvPr/>
        </p:nvSpPr>
        <p:spPr>
          <a:xfrm>
            <a:off x="2033186" y="807700"/>
            <a:ext cx="912280" cy="369332"/>
          </a:xfrm>
          <a:prstGeom prst="rect">
            <a:avLst/>
          </a:prstGeom>
          <a:noFill/>
        </p:spPr>
        <p:txBody>
          <a:bodyPr wrap="square" rtlCol="0">
            <a:spAutoFit/>
          </a:bodyPr>
          <a:lstStyle/>
          <a:p>
            <a:r>
              <a:rPr lang="en-US" altLang="zh-CN" dirty="0">
                <a:solidFill>
                  <a:schemeClr val="accent4"/>
                </a:solidFill>
              </a:rPr>
              <a:t>0.3μm</a:t>
            </a:r>
          </a:p>
        </p:txBody>
      </p:sp>
      <p:sp>
        <p:nvSpPr>
          <p:cNvPr id="13" name="矩形 12">
            <a:extLst>
              <a:ext uri="{FF2B5EF4-FFF2-40B4-BE49-F238E27FC236}">
                <a16:creationId xmlns:a16="http://schemas.microsoft.com/office/drawing/2014/main" id="{4F17F5E4-A7C2-B0F6-B8B7-EDA2B069CACB}"/>
              </a:ext>
            </a:extLst>
          </p:cNvPr>
          <p:cNvSpPr/>
          <p:nvPr/>
        </p:nvSpPr>
        <p:spPr>
          <a:xfrm rot="19535113">
            <a:off x="2517089" y="713327"/>
            <a:ext cx="2214194" cy="232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0FE41DE5-8B3D-F968-0E16-106400F9D0EB}"/>
              </a:ext>
            </a:extLst>
          </p:cNvPr>
          <p:cNvCxnSpPr>
            <a:cxnSpLocks/>
          </p:cNvCxnSpPr>
          <p:nvPr/>
        </p:nvCxnSpPr>
        <p:spPr>
          <a:xfrm flipV="1">
            <a:off x="1141052" y="1458731"/>
            <a:ext cx="1545224" cy="1093749"/>
          </a:xfrm>
          <a:prstGeom prst="line">
            <a:avLst/>
          </a:prstGeom>
          <a:ln>
            <a:solidFill>
              <a:srgbClr val="7030A0"/>
            </a:solidFill>
          </a:ln>
        </p:spPr>
        <p:style>
          <a:lnRef idx="3">
            <a:schemeClr val="accent3"/>
          </a:lnRef>
          <a:fillRef idx="0">
            <a:schemeClr val="accent3"/>
          </a:fillRef>
          <a:effectRef idx="2">
            <a:schemeClr val="accent3"/>
          </a:effectRef>
          <a:fontRef idx="minor">
            <a:schemeClr val="tx1"/>
          </a:fontRef>
        </p:style>
      </p:cxnSp>
      <p:sp>
        <p:nvSpPr>
          <p:cNvPr id="15" name="文本框 14">
            <a:extLst>
              <a:ext uri="{FF2B5EF4-FFF2-40B4-BE49-F238E27FC236}">
                <a16:creationId xmlns:a16="http://schemas.microsoft.com/office/drawing/2014/main" id="{A0BA2AAE-D1E6-F2AA-D091-B82E70E5A4EA}"/>
              </a:ext>
            </a:extLst>
          </p:cNvPr>
          <p:cNvSpPr txBox="1"/>
          <p:nvPr/>
        </p:nvSpPr>
        <p:spPr>
          <a:xfrm>
            <a:off x="1623640" y="1980182"/>
            <a:ext cx="1021543" cy="369332"/>
          </a:xfrm>
          <a:prstGeom prst="rect">
            <a:avLst/>
          </a:prstGeom>
          <a:noFill/>
        </p:spPr>
        <p:txBody>
          <a:bodyPr wrap="square" rtlCol="0">
            <a:spAutoFit/>
          </a:bodyPr>
          <a:lstStyle/>
          <a:p>
            <a:r>
              <a:rPr lang="en-US" altLang="zh-CN" dirty="0">
                <a:solidFill>
                  <a:srgbClr val="7030A0"/>
                </a:solidFill>
              </a:rPr>
              <a:t>100μm</a:t>
            </a:r>
          </a:p>
        </p:txBody>
      </p:sp>
      <p:cxnSp>
        <p:nvCxnSpPr>
          <p:cNvPr id="16" name="直接连接符 15">
            <a:extLst>
              <a:ext uri="{FF2B5EF4-FFF2-40B4-BE49-F238E27FC236}">
                <a16:creationId xmlns:a16="http://schemas.microsoft.com/office/drawing/2014/main" id="{934F438C-25E7-941A-DEAC-043236C60636}"/>
              </a:ext>
            </a:extLst>
          </p:cNvPr>
          <p:cNvCxnSpPr>
            <a:cxnSpLocks/>
            <a:stCxn id="13" idx="1"/>
            <a:endCxn id="13" idx="3"/>
          </p:cNvCxnSpPr>
          <p:nvPr/>
        </p:nvCxnSpPr>
        <p:spPr>
          <a:xfrm flipV="1">
            <a:off x="2710867" y="203834"/>
            <a:ext cx="1826638" cy="1251418"/>
          </a:xfrm>
          <a:prstGeom prst="line">
            <a:avLst/>
          </a:prstGeom>
          <a:ln>
            <a:solidFill>
              <a:srgbClr val="7030A0"/>
            </a:solidFill>
          </a:ln>
        </p:spPr>
        <p:style>
          <a:lnRef idx="3">
            <a:schemeClr val="accent3"/>
          </a:lnRef>
          <a:fillRef idx="0">
            <a:schemeClr val="accent3"/>
          </a:fillRef>
          <a:effectRef idx="2">
            <a:schemeClr val="accent3"/>
          </a:effectRef>
          <a:fontRef idx="minor">
            <a:schemeClr val="tx1"/>
          </a:fontRef>
        </p:style>
      </p:cxnSp>
      <p:sp>
        <p:nvSpPr>
          <p:cNvPr id="17" name="文本框 16">
            <a:extLst>
              <a:ext uri="{FF2B5EF4-FFF2-40B4-BE49-F238E27FC236}">
                <a16:creationId xmlns:a16="http://schemas.microsoft.com/office/drawing/2014/main" id="{8C54BD7E-5801-3151-8559-DBDCBC14B140}"/>
              </a:ext>
            </a:extLst>
          </p:cNvPr>
          <p:cNvSpPr txBox="1"/>
          <p:nvPr/>
        </p:nvSpPr>
        <p:spPr>
          <a:xfrm>
            <a:off x="3408058" y="836419"/>
            <a:ext cx="1142267" cy="369332"/>
          </a:xfrm>
          <a:prstGeom prst="rect">
            <a:avLst/>
          </a:prstGeom>
          <a:noFill/>
        </p:spPr>
        <p:txBody>
          <a:bodyPr wrap="square" rtlCol="0">
            <a:spAutoFit/>
          </a:bodyPr>
          <a:lstStyle/>
          <a:p>
            <a:r>
              <a:rPr lang="en-US" altLang="zh-CN" dirty="0">
                <a:solidFill>
                  <a:srgbClr val="7030A0"/>
                </a:solidFill>
              </a:rPr>
              <a:t>400μm</a:t>
            </a:r>
          </a:p>
        </p:txBody>
      </p:sp>
      <p:sp>
        <p:nvSpPr>
          <p:cNvPr id="18" name="文本框 17">
            <a:extLst>
              <a:ext uri="{FF2B5EF4-FFF2-40B4-BE49-F238E27FC236}">
                <a16:creationId xmlns:a16="http://schemas.microsoft.com/office/drawing/2014/main" id="{40E99E9B-0599-E67C-BA19-01FF13AA3F06}"/>
              </a:ext>
            </a:extLst>
          </p:cNvPr>
          <p:cNvSpPr txBox="1"/>
          <p:nvPr/>
        </p:nvSpPr>
        <p:spPr>
          <a:xfrm>
            <a:off x="2722170" y="1895430"/>
            <a:ext cx="1246239" cy="369332"/>
          </a:xfrm>
          <a:prstGeom prst="rect">
            <a:avLst/>
          </a:prstGeom>
          <a:noFill/>
        </p:spPr>
        <p:txBody>
          <a:bodyPr wrap="square" rtlCol="0">
            <a:spAutoFit/>
          </a:bodyPr>
          <a:lstStyle/>
          <a:p>
            <a:r>
              <a:rPr lang="zh-CN" altLang="en-US" dirty="0"/>
              <a:t>形态简化</a:t>
            </a:r>
          </a:p>
        </p:txBody>
      </p:sp>
      <p:sp>
        <p:nvSpPr>
          <p:cNvPr id="19" name="文本框 18">
            <a:extLst>
              <a:ext uri="{FF2B5EF4-FFF2-40B4-BE49-F238E27FC236}">
                <a16:creationId xmlns:a16="http://schemas.microsoft.com/office/drawing/2014/main" id="{1D418A2D-917D-0E3E-9CED-B4B10E4CBCFA}"/>
              </a:ext>
            </a:extLst>
          </p:cNvPr>
          <p:cNvSpPr txBox="1"/>
          <p:nvPr/>
        </p:nvSpPr>
        <p:spPr>
          <a:xfrm>
            <a:off x="965822" y="5073596"/>
            <a:ext cx="623840" cy="646331"/>
          </a:xfrm>
          <a:prstGeom prst="rect">
            <a:avLst/>
          </a:prstGeom>
          <a:noFill/>
        </p:spPr>
        <p:txBody>
          <a:bodyPr wrap="square" rtlCol="0">
            <a:spAutoFit/>
          </a:bodyPr>
          <a:lstStyle/>
          <a:p>
            <a:r>
              <a:rPr lang="en-US" altLang="zh-CN" dirty="0">
                <a:solidFill>
                  <a:schemeClr val="bg1"/>
                </a:solidFill>
              </a:rPr>
              <a:t>soma</a:t>
            </a:r>
            <a:endParaRPr lang="zh-CN" altLang="en-US" dirty="0">
              <a:solidFill>
                <a:schemeClr val="bg1"/>
              </a:solidFill>
            </a:endParaRPr>
          </a:p>
        </p:txBody>
      </p:sp>
      <p:pic>
        <p:nvPicPr>
          <p:cNvPr id="40" name="图片 39">
            <a:extLst>
              <a:ext uri="{FF2B5EF4-FFF2-40B4-BE49-F238E27FC236}">
                <a16:creationId xmlns:a16="http://schemas.microsoft.com/office/drawing/2014/main" id="{EE68002D-7989-C94F-8112-BB2E39763A5D}"/>
              </a:ext>
            </a:extLst>
          </p:cNvPr>
          <p:cNvPicPr>
            <a:picLocks noChangeAspect="1"/>
          </p:cNvPicPr>
          <p:nvPr/>
        </p:nvPicPr>
        <p:blipFill>
          <a:blip r:embed="rId5"/>
          <a:stretch>
            <a:fillRect/>
          </a:stretch>
        </p:blipFill>
        <p:spPr>
          <a:xfrm>
            <a:off x="8515807" y="5052391"/>
            <a:ext cx="3195427" cy="591746"/>
          </a:xfrm>
          <a:prstGeom prst="rect">
            <a:avLst/>
          </a:prstGeom>
        </p:spPr>
      </p:pic>
      <mc:AlternateContent xmlns:mc="http://schemas.openxmlformats.org/markup-compatibility/2006">
        <mc:Choice xmlns:a14="http://schemas.microsoft.com/office/drawing/2010/main" Requires="a14">
          <p:sp>
            <p:nvSpPr>
              <p:cNvPr id="43" name="文本框 42">
                <a:extLst>
                  <a:ext uri="{FF2B5EF4-FFF2-40B4-BE49-F238E27FC236}">
                    <a16:creationId xmlns:a16="http://schemas.microsoft.com/office/drawing/2014/main" id="{3556D691-6B89-584E-C190-DAA8F21C6840}"/>
                  </a:ext>
                </a:extLst>
              </p:cNvPr>
              <p:cNvSpPr txBox="1"/>
              <p:nvPr/>
            </p:nvSpPr>
            <p:spPr>
              <a:xfrm>
                <a:off x="6563256" y="243698"/>
                <a:ext cx="5188689" cy="668837"/>
              </a:xfrm>
              <a:prstGeom prst="rect">
                <a:avLst/>
              </a:prstGeom>
              <a:noFill/>
            </p:spPr>
            <p:txBody>
              <a:bodyPr wrap="square" rtlCol="0">
                <a:spAutoFit/>
              </a:bodyPr>
              <a:lstStyle/>
              <a:p>
                <a:r>
                  <a:rPr lang="zh-CN" altLang="en-US" dirty="0"/>
                  <a:t>有</a:t>
                </a:r>
                <a:r>
                  <a:rPr lang="en-US" altLang="zh-CN" dirty="0"/>
                  <a:t>7</a:t>
                </a:r>
                <a:r>
                  <a:rPr lang="zh-CN" altLang="en-US" dirty="0"/>
                  <a:t>个离子通道，相应的电导为：</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g</m:t>
                        </m:r>
                      </m:e>
                      <m:sub>
                        <m:r>
                          <a:rPr lang="en-US" altLang="zh-CN" b="0" i="1" smtClean="0">
                            <a:latin typeface="Cambria Math" panose="02040503050406030204" pitchFamily="18" charset="0"/>
                          </a:rPr>
                          <m:t>𝑁𝑎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𝐾𝑑𝑟</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h</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𝐶𝑎𝑇</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𝐶𝑎𝐿</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𝐴𝐻𝑃</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𝐶𝐴𝑁</m:t>
                        </m:r>
                      </m:sub>
                    </m:sSub>
                  </m:oMath>
                </a14:m>
                <a:endParaRPr lang="zh-CN" altLang="en-US" dirty="0"/>
              </a:p>
            </p:txBody>
          </p:sp>
        </mc:Choice>
        <mc:Fallback>
          <p:sp>
            <p:nvSpPr>
              <p:cNvPr id="43" name="文本框 42">
                <a:extLst>
                  <a:ext uri="{FF2B5EF4-FFF2-40B4-BE49-F238E27FC236}">
                    <a16:creationId xmlns:a16="http://schemas.microsoft.com/office/drawing/2014/main" id="{3556D691-6B89-584E-C190-DAA8F21C6840}"/>
                  </a:ext>
                </a:extLst>
              </p:cNvPr>
              <p:cNvSpPr txBox="1">
                <a:spLocks noRot="1" noChangeAspect="1" noMove="1" noResize="1" noEditPoints="1" noAdjustHandles="1" noChangeArrowheads="1" noChangeShapeType="1" noTextEdit="1"/>
              </p:cNvSpPr>
              <p:nvPr/>
            </p:nvSpPr>
            <p:spPr>
              <a:xfrm>
                <a:off x="6563256" y="243698"/>
                <a:ext cx="5188689" cy="668837"/>
              </a:xfrm>
              <a:prstGeom prst="rect">
                <a:avLst/>
              </a:prstGeom>
              <a:blipFill>
                <a:blip r:embed="rId6"/>
                <a:stretch>
                  <a:fillRect l="-1058" t="-54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文本框 43">
                <a:extLst>
                  <a:ext uri="{FF2B5EF4-FFF2-40B4-BE49-F238E27FC236}">
                    <a16:creationId xmlns:a16="http://schemas.microsoft.com/office/drawing/2014/main" id="{8895AF18-AF36-4B0D-30D7-CAB467417472}"/>
                  </a:ext>
                </a:extLst>
              </p:cNvPr>
              <p:cNvSpPr txBox="1"/>
              <p:nvPr/>
            </p:nvSpPr>
            <p:spPr>
              <a:xfrm>
                <a:off x="6224787" y="3020562"/>
                <a:ext cx="5865628" cy="1754326"/>
              </a:xfrm>
              <a:prstGeom prst="rect">
                <a:avLst/>
              </a:prstGeom>
              <a:noFill/>
            </p:spPr>
            <p:txBody>
              <a:bodyPr wrap="square" rtlCol="0">
                <a:spAutoFit/>
              </a:bodyPr>
              <a:lstStyle/>
              <a:p>
                <a:r>
                  <a:rPr lang="zh-CN" altLang="en-US" dirty="0"/>
                  <a:t>为拟合实验数据加入约束：</a:t>
                </a:r>
                <a:endParaRPr lang="en-US" altLang="zh-CN" dirty="0"/>
              </a:p>
              <a:p>
                <a:r>
                  <a:rPr lang="zh-CN" altLang="en-US" dirty="0"/>
                  <a:t>①静息电位为</a:t>
                </a:r>
                <a:r>
                  <a:rPr lang="en-US" altLang="zh-CN" dirty="0"/>
                  <a:t>-63mV</a:t>
                </a:r>
              </a:p>
              <a:p>
                <a:r>
                  <a:rPr lang="zh-CN" altLang="en-US" dirty="0"/>
                  <a:t>②设置</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g</m:t>
                        </m:r>
                      </m:e>
                      <m:sub>
                        <m:r>
                          <a:rPr lang="en-US" altLang="zh-CN" b="0" i="1" smtClean="0">
                            <a:latin typeface="Cambria Math" panose="02040503050406030204" pitchFamily="18" charset="0"/>
                          </a:rPr>
                          <m:t>𝑁𝑎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𝐾𝑑𝑟</m:t>
                        </m:r>
                      </m:sub>
                    </m:sSub>
                  </m:oMath>
                </a14:m>
                <a:r>
                  <a:rPr lang="zh-CN" altLang="en-US" dirty="0"/>
                  <a:t>使得</a:t>
                </a:r>
                <a:r>
                  <a:rPr lang="en-US" altLang="zh-CN" dirty="0"/>
                  <a:t>soma</a:t>
                </a:r>
                <a:r>
                  <a:rPr lang="zh-CN" altLang="en-US" dirty="0"/>
                  <a:t>产生</a:t>
                </a:r>
                <a:r>
                  <a:rPr lang="en-US" altLang="zh-CN" dirty="0"/>
                  <a:t>AP</a:t>
                </a:r>
                <a:r>
                  <a:rPr lang="zh-CN" altLang="en-US" dirty="0"/>
                  <a:t>可以传递至远端树突，产生反向传播动作电位，而远端树突产生的</a:t>
                </a:r>
                <a:r>
                  <a:rPr lang="en-US" altLang="zh-CN" dirty="0"/>
                  <a:t>AP</a:t>
                </a:r>
                <a:r>
                  <a:rPr lang="zh-CN" altLang="en-US" dirty="0"/>
                  <a:t>无法使</a:t>
                </a:r>
                <a:r>
                  <a:rPr lang="en-US" altLang="zh-CN" dirty="0"/>
                  <a:t>soma</a:t>
                </a:r>
                <a:r>
                  <a:rPr lang="zh-CN" altLang="en-US" dirty="0"/>
                  <a:t>产生</a:t>
                </a:r>
                <a:r>
                  <a:rPr lang="en-US" altLang="zh-CN" dirty="0"/>
                  <a:t>AP</a:t>
                </a:r>
              </a:p>
              <a:p>
                <a:r>
                  <a:rPr lang="zh-CN" altLang="en-US" dirty="0"/>
                  <a:t>③</a:t>
                </a: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𝐶𝐴𝑁</m:t>
                        </m:r>
                      </m:sub>
                    </m:sSub>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𝐶𝑎𝑇</m:t>
                        </m:r>
                      </m:sub>
                    </m:sSub>
                  </m:oMath>
                </a14:m>
                <a:r>
                  <a:rPr lang="zh-CN" altLang="en-US" dirty="0"/>
                  <a:t>在树突膜上均匀同分布</a:t>
                </a:r>
              </a:p>
            </p:txBody>
          </p:sp>
        </mc:Choice>
        <mc:Fallback>
          <p:sp>
            <p:nvSpPr>
              <p:cNvPr id="44" name="文本框 43">
                <a:extLst>
                  <a:ext uri="{FF2B5EF4-FFF2-40B4-BE49-F238E27FC236}">
                    <a16:creationId xmlns:a16="http://schemas.microsoft.com/office/drawing/2014/main" id="{8895AF18-AF36-4B0D-30D7-CAB467417472}"/>
                  </a:ext>
                </a:extLst>
              </p:cNvPr>
              <p:cNvSpPr txBox="1">
                <a:spLocks noRot="1" noChangeAspect="1" noMove="1" noResize="1" noEditPoints="1" noAdjustHandles="1" noChangeArrowheads="1" noChangeShapeType="1" noTextEdit="1"/>
              </p:cNvSpPr>
              <p:nvPr/>
            </p:nvSpPr>
            <p:spPr>
              <a:xfrm>
                <a:off x="6224787" y="3020562"/>
                <a:ext cx="5865628" cy="1754326"/>
              </a:xfrm>
              <a:prstGeom prst="rect">
                <a:avLst/>
              </a:prstGeom>
              <a:blipFill>
                <a:blip r:embed="rId7"/>
                <a:stretch>
                  <a:fillRect l="-832" t="-1736" r="-728" b="-3125"/>
                </a:stretch>
              </a:blipFill>
            </p:spPr>
            <p:txBody>
              <a:bodyPr/>
              <a:lstStyle/>
              <a:p>
                <a:r>
                  <a:rPr lang="zh-CN" altLang="en-US">
                    <a:noFill/>
                  </a:rPr>
                  <a:t> </a:t>
                </a:r>
              </a:p>
            </p:txBody>
          </p:sp>
        </mc:Fallback>
      </mc:AlternateContent>
      <p:pic>
        <p:nvPicPr>
          <p:cNvPr id="46" name="图片 45">
            <a:extLst>
              <a:ext uri="{FF2B5EF4-FFF2-40B4-BE49-F238E27FC236}">
                <a16:creationId xmlns:a16="http://schemas.microsoft.com/office/drawing/2014/main" id="{2E35D9F2-21C2-FF57-FC40-79E72854BD51}"/>
              </a:ext>
            </a:extLst>
          </p:cNvPr>
          <p:cNvPicPr>
            <a:picLocks noChangeAspect="1"/>
          </p:cNvPicPr>
          <p:nvPr/>
        </p:nvPicPr>
        <p:blipFill>
          <a:blip r:embed="rId4"/>
          <a:stretch>
            <a:fillRect/>
          </a:stretch>
        </p:blipFill>
        <p:spPr>
          <a:xfrm>
            <a:off x="1733595" y="3278516"/>
            <a:ext cx="3348925" cy="2712013"/>
          </a:xfrm>
          <a:prstGeom prst="rect">
            <a:avLst/>
          </a:prstGeom>
        </p:spPr>
      </p:pic>
      <p:sp>
        <p:nvSpPr>
          <p:cNvPr id="54" name="矩形 53">
            <a:extLst>
              <a:ext uri="{FF2B5EF4-FFF2-40B4-BE49-F238E27FC236}">
                <a16:creationId xmlns:a16="http://schemas.microsoft.com/office/drawing/2014/main" id="{2D6A147A-E222-3DAF-A78E-6CC2167647D3}"/>
              </a:ext>
            </a:extLst>
          </p:cNvPr>
          <p:cNvSpPr/>
          <p:nvPr/>
        </p:nvSpPr>
        <p:spPr>
          <a:xfrm>
            <a:off x="3798851" y="3577228"/>
            <a:ext cx="360680" cy="35135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EC7BCC41-4A2A-EC8B-7600-1E3423F6BB82}"/>
              </a:ext>
            </a:extLst>
          </p:cNvPr>
          <p:cNvSpPr/>
          <p:nvPr/>
        </p:nvSpPr>
        <p:spPr>
          <a:xfrm>
            <a:off x="4199805" y="4459358"/>
            <a:ext cx="350520" cy="3962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A099B2B9-8DF3-018F-687B-B389B47FF7A9}"/>
              </a:ext>
            </a:extLst>
          </p:cNvPr>
          <p:cNvSpPr txBox="1"/>
          <p:nvPr/>
        </p:nvSpPr>
        <p:spPr>
          <a:xfrm>
            <a:off x="3430129" y="3149189"/>
            <a:ext cx="2769268" cy="369332"/>
          </a:xfrm>
          <a:prstGeom prst="rect">
            <a:avLst/>
          </a:prstGeom>
          <a:noFill/>
        </p:spPr>
        <p:txBody>
          <a:bodyPr wrap="square">
            <a:spAutoFit/>
          </a:bodyPr>
          <a:lstStyle/>
          <a:p>
            <a:r>
              <a:rPr lang="en-US" altLang="zh-CN" sz="1800" dirty="0">
                <a:solidFill>
                  <a:srgbClr val="FF0000"/>
                </a:solidFill>
                <a:effectLst/>
                <a:latin typeface="Times New Roman" panose="02020603050405020304" pitchFamily="18" charset="0"/>
                <a:cs typeface="Times New Roman" panose="02020603050405020304" pitchFamily="18" charset="0"/>
              </a:rPr>
              <a:t>50 </a:t>
            </a:r>
            <a:r>
              <a:rPr lang="en-US" altLang="zh-CN" sz="1800" dirty="0" err="1">
                <a:solidFill>
                  <a:srgbClr val="FF0000"/>
                </a:solidFill>
                <a:effectLst/>
                <a:latin typeface="Times New Roman" panose="02020603050405020304" pitchFamily="18" charset="0"/>
                <a:cs typeface="Times New Roman" panose="02020603050405020304" pitchFamily="18" charset="0"/>
              </a:rPr>
              <a:t>μm</a:t>
            </a:r>
            <a:r>
              <a:rPr lang="en-US" altLang="zh-CN" sz="1800" dirty="0">
                <a:solidFill>
                  <a:srgbClr val="FF0000"/>
                </a:solidFill>
                <a:effectLst/>
                <a:latin typeface="Times New Roman" panose="02020603050405020304" pitchFamily="18" charset="0"/>
                <a:cs typeface="Times New Roman" panose="02020603050405020304" pitchFamily="18" charset="0"/>
              </a:rPr>
              <a:t> from the soma; </a:t>
            </a:r>
            <a:r>
              <a:rPr lang="en-US" altLang="zh-CN" sz="1800" dirty="0" err="1">
                <a:solidFill>
                  <a:srgbClr val="FF0000"/>
                </a:solidFill>
                <a:effectLst/>
                <a:latin typeface="Times New Roman" panose="02020603050405020304" pitchFamily="18" charset="0"/>
                <a:cs typeface="Times New Roman" panose="02020603050405020304" pitchFamily="18" charset="0"/>
              </a:rPr>
              <a:t>w</a:t>
            </a:r>
            <a:r>
              <a:rPr lang="en-US" altLang="zh-CN" sz="800" dirty="0" err="1">
                <a:solidFill>
                  <a:srgbClr val="FF0000"/>
                </a:solidFill>
                <a:effectLst/>
                <a:latin typeface="Times New Roman" panose="02020603050405020304" pitchFamily="18" charset="0"/>
                <a:cs typeface="Times New Roman" panose="02020603050405020304" pitchFamily="18" charset="0"/>
              </a:rPr>
              <a:t>GIp</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59" name="文本框 58">
            <a:extLst>
              <a:ext uri="{FF2B5EF4-FFF2-40B4-BE49-F238E27FC236}">
                <a16:creationId xmlns:a16="http://schemas.microsoft.com/office/drawing/2014/main" id="{734B3BEF-9E5F-FA1B-64C6-D0A315BCE73E}"/>
              </a:ext>
            </a:extLst>
          </p:cNvPr>
          <p:cNvSpPr txBox="1"/>
          <p:nvPr/>
        </p:nvSpPr>
        <p:spPr>
          <a:xfrm>
            <a:off x="3430129" y="4774888"/>
            <a:ext cx="2769268" cy="369332"/>
          </a:xfrm>
          <a:prstGeom prst="rect">
            <a:avLst/>
          </a:prstGeom>
          <a:noFill/>
        </p:spPr>
        <p:txBody>
          <a:bodyPr wrap="square">
            <a:spAutoFit/>
          </a:bodyPr>
          <a:lstStyle/>
          <a:p>
            <a:r>
              <a:rPr lang="en-US" altLang="zh-CN" sz="1800" dirty="0">
                <a:solidFill>
                  <a:srgbClr val="FF0000"/>
                </a:solidFill>
                <a:effectLst/>
                <a:latin typeface="AdvOT1ef757c0"/>
              </a:rPr>
              <a:t>45</a:t>
            </a:r>
            <a:r>
              <a:rPr lang="en-US" altLang="zh-CN" sz="1800" dirty="0">
                <a:solidFill>
                  <a:srgbClr val="FF0000"/>
                </a:solidFill>
                <a:effectLst/>
                <a:latin typeface="Times New Roman" panose="02020603050405020304" pitchFamily="18" charset="0"/>
                <a:cs typeface="Times New Roman" panose="02020603050405020304" pitchFamily="18" charset="0"/>
              </a:rPr>
              <a:t>0 </a:t>
            </a:r>
            <a:r>
              <a:rPr lang="en-US" altLang="zh-CN" sz="1800" dirty="0" err="1">
                <a:solidFill>
                  <a:srgbClr val="FF0000"/>
                </a:solidFill>
                <a:effectLst/>
                <a:latin typeface="Times New Roman" panose="02020603050405020304" pitchFamily="18" charset="0"/>
                <a:cs typeface="Times New Roman" panose="02020603050405020304" pitchFamily="18" charset="0"/>
              </a:rPr>
              <a:t>μm</a:t>
            </a:r>
            <a:r>
              <a:rPr lang="en-US" altLang="zh-CN" sz="1800" dirty="0">
                <a:solidFill>
                  <a:srgbClr val="FF0000"/>
                </a:solidFill>
                <a:effectLst/>
                <a:latin typeface="Times New Roman" panose="02020603050405020304" pitchFamily="18" charset="0"/>
                <a:cs typeface="Times New Roman" panose="02020603050405020304" pitchFamily="18" charset="0"/>
              </a:rPr>
              <a:t> from the soma; </a:t>
            </a:r>
            <a:r>
              <a:rPr lang="en-US" altLang="zh-CN" sz="1800" dirty="0" err="1">
                <a:solidFill>
                  <a:srgbClr val="FF0000"/>
                </a:solidFill>
                <a:effectLst/>
                <a:latin typeface="Times New Roman" panose="02020603050405020304" pitchFamily="18" charset="0"/>
                <a:cs typeface="Times New Roman" panose="02020603050405020304" pitchFamily="18" charset="0"/>
              </a:rPr>
              <a:t>w</a:t>
            </a:r>
            <a:r>
              <a:rPr lang="en-US" altLang="zh-CN" sz="800" dirty="0" err="1">
                <a:solidFill>
                  <a:srgbClr val="FF0000"/>
                </a:solidFill>
                <a:effectLst/>
                <a:latin typeface="Times New Roman" panose="02020603050405020304" pitchFamily="18" charset="0"/>
                <a:cs typeface="Times New Roman" panose="02020603050405020304" pitchFamily="18" charset="0"/>
              </a:rPr>
              <a:t>GIp</a:t>
            </a:r>
            <a:endParaRPr lang="zh-CN" altLang="en-US" dirty="0">
              <a:solidFill>
                <a:srgbClr val="FF0000"/>
              </a:solidFill>
              <a:latin typeface="Times New Roman" panose="02020603050405020304" pitchFamily="18" charset="0"/>
              <a:cs typeface="Times New Roman" panose="02020603050405020304" pitchFamily="18" charset="0"/>
            </a:endParaRPr>
          </a:p>
        </p:txBody>
      </p:sp>
      <p:pic>
        <p:nvPicPr>
          <p:cNvPr id="62" name="图片 61">
            <a:extLst>
              <a:ext uri="{FF2B5EF4-FFF2-40B4-BE49-F238E27FC236}">
                <a16:creationId xmlns:a16="http://schemas.microsoft.com/office/drawing/2014/main" id="{A8E3512F-6877-16B2-5AE9-36E19B305FA2}"/>
              </a:ext>
            </a:extLst>
          </p:cNvPr>
          <p:cNvPicPr>
            <a:picLocks noChangeAspect="1"/>
          </p:cNvPicPr>
          <p:nvPr/>
        </p:nvPicPr>
        <p:blipFill>
          <a:blip r:embed="rId8"/>
          <a:stretch>
            <a:fillRect/>
          </a:stretch>
        </p:blipFill>
        <p:spPr>
          <a:xfrm>
            <a:off x="3040843" y="6164979"/>
            <a:ext cx="2314575" cy="361950"/>
          </a:xfrm>
          <a:prstGeom prst="rect">
            <a:avLst/>
          </a:prstGeom>
        </p:spPr>
      </p:pic>
      <p:sp>
        <p:nvSpPr>
          <p:cNvPr id="64" name="文本框 63">
            <a:extLst>
              <a:ext uri="{FF2B5EF4-FFF2-40B4-BE49-F238E27FC236}">
                <a16:creationId xmlns:a16="http://schemas.microsoft.com/office/drawing/2014/main" id="{8DEA5F50-EC89-7FE4-10A8-0386AA2F7772}"/>
              </a:ext>
            </a:extLst>
          </p:cNvPr>
          <p:cNvSpPr txBox="1"/>
          <p:nvPr/>
        </p:nvSpPr>
        <p:spPr>
          <a:xfrm>
            <a:off x="16965" y="6164766"/>
            <a:ext cx="3054099"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Conductance-based synapses</a:t>
            </a:r>
            <a:r>
              <a:rPr lang="zh-CN" altLang="en-US" sz="1800" dirty="0">
                <a:solidFill>
                  <a:srgbClr val="000000"/>
                </a:solidFill>
                <a:effectLst/>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66" name="文本框 65">
            <a:extLst>
              <a:ext uri="{FF2B5EF4-FFF2-40B4-BE49-F238E27FC236}">
                <a16:creationId xmlns:a16="http://schemas.microsoft.com/office/drawing/2014/main" id="{97ED3F6D-ABD5-76FE-133C-B7E2ADC41022}"/>
              </a:ext>
            </a:extLst>
          </p:cNvPr>
          <p:cNvSpPr txBox="1"/>
          <p:nvPr/>
        </p:nvSpPr>
        <p:spPr>
          <a:xfrm>
            <a:off x="5898094" y="5359478"/>
            <a:ext cx="6113720" cy="1200329"/>
          </a:xfrm>
          <a:prstGeom prst="rect">
            <a:avLst/>
          </a:prstGeom>
          <a:noFill/>
        </p:spPr>
        <p:txBody>
          <a:bodyPr wrap="square">
            <a:spAutoFit/>
          </a:bodyPr>
          <a:lstStyle/>
          <a:p>
            <a:r>
              <a:rPr lang="en-US" altLang="zh-CN" dirty="0">
                <a:solidFill>
                  <a:srgbClr val="000000"/>
                </a:solidFill>
                <a:latin typeface="AdvOT1ef757c0"/>
              </a:rPr>
              <a:t>Output</a:t>
            </a:r>
            <a:r>
              <a:rPr lang="zh-CN" altLang="en-US" dirty="0">
                <a:solidFill>
                  <a:srgbClr val="000000"/>
                </a:solidFill>
                <a:latin typeface="AdvOT1ef757c0"/>
              </a:rPr>
              <a:t>：</a:t>
            </a:r>
            <a:endParaRPr lang="en-US" altLang="zh-CN" dirty="0">
              <a:solidFill>
                <a:srgbClr val="000000"/>
              </a:solidFill>
              <a:latin typeface="AdvOT1ef757c0"/>
            </a:endParaRPr>
          </a:p>
          <a:p>
            <a:r>
              <a:rPr lang="en-US" altLang="zh-CN" dirty="0">
                <a:solidFill>
                  <a:srgbClr val="000000"/>
                </a:solidFill>
                <a:latin typeface="AdvOT1ef757c0"/>
              </a:rPr>
              <a:t>D</a:t>
            </a:r>
            <a:r>
              <a:rPr lang="en-US" altLang="zh-CN" sz="1800" dirty="0">
                <a:solidFill>
                  <a:srgbClr val="000000"/>
                </a:solidFill>
                <a:effectLst/>
                <a:latin typeface="AdvOT1ef757c0"/>
              </a:rPr>
              <a:t>irect triadic inhibition</a:t>
            </a:r>
            <a:r>
              <a:rPr lang="zh-CN" altLang="en-US" sz="1800" dirty="0">
                <a:solidFill>
                  <a:srgbClr val="000000"/>
                </a:solidFill>
                <a:effectLst/>
                <a:latin typeface="AdvOT1ef757c0"/>
              </a:rPr>
              <a:t>：局部电压超过</a:t>
            </a:r>
            <a:r>
              <a:rPr lang="en-US" altLang="zh-CN" sz="1800" dirty="0">
                <a:solidFill>
                  <a:srgbClr val="000000"/>
                </a:solidFill>
                <a:effectLst/>
                <a:latin typeface="AdvOT1ef757c0"/>
              </a:rPr>
              <a:t>-10mV</a:t>
            </a:r>
            <a:r>
              <a:rPr lang="zh-CN" altLang="en-US" sz="1800" dirty="0">
                <a:solidFill>
                  <a:srgbClr val="000000"/>
                </a:solidFill>
                <a:effectLst/>
                <a:latin typeface="AdvOT1ef757c0"/>
              </a:rPr>
              <a:t>局部释放</a:t>
            </a:r>
            <a:r>
              <a:rPr lang="en-US" altLang="zh-CN" sz="1800" dirty="0">
                <a:solidFill>
                  <a:srgbClr val="000000"/>
                </a:solidFill>
                <a:effectLst/>
                <a:latin typeface="AdvOT1ef757c0"/>
              </a:rPr>
              <a:t>GABA</a:t>
            </a:r>
          </a:p>
          <a:p>
            <a:r>
              <a:rPr lang="en-US" altLang="zh-CN" dirty="0">
                <a:solidFill>
                  <a:srgbClr val="000000"/>
                </a:solidFill>
                <a:latin typeface="AdvOT1ef757c0"/>
              </a:rPr>
              <a:t>Soma-driven triadic inhibition</a:t>
            </a:r>
            <a:r>
              <a:rPr lang="zh-CN" altLang="en-US" dirty="0">
                <a:solidFill>
                  <a:srgbClr val="000000"/>
                </a:solidFill>
                <a:latin typeface="AdvOT1ef757c0"/>
              </a:rPr>
              <a:t>：</a:t>
            </a:r>
            <a:endParaRPr lang="en-US" altLang="zh-CN" dirty="0">
              <a:solidFill>
                <a:srgbClr val="000000"/>
              </a:solidFill>
              <a:latin typeface="AdvOT1ef757c0"/>
            </a:endParaRPr>
          </a:p>
          <a:p>
            <a:r>
              <a:rPr lang="en-US" altLang="zh-CN" dirty="0">
                <a:solidFill>
                  <a:srgbClr val="000000"/>
                </a:solidFill>
                <a:latin typeface="AdvOT1ef757c0"/>
              </a:rPr>
              <a:t>Axonal inhibition</a:t>
            </a:r>
            <a:r>
              <a:rPr lang="zh-CN" altLang="en-US" dirty="0">
                <a:solidFill>
                  <a:srgbClr val="000000"/>
                </a:solidFill>
                <a:latin typeface="AdvOT1ef757c0"/>
              </a:rPr>
              <a:t>：</a:t>
            </a:r>
            <a:endParaRPr lang="en-US" altLang="zh-CN" dirty="0">
              <a:solidFill>
                <a:srgbClr val="000000"/>
              </a:solidFill>
              <a:latin typeface="AdvOT1ef757c0"/>
            </a:endParaRPr>
          </a:p>
        </p:txBody>
      </p:sp>
      <p:sp>
        <p:nvSpPr>
          <p:cNvPr id="67" name="文本框 66">
            <a:extLst>
              <a:ext uri="{FF2B5EF4-FFF2-40B4-BE49-F238E27FC236}">
                <a16:creationId xmlns:a16="http://schemas.microsoft.com/office/drawing/2014/main" id="{B40FBCAB-E864-2B59-74CB-F5A243EFFC07}"/>
              </a:ext>
            </a:extLst>
          </p:cNvPr>
          <p:cNvSpPr txBox="1"/>
          <p:nvPr/>
        </p:nvSpPr>
        <p:spPr>
          <a:xfrm>
            <a:off x="4285739" y="2762134"/>
            <a:ext cx="850195" cy="369332"/>
          </a:xfrm>
          <a:prstGeom prst="rect">
            <a:avLst/>
          </a:prstGeom>
          <a:noFill/>
        </p:spPr>
        <p:txBody>
          <a:bodyPr wrap="squar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Input</a:t>
            </a:r>
            <a:endParaRPr lang="zh-CN" altLang="en-US"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9" name="文本框 68">
                <a:extLst>
                  <a:ext uri="{FF2B5EF4-FFF2-40B4-BE49-F238E27FC236}">
                    <a16:creationId xmlns:a16="http://schemas.microsoft.com/office/drawing/2014/main" id="{D13D10A6-B4DD-517F-0EC4-B84BED31B7E0}"/>
                  </a:ext>
                </a:extLst>
              </p:cNvPr>
              <p:cNvSpPr txBox="1"/>
              <p:nvPr/>
            </p:nvSpPr>
            <p:spPr>
              <a:xfrm>
                <a:off x="6098834" y="4724139"/>
                <a:ext cx="4921978" cy="374418"/>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The intracellular </a:t>
                </a:r>
                <a14:m>
                  <m:oMath xmlns:m="http://schemas.openxmlformats.org/officeDocument/2006/math">
                    <m:sSup>
                      <m:sSupPr>
                        <m:ctrlPr>
                          <a:rPr lang="en-US" altLang="zh-CN" sz="1800" i="1" smtClean="0">
                            <a:solidFill>
                              <a:srgbClr val="000000"/>
                            </a:solidFill>
                            <a:effectLst/>
                            <a:latin typeface="Cambria Math" panose="02040503050406030204" pitchFamily="18" charset="0"/>
                          </a:rPr>
                        </m:ctrlPr>
                      </m:sSupPr>
                      <m:e>
                        <m:r>
                          <m:rPr>
                            <m:sty m:val="p"/>
                          </m:rPr>
                          <a:rPr lang="en-US" altLang="zh-CN" i="1">
                            <a:solidFill>
                              <a:srgbClr val="000000"/>
                            </a:solidFill>
                            <a:latin typeface="Cambria Math" panose="02040503050406030204" pitchFamily="18" charset="0"/>
                          </a:rPr>
                          <m:t>Ca</m:t>
                        </m:r>
                      </m:e>
                      <m:sup>
                        <m:r>
                          <a:rPr lang="en-US" altLang="zh-CN" sz="1800" b="0" i="1" smtClean="0">
                            <a:solidFill>
                              <a:srgbClr val="000000"/>
                            </a:solidFill>
                            <a:effectLst/>
                            <a:latin typeface="Cambria Math" panose="02040503050406030204" pitchFamily="18" charset="0"/>
                          </a:rPr>
                          <m:t>2</m:t>
                        </m:r>
                        <m:r>
                          <a:rPr lang="en-US" altLang="zh-CN" i="1">
                            <a:solidFill>
                              <a:srgbClr val="000000"/>
                            </a:solidFill>
                            <a:latin typeface="Cambria Math" panose="02040503050406030204" pitchFamily="18" charset="0"/>
                          </a:rPr>
                          <m:t>+</m:t>
                        </m:r>
                      </m:sup>
                    </m:sSup>
                  </m:oMath>
                </a14:m>
                <a:r>
                  <a:rPr lang="en-US" altLang="zh-CN" sz="1800" dirty="0">
                    <a:solidFill>
                      <a:srgbClr val="000000"/>
                    </a:solidFill>
                    <a:effectLst/>
                    <a:latin typeface="Times New Roman" panose="02020603050405020304" pitchFamily="18" charset="0"/>
                    <a:cs typeface="Times New Roman" panose="02020603050405020304" pitchFamily="18" charset="0"/>
                  </a:rPr>
                  <a:t>-concentration was modeled</a:t>
                </a:r>
                <a:endParaRPr lang="zh-CN" altLang="en-US" dirty="0">
                  <a:latin typeface="Times New Roman" panose="02020603050405020304" pitchFamily="18" charset="0"/>
                  <a:cs typeface="Times New Roman" panose="02020603050405020304" pitchFamily="18" charset="0"/>
                </a:endParaRPr>
              </a:p>
            </p:txBody>
          </p:sp>
        </mc:Choice>
        <mc:Fallback>
          <p:sp>
            <p:nvSpPr>
              <p:cNvPr id="69" name="文本框 68">
                <a:extLst>
                  <a:ext uri="{FF2B5EF4-FFF2-40B4-BE49-F238E27FC236}">
                    <a16:creationId xmlns:a16="http://schemas.microsoft.com/office/drawing/2014/main" id="{D13D10A6-B4DD-517F-0EC4-B84BED31B7E0}"/>
                  </a:ext>
                </a:extLst>
              </p:cNvPr>
              <p:cNvSpPr txBox="1">
                <a:spLocks noRot="1" noChangeAspect="1" noMove="1" noResize="1" noEditPoints="1" noAdjustHandles="1" noChangeArrowheads="1" noChangeShapeType="1" noTextEdit="1"/>
              </p:cNvSpPr>
              <p:nvPr/>
            </p:nvSpPr>
            <p:spPr>
              <a:xfrm>
                <a:off x="6098834" y="4724139"/>
                <a:ext cx="4921978" cy="374418"/>
              </a:xfrm>
              <a:prstGeom prst="rect">
                <a:avLst/>
              </a:prstGeom>
              <a:blipFill>
                <a:blip r:embed="rId9"/>
                <a:stretch>
                  <a:fillRect l="-990" t="-9836" b="-24590"/>
                </a:stretch>
              </a:blipFill>
            </p:spPr>
            <p:txBody>
              <a:bodyPr/>
              <a:lstStyle/>
              <a:p>
                <a:r>
                  <a:rPr lang="zh-CN" altLang="en-US">
                    <a:noFill/>
                  </a:rPr>
                  <a:t> </a:t>
                </a:r>
              </a:p>
            </p:txBody>
          </p:sp>
        </mc:Fallback>
      </mc:AlternateContent>
      <p:pic>
        <p:nvPicPr>
          <p:cNvPr id="70" name="内容占位符 4">
            <a:extLst>
              <a:ext uri="{FF2B5EF4-FFF2-40B4-BE49-F238E27FC236}">
                <a16:creationId xmlns:a16="http://schemas.microsoft.com/office/drawing/2014/main" id="{03D39557-CE1E-7723-DA2E-AB3D53391B1B}"/>
              </a:ext>
            </a:extLst>
          </p:cNvPr>
          <p:cNvPicPr>
            <a:picLocks noGrp="1" noChangeAspect="1"/>
          </p:cNvPicPr>
          <p:nvPr>
            <p:ph idx="1"/>
          </p:nvPr>
        </p:nvPicPr>
        <p:blipFill>
          <a:blip r:embed="rId10"/>
          <a:stretch>
            <a:fillRect/>
          </a:stretch>
        </p:blipFill>
        <p:spPr>
          <a:xfrm>
            <a:off x="5326992" y="949850"/>
            <a:ext cx="1538015" cy="1110544"/>
          </a:xfrm>
        </p:spPr>
      </p:pic>
      <p:pic>
        <p:nvPicPr>
          <p:cNvPr id="72" name="图片 71">
            <a:extLst>
              <a:ext uri="{FF2B5EF4-FFF2-40B4-BE49-F238E27FC236}">
                <a16:creationId xmlns:a16="http://schemas.microsoft.com/office/drawing/2014/main" id="{960C542A-86D2-D27D-4CCB-CEC87EC2A5A0}"/>
              </a:ext>
            </a:extLst>
          </p:cNvPr>
          <p:cNvPicPr>
            <a:picLocks noChangeAspect="1"/>
          </p:cNvPicPr>
          <p:nvPr/>
        </p:nvPicPr>
        <p:blipFill>
          <a:blip r:embed="rId11"/>
          <a:stretch>
            <a:fillRect/>
          </a:stretch>
        </p:blipFill>
        <p:spPr>
          <a:xfrm>
            <a:off x="6835872" y="1008739"/>
            <a:ext cx="3048682" cy="1054299"/>
          </a:xfrm>
          <a:prstGeom prst="rect">
            <a:avLst/>
          </a:prstGeom>
        </p:spPr>
      </p:pic>
      <p:pic>
        <p:nvPicPr>
          <p:cNvPr id="74" name="图片 73">
            <a:extLst>
              <a:ext uri="{FF2B5EF4-FFF2-40B4-BE49-F238E27FC236}">
                <a16:creationId xmlns:a16="http://schemas.microsoft.com/office/drawing/2014/main" id="{93D3C985-11B0-0344-5194-864450F6F7CB}"/>
              </a:ext>
            </a:extLst>
          </p:cNvPr>
          <p:cNvPicPr>
            <a:picLocks noChangeAspect="1"/>
          </p:cNvPicPr>
          <p:nvPr/>
        </p:nvPicPr>
        <p:blipFill>
          <a:blip r:embed="rId12"/>
          <a:stretch>
            <a:fillRect/>
          </a:stretch>
        </p:blipFill>
        <p:spPr>
          <a:xfrm>
            <a:off x="9884554" y="992332"/>
            <a:ext cx="1378840" cy="990909"/>
          </a:xfrm>
          <a:prstGeom prst="rect">
            <a:avLst/>
          </a:prstGeom>
        </p:spPr>
      </p:pic>
      <p:pic>
        <p:nvPicPr>
          <p:cNvPr id="76" name="图片 75">
            <a:extLst>
              <a:ext uri="{FF2B5EF4-FFF2-40B4-BE49-F238E27FC236}">
                <a16:creationId xmlns:a16="http://schemas.microsoft.com/office/drawing/2014/main" id="{01A396FC-06CB-CD3A-3C0A-C432CE4CE651}"/>
              </a:ext>
            </a:extLst>
          </p:cNvPr>
          <p:cNvPicPr>
            <a:picLocks noChangeAspect="1"/>
          </p:cNvPicPr>
          <p:nvPr/>
        </p:nvPicPr>
        <p:blipFill>
          <a:blip r:embed="rId13"/>
          <a:stretch>
            <a:fillRect/>
          </a:stretch>
        </p:blipFill>
        <p:spPr>
          <a:xfrm>
            <a:off x="6906347" y="2060394"/>
            <a:ext cx="1477368" cy="999023"/>
          </a:xfrm>
          <a:prstGeom prst="rect">
            <a:avLst/>
          </a:prstGeom>
        </p:spPr>
      </p:pic>
      <p:pic>
        <p:nvPicPr>
          <p:cNvPr id="78" name="图片 77">
            <a:extLst>
              <a:ext uri="{FF2B5EF4-FFF2-40B4-BE49-F238E27FC236}">
                <a16:creationId xmlns:a16="http://schemas.microsoft.com/office/drawing/2014/main" id="{8A409E5E-4848-C0CD-C78D-BF762129FE15}"/>
              </a:ext>
            </a:extLst>
          </p:cNvPr>
          <p:cNvPicPr>
            <a:picLocks noChangeAspect="1"/>
          </p:cNvPicPr>
          <p:nvPr/>
        </p:nvPicPr>
        <p:blipFill>
          <a:blip r:embed="rId14"/>
          <a:stretch>
            <a:fillRect/>
          </a:stretch>
        </p:blipFill>
        <p:spPr>
          <a:xfrm>
            <a:off x="8360213" y="2036568"/>
            <a:ext cx="2926662" cy="1012909"/>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31E24E99-B3A3-5033-5E02-41D6179F7E62}"/>
              </a:ext>
            </a:extLst>
          </p:cNvPr>
          <p:cNvPicPr>
            <a:picLocks noChangeAspect="1"/>
          </p:cNvPicPr>
          <p:nvPr/>
        </p:nvPicPr>
        <p:blipFill>
          <a:blip r:embed="rId3"/>
          <a:stretch>
            <a:fillRect/>
          </a:stretch>
        </p:blipFill>
        <p:spPr>
          <a:xfrm>
            <a:off x="230076" y="846512"/>
            <a:ext cx="11555218" cy="5164976"/>
          </a:xfrm>
          <a:prstGeom prst="rect">
            <a:avLst/>
          </a:prstGeom>
        </p:spPr>
      </p:pic>
    </p:spTree>
    <p:custDataLst>
      <p:tags r:id="rId1"/>
    </p:custDataLst>
    <p:extLst>
      <p:ext uri="{BB962C8B-B14F-4D97-AF65-F5344CB8AC3E}">
        <p14:creationId xmlns:p14="http://schemas.microsoft.com/office/powerpoint/2010/main" val="160417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ÅT, t) (mV) &#10;(mV) &#10;VÅT, t) (mV) &#10;Time (ms) ">
            <a:extLst>
              <a:ext uri="{FF2B5EF4-FFF2-40B4-BE49-F238E27FC236}">
                <a16:creationId xmlns:a16="http://schemas.microsoft.com/office/drawing/2014/main" id="{DD11F533-88CB-7FE2-39F5-428194B47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711" y="599336"/>
            <a:ext cx="4866897" cy="563535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B02105AE-BE8B-A980-AFA7-2C366DE84797}"/>
              </a:ext>
            </a:extLst>
          </p:cNvPr>
          <p:cNvSpPr txBox="1"/>
          <p:nvPr/>
        </p:nvSpPr>
        <p:spPr>
          <a:xfrm>
            <a:off x="114831" y="61013"/>
            <a:ext cx="6362969" cy="400110"/>
          </a:xfrm>
          <a:prstGeom prst="rect">
            <a:avLst/>
          </a:prstGeom>
          <a:noFill/>
        </p:spPr>
        <p:txBody>
          <a:bodyPr wrap="square">
            <a:spAutoFit/>
          </a:bodyPr>
          <a:lstStyle/>
          <a:p>
            <a:r>
              <a:rPr lang="en-US" altLang="zh-CN" sz="2000" b="1" dirty="0">
                <a:solidFill>
                  <a:srgbClr val="000000"/>
                </a:solidFill>
                <a:effectLst/>
                <a:latin typeface="Times New Roman" panose="02020603050405020304" pitchFamily="18" charset="0"/>
                <a:cs typeface="Times New Roman" panose="02020603050405020304" pitchFamily="18" charset="0"/>
              </a:rPr>
              <a:t>Synaptic integration properties of interneuron model</a:t>
            </a:r>
            <a:endParaRPr lang="zh-CN" altLang="en-US" sz="2000"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FEFCE893-C883-C545-09CC-69A2B8038BF6}"/>
              </a:ext>
            </a:extLst>
          </p:cNvPr>
          <p:cNvSpPr txBox="1"/>
          <p:nvPr/>
        </p:nvSpPr>
        <p:spPr>
          <a:xfrm>
            <a:off x="5455510" y="908304"/>
            <a:ext cx="6514214" cy="1477328"/>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 single GC spike arrives at a distal IN synapse</a:t>
            </a:r>
          </a:p>
          <a:p>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局部钠通道激活，产生快速去极化，钾通道激活，逐渐衰减，远端树突依旧保持相对去极化在</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-50mV</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以上，持续</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20ms</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，该持续反应是由于局部</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T-type</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钙通道激活。</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但向</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soma</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传播过程逐渐衰减，</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soma</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无法产生</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AP</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43AF952F-4BB3-715C-8B49-21FAB0C2D138}"/>
              </a:ext>
            </a:extLst>
          </p:cNvPr>
          <p:cNvSpPr txBox="1"/>
          <p:nvPr/>
        </p:nvSpPr>
        <p:spPr>
          <a:xfrm>
            <a:off x="5455510" y="2385632"/>
            <a:ext cx="6097604" cy="646331"/>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A single spike arriving at a proximal IN synapse</a:t>
            </a:r>
          </a:p>
          <a:p>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仅产生微弱的去极化，无法产生三联抑制和</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soma</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产生</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AP</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88239141-475B-2AAF-DF24-365FFB6693AE}"/>
              </a:ext>
            </a:extLst>
          </p:cNvPr>
          <p:cNvSpPr txBox="1"/>
          <p:nvPr/>
        </p:nvSpPr>
        <p:spPr>
          <a:xfrm>
            <a:off x="5455510" y="3526215"/>
            <a:ext cx="6097604" cy="923330"/>
          </a:xfrm>
          <a:prstGeom prst="rect">
            <a:avLst/>
          </a:prstGeom>
          <a:noFill/>
        </p:spPr>
        <p:txBody>
          <a:bodyPr wrap="square">
            <a:spAutoFit/>
          </a:bodyPr>
          <a:lstStyle/>
          <a:p>
            <a:r>
              <a:rPr lang="en-US" altLang="zh-CN" dirty="0">
                <a:solidFill>
                  <a:srgbClr val="000000"/>
                </a:solidFill>
                <a:latin typeface="Times New Roman" panose="02020603050405020304" pitchFamily="18" charset="0"/>
                <a:cs typeface="Times New Roman" panose="02020603050405020304" pitchFamily="18" charset="0"/>
              </a:rPr>
              <a:t>A</a:t>
            </a:r>
            <a:r>
              <a:rPr lang="en-US" altLang="zh-CN" sz="1800" dirty="0">
                <a:solidFill>
                  <a:srgbClr val="000000"/>
                </a:solidFill>
                <a:effectLst/>
                <a:latin typeface="Times New Roman" panose="02020603050405020304" pitchFamily="18" charset="0"/>
                <a:cs typeface="Times New Roman" panose="02020603050405020304" pitchFamily="18" charset="0"/>
              </a:rPr>
              <a:t> single distal and a single proximal synapse positioned on the same branch are activated at the same time</a:t>
            </a:r>
          </a:p>
          <a:p>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依旧无法使</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soma</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产生</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AP</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8655FB27-2E5B-1E9F-73A0-F60F03C4723C}"/>
              </a:ext>
            </a:extLst>
          </p:cNvPr>
          <p:cNvSpPr txBox="1"/>
          <p:nvPr/>
        </p:nvSpPr>
        <p:spPr>
          <a:xfrm>
            <a:off x="5460977" y="4889623"/>
            <a:ext cx="6097604" cy="923330"/>
          </a:xfrm>
          <a:prstGeom prst="rect">
            <a:avLst/>
          </a:prstGeom>
          <a:noFill/>
        </p:spPr>
        <p:txBody>
          <a:bodyPr wrap="square">
            <a:spAutoFit/>
          </a:bodyPr>
          <a:lstStyle/>
          <a:p>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ll five proximal synapses are activated by simultaneous spikes</a:t>
            </a:r>
          </a:p>
          <a:p>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Soma</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产生</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AP</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，产生</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axonal inhibition</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以及</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soma-driven triadic inhibition</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1692A3-4D80-4087-6E99-4D581CB3DF69}"/>
              </a:ext>
            </a:extLst>
          </p:cNvPr>
          <p:cNvSpPr txBox="1"/>
          <p:nvPr/>
        </p:nvSpPr>
        <p:spPr>
          <a:xfrm>
            <a:off x="308344" y="246512"/>
            <a:ext cx="228600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Relay cell model</a:t>
            </a:r>
            <a:endParaRPr lang="zh-CN" altLang="en-US" sz="2000" b="1"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D30C1DE9-E01F-632C-116C-4FEE03322CBD}"/>
              </a:ext>
            </a:extLst>
          </p:cNvPr>
          <p:cNvSpPr txBox="1"/>
          <p:nvPr/>
        </p:nvSpPr>
        <p:spPr>
          <a:xfrm>
            <a:off x="308344" y="646622"/>
            <a:ext cx="10515600" cy="646331"/>
          </a:xfrm>
          <a:prstGeom prst="rect">
            <a:avLst/>
          </a:prstGeom>
          <a:noFill/>
        </p:spPr>
        <p:txBody>
          <a:bodyPr wrap="square">
            <a:spAutoFit/>
          </a:bodyPr>
          <a:lstStyle/>
          <a:p>
            <a:pPr marL="0" marR="0">
              <a:spcBef>
                <a:spcPts val="0"/>
              </a:spcBef>
              <a:spcAft>
                <a:spcPts val="0"/>
              </a:spcAft>
            </a:pPr>
            <a:r>
              <a:rPr lang="zh-CN" altLang="zh-CN" sz="1800" dirty="0">
                <a:solidFill>
                  <a:srgbClr val="000000"/>
                </a:solidFill>
                <a:effectLst/>
                <a:ea typeface="AdvOT1ef757c0"/>
              </a:rPr>
              <a:t>In contrast to INs, relay cells (RCs) appear to be electrotonically compact , and we thus use a single-compartment model</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82893B34-1F48-9582-CFB6-69596210A125}"/>
                  </a:ext>
                </a:extLst>
              </p:cNvPr>
              <p:cNvSpPr txBox="1"/>
              <p:nvPr/>
            </p:nvSpPr>
            <p:spPr>
              <a:xfrm>
                <a:off x="308344" y="1323731"/>
                <a:ext cx="6113721" cy="369332"/>
              </a:xfrm>
              <a:prstGeom prst="rect">
                <a:avLst/>
              </a:prstGeom>
              <a:noFill/>
            </p:spPr>
            <p:txBody>
              <a:bodyPr wrap="square" rtlCol="0">
                <a:spAutoFit/>
              </a:bodyPr>
              <a:lstStyle/>
              <a:p>
                <a:r>
                  <a:rPr lang="zh-CN" altLang="en-US" dirty="0"/>
                  <a:t>有三个离子通道，相应的电导为：</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g</m:t>
                        </m:r>
                      </m:e>
                      <m:sub>
                        <m:r>
                          <a:rPr lang="en-US" altLang="zh-CN" b="0" i="1" smtClean="0">
                            <a:latin typeface="Cambria Math" panose="02040503050406030204" pitchFamily="18" charset="0"/>
                          </a:rPr>
                          <m:t>𝑁𝑎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𝐾</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𝐶𝑎𝑇</m:t>
                        </m:r>
                      </m:sub>
                    </m:sSub>
                  </m:oMath>
                </a14:m>
                <a:endParaRPr lang="zh-CN" altLang="en-US" dirty="0"/>
              </a:p>
            </p:txBody>
          </p:sp>
        </mc:Choice>
        <mc:Fallback>
          <p:sp>
            <p:nvSpPr>
              <p:cNvPr id="5" name="文本框 4">
                <a:extLst>
                  <a:ext uri="{FF2B5EF4-FFF2-40B4-BE49-F238E27FC236}">
                    <a16:creationId xmlns:a16="http://schemas.microsoft.com/office/drawing/2014/main" id="{82893B34-1F48-9582-CFB6-69596210A125}"/>
                  </a:ext>
                </a:extLst>
              </p:cNvPr>
              <p:cNvSpPr txBox="1">
                <a:spLocks noRot="1" noChangeAspect="1" noMove="1" noResize="1" noEditPoints="1" noAdjustHandles="1" noChangeArrowheads="1" noChangeShapeType="1" noTextEdit="1"/>
              </p:cNvSpPr>
              <p:nvPr/>
            </p:nvSpPr>
            <p:spPr>
              <a:xfrm>
                <a:off x="308344" y="1323731"/>
                <a:ext cx="6113721" cy="369332"/>
              </a:xfrm>
              <a:prstGeom prst="rect">
                <a:avLst/>
              </a:prstGeom>
              <a:blipFill>
                <a:blip r:embed="rId3"/>
                <a:stretch>
                  <a:fillRect l="-898" t="-8197" b="-2459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DF96CE2C-9857-8AFF-2AAD-820868C9D2D5}"/>
              </a:ext>
            </a:extLst>
          </p:cNvPr>
          <p:cNvPicPr>
            <a:picLocks noChangeAspect="1"/>
          </p:cNvPicPr>
          <p:nvPr/>
        </p:nvPicPr>
        <p:blipFill>
          <a:blip r:embed="rId4"/>
          <a:stretch>
            <a:fillRect/>
          </a:stretch>
        </p:blipFill>
        <p:spPr>
          <a:xfrm>
            <a:off x="308344" y="1926482"/>
            <a:ext cx="3710763" cy="3005035"/>
          </a:xfrm>
          <a:prstGeom prst="rect">
            <a:avLst/>
          </a:prstGeom>
        </p:spPr>
      </p:pic>
      <p:sp>
        <p:nvSpPr>
          <p:cNvPr id="7" name="矩形 6">
            <a:extLst>
              <a:ext uri="{FF2B5EF4-FFF2-40B4-BE49-F238E27FC236}">
                <a16:creationId xmlns:a16="http://schemas.microsoft.com/office/drawing/2014/main" id="{0B015799-114E-A0C3-8B99-58936D194060}"/>
              </a:ext>
            </a:extLst>
          </p:cNvPr>
          <p:cNvSpPr/>
          <p:nvPr/>
        </p:nvSpPr>
        <p:spPr>
          <a:xfrm>
            <a:off x="2454441" y="2858703"/>
            <a:ext cx="288000" cy="327259"/>
          </a:xfrm>
          <a:prstGeom prst="rect">
            <a:avLst/>
          </a:prstGeom>
          <a:noFill/>
          <a:ln w="1905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71E7C4F2-78B3-99E6-D2CF-9C17C0650A31}"/>
              </a:ext>
            </a:extLst>
          </p:cNvPr>
          <p:cNvSpPr/>
          <p:nvPr/>
        </p:nvSpPr>
        <p:spPr>
          <a:xfrm>
            <a:off x="2594344" y="3185962"/>
            <a:ext cx="288000" cy="40426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A3FC60AD-872C-CC72-44D1-128CB3163847}"/>
              </a:ext>
            </a:extLst>
          </p:cNvPr>
          <p:cNvSpPr txBox="1"/>
          <p:nvPr/>
        </p:nvSpPr>
        <p:spPr>
          <a:xfrm>
            <a:off x="3696100" y="1794557"/>
            <a:ext cx="7407909" cy="1200329"/>
          </a:xfrm>
          <a:prstGeom prst="rect">
            <a:avLst/>
          </a:prstGeom>
          <a:noFill/>
        </p:spPr>
        <p:txBody>
          <a:bodyPr wrap="square" rtlCol="0">
            <a:spAutoFit/>
          </a:bodyPr>
          <a:lstStyle/>
          <a:p>
            <a:r>
              <a:rPr lang="en-US" altLang="zh-CN" dirty="0">
                <a:solidFill>
                  <a:srgbClr val="FF0000"/>
                </a:solidFill>
              </a:rPr>
              <a:t>Input</a:t>
            </a:r>
            <a:r>
              <a:rPr lang="zh-CN" altLang="en-US" dirty="0">
                <a:solidFill>
                  <a:srgbClr val="FF0000"/>
                </a:solidFill>
              </a:rPr>
              <a:t>：</a:t>
            </a:r>
            <a:endParaRPr lang="en-US" altLang="zh-CN" dirty="0">
              <a:solidFill>
                <a:srgbClr val="FF0000"/>
              </a:solidFill>
            </a:endParaRPr>
          </a:p>
          <a:p>
            <a:r>
              <a:rPr lang="zh-CN" altLang="en-US" dirty="0"/>
              <a:t>①</a:t>
            </a:r>
            <a:r>
              <a:rPr lang="en-US" altLang="zh-CN" sz="1800" dirty="0">
                <a:solidFill>
                  <a:srgbClr val="000000"/>
                </a:solidFill>
                <a:effectLst/>
                <a:latin typeface="AdvOT1ef757c0"/>
              </a:rPr>
              <a:t>excitatory input from GCs in triadic synapses </a:t>
            </a:r>
          </a:p>
          <a:p>
            <a:r>
              <a:rPr lang="zh-CN" altLang="en-US" dirty="0">
                <a:solidFill>
                  <a:srgbClr val="000000"/>
                </a:solidFill>
                <a:latin typeface="AdvOT1ef757c0"/>
              </a:rPr>
              <a:t>②</a:t>
            </a:r>
            <a:r>
              <a:rPr lang="en-US" altLang="zh-CN" sz="1800" dirty="0">
                <a:solidFill>
                  <a:srgbClr val="000000"/>
                </a:solidFill>
                <a:effectLst/>
                <a:latin typeface="AdvOT1ef757c0"/>
              </a:rPr>
              <a:t>inhibitory input from INs via dendritic GABA release in triadic synapses </a:t>
            </a:r>
            <a:endParaRPr lang="en-US" altLang="zh-CN" dirty="0"/>
          </a:p>
          <a:p>
            <a:r>
              <a:rPr lang="zh-CN" altLang="en-US" sz="1800" dirty="0">
                <a:solidFill>
                  <a:srgbClr val="000000"/>
                </a:solidFill>
                <a:effectLst/>
                <a:latin typeface="AdvOT1ef757c0"/>
              </a:rPr>
              <a:t>③</a:t>
            </a:r>
            <a:r>
              <a:rPr lang="en-US" altLang="zh-CN" sz="1800" dirty="0">
                <a:solidFill>
                  <a:srgbClr val="000000"/>
                </a:solidFill>
                <a:effectLst/>
                <a:latin typeface="AdvOT1ef757c0"/>
              </a:rPr>
              <a:t>inhibitory input from INs via axonal GABA release</a:t>
            </a:r>
            <a:endParaRPr lang="zh-CN" altLang="en-US" dirty="0"/>
          </a:p>
        </p:txBody>
      </p:sp>
      <p:pic>
        <p:nvPicPr>
          <p:cNvPr id="11" name="图片 10">
            <a:extLst>
              <a:ext uri="{FF2B5EF4-FFF2-40B4-BE49-F238E27FC236}">
                <a16:creationId xmlns:a16="http://schemas.microsoft.com/office/drawing/2014/main" id="{A60B4819-649F-7B2B-9562-6546137262C6}"/>
              </a:ext>
            </a:extLst>
          </p:cNvPr>
          <p:cNvPicPr>
            <a:picLocks noChangeAspect="1"/>
          </p:cNvPicPr>
          <p:nvPr/>
        </p:nvPicPr>
        <p:blipFill>
          <a:blip r:embed="rId5"/>
          <a:stretch>
            <a:fillRect/>
          </a:stretch>
        </p:blipFill>
        <p:spPr>
          <a:xfrm>
            <a:off x="4234567" y="3496490"/>
            <a:ext cx="7876656" cy="1572805"/>
          </a:xfrm>
          <a:prstGeom prst="rect">
            <a:avLst/>
          </a:prstGeom>
        </p:spPr>
      </p:pic>
      <p:pic>
        <p:nvPicPr>
          <p:cNvPr id="12" name="图片 11">
            <a:extLst>
              <a:ext uri="{FF2B5EF4-FFF2-40B4-BE49-F238E27FC236}">
                <a16:creationId xmlns:a16="http://schemas.microsoft.com/office/drawing/2014/main" id="{962C39C8-076A-D270-B1B4-40BFB111F52E}"/>
              </a:ext>
            </a:extLst>
          </p:cNvPr>
          <p:cNvPicPr>
            <a:picLocks noChangeAspect="1"/>
          </p:cNvPicPr>
          <p:nvPr/>
        </p:nvPicPr>
        <p:blipFill>
          <a:blip r:embed="rId6"/>
          <a:stretch>
            <a:fillRect/>
          </a:stretch>
        </p:blipFill>
        <p:spPr>
          <a:xfrm>
            <a:off x="6544439" y="3134540"/>
            <a:ext cx="2314575" cy="361950"/>
          </a:xfrm>
          <a:prstGeom prst="rect">
            <a:avLst/>
          </a:prstGeom>
        </p:spPr>
      </p:pic>
    </p:spTree>
    <p:custDataLst>
      <p:tags r:id="rId1"/>
    </p:custDataLst>
    <p:extLst>
      <p:ext uri="{BB962C8B-B14F-4D97-AF65-F5344CB8AC3E}">
        <p14:creationId xmlns:p14="http://schemas.microsoft.com/office/powerpoint/2010/main" val="4139148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5F90D62-3054-34B3-05B3-6F1900B8BD44}"/>
              </a:ext>
            </a:extLst>
          </p:cNvPr>
          <p:cNvPicPr>
            <a:picLocks noGrp="1" noChangeAspect="1"/>
          </p:cNvPicPr>
          <p:nvPr>
            <p:ph idx="1"/>
          </p:nvPr>
        </p:nvPicPr>
        <p:blipFill>
          <a:blip r:embed="rId2"/>
          <a:stretch>
            <a:fillRect/>
          </a:stretch>
        </p:blipFill>
        <p:spPr>
          <a:xfrm>
            <a:off x="424541" y="157476"/>
            <a:ext cx="11224663" cy="6213889"/>
          </a:xfrm>
        </p:spPr>
      </p:pic>
    </p:spTree>
    <p:extLst>
      <p:ext uri="{BB962C8B-B14F-4D97-AF65-F5344CB8AC3E}">
        <p14:creationId xmlns:p14="http://schemas.microsoft.com/office/powerpoint/2010/main" val="15583604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743</Words>
  <Application>Microsoft Office PowerPoint</Application>
  <PresentationFormat>宽屏</PresentationFormat>
  <Paragraphs>76</Paragraphs>
  <Slides>16</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AdvOT1ef757c0</vt:lpstr>
      <vt:lpstr>AdvOT82c4f4c4</vt:lpstr>
      <vt:lpstr>AdvP49811</vt:lpstr>
      <vt:lpstr>AdvP697C</vt:lpstr>
      <vt:lpstr>等线</vt:lpstr>
      <vt:lpstr>微软雅黑</vt:lpstr>
      <vt:lpstr>Arial</vt:lpstr>
      <vt:lpstr>Cambria Math</vt:lpstr>
      <vt:lpstr>Times New Roman</vt:lpstr>
      <vt:lpstr>Wingdings</vt:lpstr>
      <vt:lpstr>Office 主题​​</vt:lpstr>
      <vt:lpstr>灵长类视觉——LGN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高 金金</cp:lastModifiedBy>
  <cp:revision>152</cp:revision>
  <dcterms:created xsi:type="dcterms:W3CDTF">2019-06-19T02:08:00Z</dcterms:created>
  <dcterms:modified xsi:type="dcterms:W3CDTF">2022-07-13T05:12:45Z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88DEB155E6C540188875B89D41C1471A</vt:lpwstr>
  </property>
</Properties>
</file>