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36"/>
  </p:notesMasterIdLst>
  <p:handoutMasterIdLst>
    <p:handoutMasterId r:id="rId37"/>
  </p:handoutMasterIdLst>
  <p:sldIdLst>
    <p:sldId id="256" r:id="rId2"/>
    <p:sldId id="452" r:id="rId3"/>
    <p:sldId id="661" r:id="rId4"/>
    <p:sldId id="691" r:id="rId5"/>
    <p:sldId id="722" r:id="rId6"/>
    <p:sldId id="720" r:id="rId7"/>
    <p:sldId id="721" r:id="rId8"/>
    <p:sldId id="723" r:id="rId9"/>
    <p:sldId id="724" r:id="rId10"/>
    <p:sldId id="725" r:id="rId11"/>
    <p:sldId id="726" r:id="rId12"/>
    <p:sldId id="727" r:id="rId13"/>
    <p:sldId id="728" r:id="rId14"/>
    <p:sldId id="729" r:id="rId15"/>
    <p:sldId id="730" r:id="rId16"/>
    <p:sldId id="731" r:id="rId17"/>
    <p:sldId id="732" r:id="rId18"/>
    <p:sldId id="733" r:id="rId19"/>
    <p:sldId id="734" r:id="rId20"/>
    <p:sldId id="735" r:id="rId21"/>
    <p:sldId id="736" r:id="rId22"/>
    <p:sldId id="739" r:id="rId23"/>
    <p:sldId id="737" r:id="rId24"/>
    <p:sldId id="740" r:id="rId25"/>
    <p:sldId id="741" r:id="rId26"/>
    <p:sldId id="742" r:id="rId27"/>
    <p:sldId id="743" r:id="rId28"/>
    <p:sldId id="744" r:id="rId29"/>
    <p:sldId id="745" r:id="rId30"/>
    <p:sldId id="747" r:id="rId31"/>
    <p:sldId id="746" r:id="rId32"/>
    <p:sldId id="719" r:id="rId33"/>
    <p:sldId id="748" r:id="rId34"/>
    <p:sldId id="571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FF"/>
    <a:srgbClr val="C89800"/>
    <a:srgbClr val="CC3300"/>
    <a:srgbClr val="FFFF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86391" autoAdjust="0"/>
  </p:normalViewPr>
  <p:slideViewPr>
    <p:cSldViewPr snapToObjects="1">
      <p:cViewPr varScale="1">
        <p:scale>
          <a:sx n="84" d="100"/>
          <a:sy n="84" d="100"/>
        </p:scale>
        <p:origin x="116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7A392EE-903E-470F-91E7-D3DBC59AA5AE}" type="datetimeFigureOut">
              <a:rPr lang="zh-CN" altLang="en-US"/>
              <a:pPr>
                <a:defRPr/>
              </a:pPr>
              <a:t>2022/7/8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0D50ADD-0570-4ACF-BD4E-51943513AB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41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fld id="{B5EF3482-E292-4CA3-99F8-1C5E0A38B9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254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EF3482-E292-4CA3-99F8-1C5E0A38B9C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09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890978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7341F-4D75-4276-A0B5-BFD7B7CF5E2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5B404-C003-4E43-9EBB-7C081EA227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435910-E41E-4604-B65A-5FB80ECE14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75C03-9AAE-4D59-BEAC-3E88690666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B93586-C286-400C-89A8-AA674CAAB89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DD7DA-7F86-473B-AE48-4A0EC3035E9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36629-42A7-45B4-8CAD-4FE13AA82A5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A15AD-0295-44FA-94BD-5EE82E83431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32DF5B-6379-440A-B499-75EC7EF719D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A93591C1-61FE-4D3B-B282-FA050DC50D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61ECB865-C70A-4AFC-9F84-BC7F7D3DE9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图片 13" descr="0校徽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958" y="6072206"/>
            <a:ext cx="779273" cy="7857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 baseline="0">
          <a:ln>
            <a:noFill/>
          </a:ln>
          <a:solidFill>
            <a:schemeClr val="tx2"/>
          </a:solidFill>
          <a:effectLst/>
          <a:latin typeface="微软雅黑" pitchFamily="34" charset="-122"/>
          <a:ea typeface="黑体" pitchFamily="49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40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6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2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8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3344" y="1340768"/>
            <a:ext cx="7851648" cy="134302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 simpler primate brain: the visual system of the marmoset</a:t>
            </a:r>
            <a:br>
              <a:rPr lang="en-US" altLang="zh-CN" sz="4400" dirty="0">
                <a:solidFill>
                  <a:schemeClr val="accent1">
                    <a:lumMod val="7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monkey</a:t>
            </a:r>
            <a:endParaRPr lang="zh-CN" altLang="en-US" sz="4400" dirty="0" smtClean="0">
              <a:solidFill>
                <a:schemeClr val="accent1">
                  <a:lumMod val="75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872" y="3505625"/>
            <a:ext cx="5328592" cy="3215850"/>
          </a:xfrm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60000"/>
              </a:lnSpc>
              <a:defRPr/>
            </a:pPr>
            <a:r>
              <a:rPr lang="zh-CN" altLang="en-US" sz="3500" b="1" dirty="0" smtClean="0">
                <a:solidFill>
                  <a:schemeClr val="bg1"/>
                </a:solidFill>
                <a:latin typeface="微软雅黑" pitchFamily="34" charset="-122"/>
              </a:rPr>
              <a:t>牟伦田  </a:t>
            </a:r>
            <a:endParaRPr lang="en-US" altLang="zh-CN" sz="3500" b="1" dirty="0" smtClean="0">
              <a:solidFill>
                <a:schemeClr val="bg1"/>
              </a:solidFill>
              <a:latin typeface="微软雅黑" pitchFamily="34" charset="-122"/>
            </a:endParaRPr>
          </a:p>
          <a:p>
            <a:pPr algn="ctr" eaLnBrk="1" hangingPunct="1">
              <a:lnSpc>
                <a:spcPct val="160000"/>
              </a:lnSpc>
              <a:defRPr/>
            </a:pPr>
            <a:r>
              <a:rPr lang="zh-CN" altLang="en-US" sz="2800" b="1" dirty="0" smtClean="0">
                <a:solidFill>
                  <a:schemeClr val="bg1"/>
                </a:solidFill>
              </a:rPr>
              <a:t>北京工业大学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2022.7.7</a:t>
            </a:r>
          </a:p>
          <a:p>
            <a:pPr algn="ctr" eaLnBrk="1" hangingPunct="1">
              <a:defRPr/>
            </a:pPr>
            <a:endParaRPr lang="zh-CN" altLang="en-US" b="1" dirty="0" smtClean="0"/>
          </a:p>
        </p:txBody>
      </p:sp>
      <p:sp>
        <p:nvSpPr>
          <p:cNvPr id="4098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F30C9E-6EF1-4625-A8AB-84B167640E4C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advTm="195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The Marmoset </a:t>
            </a:r>
            <a:r>
              <a:rPr lang="en-US" altLang="zh-CN" sz="3200" b="1" dirty="0" smtClean="0"/>
              <a:t>Eye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7"/>
            <a:ext cx="8820472" cy="5184577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Short </a:t>
            </a:r>
            <a:r>
              <a:rPr lang="en-US" altLang="zh-CN" sz="3200" b="1" dirty="0">
                <a:solidFill>
                  <a:srgbClr val="FF0000"/>
                </a:solidFill>
              </a:rPr>
              <a:t>gestation time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of marmosets makes it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easier to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study the developing eye and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retina</a:t>
            </a:r>
          </a:p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Hyperopic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in early life and become </a:t>
            </a:r>
            <a:r>
              <a:rPr lang="en-US" altLang="zh-CN" sz="3200" b="1" dirty="0">
                <a:solidFill>
                  <a:srgbClr val="FF0000"/>
                </a:solidFill>
              </a:rPr>
              <a:t>myopic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 with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age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3200" b="1" dirty="0">
                <a:solidFill>
                  <a:srgbClr val="FF0000"/>
                </a:solidFill>
              </a:rPr>
              <a:t>rapid postnatal maturation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makes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them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useful in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understanding the neural changes that accompany </a:t>
            </a:r>
            <a:r>
              <a:rPr lang="en-US" altLang="zh-CN" sz="3200" b="1" dirty="0">
                <a:solidFill>
                  <a:srgbClr val="FF0000"/>
                </a:solidFill>
              </a:rPr>
              <a:t>developmental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disorders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Retrograde degeneration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Normal aging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2800" b="1" dirty="0" err="1" smtClean="0">
                <a:solidFill>
                  <a:schemeClr val="accent1">
                    <a:lumMod val="75000"/>
                  </a:schemeClr>
                </a:solidFill>
              </a:rPr>
              <a:t>Foveal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 detachment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Macular degeneration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752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Cone Photoreceptor Classes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7"/>
            <a:ext cx="8820472" cy="518457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2200" b="1" dirty="0">
                <a:solidFill>
                  <a:srgbClr val="FF0000"/>
                </a:solidFill>
              </a:rPr>
              <a:t>spectral sensitivity </a:t>
            </a:r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</a:rPr>
              <a:t>of a photoreceptor is defined by the type of </a:t>
            </a:r>
            <a:r>
              <a:rPr lang="en-US" altLang="zh-CN" sz="2200" b="1" dirty="0">
                <a:solidFill>
                  <a:srgbClr val="FF0000"/>
                </a:solidFill>
              </a:rPr>
              <a:t>opsin</a:t>
            </a:r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</a:rPr>
              <a:t> that it expresses</a:t>
            </a:r>
          </a:p>
          <a:p>
            <a:pPr algn="just">
              <a:lnSpc>
                <a:spcPct val="170000"/>
              </a:lnSpc>
            </a:pPr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</a:rPr>
              <a:t>Primate </a:t>
            </a:r>
            <a:r>
              <a:rPr lang="en-US" altLang="zh-CN" sz="2200" b="1" dirty="0">
                <a:solidFill>
                  <a:srgbClr val="FF0000"/>
                </a:solidFill>
              </a:rPr>
              <a:t>cone photoreceptors </a:t>
            </a:r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</a:rPr>
              <a:t>can be divided into two classes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most sensitive to </a:t>
            </a:r>
            <a:r>
              <a:rPr lang="en-US" altLang="zh-CN" sz="1900" b="1" dirty="0">
                <a:solidFill>
                  <a:srgbClr val="FF0000"/>
                </a:solidFill>
              </a:rPr>
              <a:t>shorter (“blue”)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wavelengths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most sensitive to </a:t>
            </a:r>
            <a:r>
              <a:rPr lang="en-US" altLang="zh-CN" sz="1900" b="1" dirty="0">
                <a:solidFill>
                  <a:srgbClr val="FF0000"/>
                </a:solidFill>
              </a:rPr>
              <a:t>longer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(“red", "green”) 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wavelengths</a:t>
            </a:r>
          </a:p>
          <a:p>
            <a:pPr algn="just">
              <a:lnSpc>
                <a:spcPct val="170000"/>
              </a:lnSpc>
            </a:pPr>
            <a:r>
              <a:rPr lang="en-US" altLang="zh-CN" sz="2200" b="1" dirty="0" smtClean="0">
                <a:solidFill>
                  <a:schemeClr val="accent1">
                    <a:lumMod val="75000"/>
                  </a:schemeClr>
                </a:solidFill>
              </a:rPr>
              <a:t>Cones </a:t>
            </a:r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</a:rPr>
              <a:t>most sensitive to </a:t>
            </a:r>
            <a:r>
              <a:rPr lang="en-US" altLang="zh-CN" sz="2200" b="1" dirty="0" smtClean="0">
                <a:solidFill>
                  <a:schemeClr val="accent1">
                    <a:lumMod val="75000"/>
                  </a:schemeClr>
                </a:solidFill>
              </a:rPr>
              <a:t>short wavelengths (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S-cones</a:t>
            </a:r>
            <a:r>
              <a:rPr lang="en-US" altLang="zh-CN" sz="2200" b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</a:rPr>
              <a:t>blue”; </a:t>
            </a:r>
            <a:r>
              <a:rPr lang="en-US" altLang="zh-CN" sz="2200" b="1" dirty="0" smtClean="0">
                <a:solidFill>
                  <a:schemeClr val="accent1">
                    <a:lumMod val="75000"/>
                  </a:schemeClr>
                </a:solidFill>
              </a:rPr>
              <a:t>423 </a:t>
            </a:r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</a:rPr>
              <a:t>nm) are relatively </a:t>
            </a:r>
            <a:r>
              <a:rPr lang="en-US" altLang="zh-CN" sz="2200" b="1" dirty="0">
                <a:solidFill>
                  <a:srgbClr val="FF0000"/>
                </a:solidFill>
              </a:rPr>
              <a:t>rare (5–10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%)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smaller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than other 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cones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more irregularly distributed in the 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marmoset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present (at low density) at the center of the fovea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55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Cone Photoreceptor Classes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7"/>
            <a:ext cx="8820472" cy="518457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In primates the </a:t>
            </a:r>
            <a:r>
              <a:rPr lang="en-US" altLang="zh-CN" sz="1900" b="1" dirty="0">
                <a:solidFill>
                  <a:srgbClr val="FF0000"/>
                </a:solidFill>
              </a:rPr>
              <a:t>opsins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 associated with </a:t>
            </a:r>
            <a:r>
              <a:rPr lang="en-US" altLang="zh-CN" sz="1900" b="1" dirty="0">
                <a:solidFill>
                  <a:srgbClr val="FF0000"/>
                </a:solidFill>
              </a:rPr>
              <a:t>sensitivity to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medium-long </a:t>
            </a:r>
            <a:r>
              <a:rPr lang="en-US" altLang="zh-CN" sz="1900" b="1" dirty="0">
                <a:solidFill>
                  <a:srgbClr val="FF0000"/>
                </a:solidFill>
              </a:rPr>
              <a:t>wavelengths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are encoded on the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X-chromosome</a:t>
            </a:r>
          </a:p>
          <a:p>
            <a:pPr algn="just">
              <a:lnSpc>
                <a:spcPct val="170000"/>
              </a:lnSpc>
            </a:pP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In macaques and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humans, the </a:t>
            </a:r>
            <a:r>
              <a:rPr lang="en-US" altLang="zh-CN" sz="1900" b="1" dirty="0">
                <a:solidFill>
                  <a:srgbClr val="FF0000"/>
                </a:solidFill>
              </a:rPr>
              <a:t>genes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 for opsins most sensitive to 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long (</a:t>
            </a:r>
            <a:r>
              <a:rPr lang="en-US" altLang="zh-CN" sz="1900" b="1" dirty="0">
                <a:solidFill>
                  <a:srgbClr val="FF0000"/>
                </a:solidFill>
              </a:rPr>
              <a:t>L-cones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; “red”) and medium (</a:t>
            </a:r>
            <a:r>
              <a:rPr lang="en-US" altLang="zh-CN" sz="1900" b="1" dirty="0">
                <a:solidFill>
                  <a:srgbClr val="FF0000"/>
                </a:solidFill>
              </a:rPr>
              <a:t>M-cones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; “green”) 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wavelengths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lie </a:t>
            </a:r>
            <a:r>
              <a:rPr lang="en-US" altLang="zh-CN" sz="1900" b="1" dirty="0">
                <a:solidFill>
                  <a:srgbClr val="FF0000"/>
                </a:solidFill>
              </a:rPr>
              <a:t>in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sequence</a:t>
            </a:r>
          </a:p>
          <a:p>
            <a:pPr algn="just">
              <a:lnSpc>
                <a:spcPct val="170000"/>
              </a:lnSpc>
            </a:pP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Three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alleles code opsins 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most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sensitive to 543, 556, or 563 nm </a:t>
            </a:r>
            <a:endParaRPr lang="en-US" altLang="zh-CN" sz="19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1500" b="1" dirty="0" smtClean="0">
                <a:solidFill>
                  <a:schemeClr val="accent1">
                    <a:lumMod val="75000"/>
                  </a:schemeClr>
                </a:solidFill>
              </a:rPr>
              <a:t>Which </a:t>
            </a:r>
            <a:r>
              <a:rPr lang="en-US" altLang="zh-CN" sz="1500" b="1" dirty="0">
                <a:solidFill>
                  <a:schemeClr val="accent1">
                    <a:lumMod val="75000"/>
                  </a:schemeClr>
                </a:solidFill>
              </a:rPr>
              <a:t>opsin is expressed in </a:t>
            </a:r>
            <a:r>
              <a:rPr lang="en-US" altLang="zh-CN" sz="1500" b="1" dirty="0">
                <a:solidFill>
                  <a:srgbClr val="FF0000"/>
                </a:solidFill>
              </a:rPr>
              <a:t>females</a:t>
            </a:r>
            <a:r>
              <a:rPr lang="en-US" altLang="zh-CN" sz="1500" b="1" dirty="0">
                <a:solidFill>
                  <a:schemeClr val="accent1">
                    <a:lumMod val="75000"/>
                  </a:schemeClr>
                </a:solidFill>
              </a:rPr>
              <a:t> is dictated </a:t>
            </a:r>
            <a:r>
              <a:rPr lang="en-US" altLang="zh-CN" sz="1500" b="1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altLang="zh-CN" sz="1500" b="1" dirty="0" smtClean="0">
                <a:solidFill>
                  <a:srgbClr val="FF0000"/>
                </a:solidFill>
              </a:rPr>
              <a:t>inactivation </a:t>
            </a:r>
            <a:r>
              <a:rPr lang="en-US" altLang="zh-CN" sz="1500" b="1" dirty="0">
                <a:solidFill>
                  <a:schemeClr val="accent1">
                    <a:lumMod val="75000"/>
                  </a:schemeClr>
                </a:solidFill>
              </a:rPr>
              <a:t>of one of the X-chromosomes early in </a:t>
            </a:r>
            <a:r>
              <a:rPr lang="en-US" altLang="zh-CN" sz="1500" b="1" dirty="0" smtClean="0">
                <a:solidFill>
                  <a:schemeClr val="accent1">
                    <a:lumMod val="75000"/>
                  </a:schemeClr>
                </a:solidFill>
              </a:rPr>
              <a:t>development</a:t>
            </a:r>
            <a:endParaRPr lang="en-US" altLang="zh-CN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1500" b="1" dirty="0" smtClean="0">
                <a:solidFill>
                  <a:srgbClr val="FF0000"/>
                </a:solidFill>
              </a:rPr>
              <a:t>Male</a:t>
            </a:r>
            <a:r>
              <a:rPr lang="en-US" altLang="zh-CN" sz="1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500" b="1" dirty="0">
                <a:solidFill>
                  <a:schemeClr val="accent1">
                    <a:lumMod val="75000"/>
                  </a:schemeClr>
                </a:solidFill>
              </a:rPr>
              <a:t>marmosets are </a:t>
            </a:r>
            <a:r>
              <a:rPr lang="en-US" altLang="zh-CN" sz="1500" b="1" dirty="0">
                <a:solidFill>
                  <a:srgbClr val="FF0000"/>
                </a:solidFill>
              </a:rPr>
              <a:t>dichromatic</a:t>
            </a:r>
            <a:r>
              <a:rPr lang="en-US" altLang="zh-CN" sz="1500" b="1" dirty="0">
                <a:solidFill>
                  <a:schemeClr val="accent1">
                    <a:lumMod val="75000"/>
                  </a:schemeClr>
                </a:solidFill>
              </a:rPr>
              <a:t> (“</a:t>
            </a:r>
            <a:r>
              <a:rPr lang="en-US" altLang="zh-CN" sz="1500" b="1" dirty="0" smtClean="0">
                <a:solidFill>
                  <a:schemeClr val="accent1">
                    <a:lumMod val="75000"/>
                  </a:schemeClr>
                </a:solidFill>
              </a:rPr>
              <a:t>red–green color </a:t>
            </a:r>
            <a:r>
              <a:rPr lang="en-US" altLang="zh-CN" sz="1500" b="1" dirty="0">
                <a:solidFill>
                  <a:schemeClr val="accent1">
                    <a:lumMod val="75000"/>
                  </a:schemeClr>
                </a:solidFill>
              </a:rPr>
              <a:t>blind”), because the longer wavelength photoreceptors </a:t>
            </a:r>
            <a:r>
              <a:rPr lang="en-US" altLang="zh-CN" sz="1500" b="1" dirty="0" smtClean="0">
                <a:solidFill>
                  <a:schemeClr val="accent1">
                    <a:lumMod val="75000"/>
                  </a:schemeClr>
                </a:solidFill>
              </a:rPr>
              <a:t>all have </a:t>
            </a:r>
            <a:r>
              <a:rPr lang="en-US" altLang="zh-CN" sz="1500" b="1" dirty="0">
                <a:solidFill>
                  <a:schemeClr val="accent1">
                    <a:lumMod val="75000"/>
                  </a:schemeClr>
                </a:solidFill>
              </a:rPr>
              <a:t>the same peak </a:t>
            </a:r>
            <a:r>
              <a:rPr lang="en-US" altLang="zh-CN" sz="1500" b="1" dirty="0" smtClean="0">
                <a:solidFill>
                  <a:schemeClr val="accent1">
                    <a:lumMod val="75000"/>
                  </a:schemeClr>
                </a:solidFill>
              </a:rPr>
              <a:t>sensitivity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500" b="1" dirty="0" smtClean="0">
                <a:solidFill>
                  <a:schemeClr val="accent1">
                    <a:lumMod val="75000"/>
                  </a:schemeClr>
                </a:solidFill>
              </a:rPr>
              <a:t>Those </a:t>
            </a:r>
            <a:r>
              <a:rPr lang="en-US" altLang="zh-CN" sz="1500" b="1" dirty="0">
                <a:solidFill>
                  <a:srgbClr val="FF0000"/>
                </a:solidFill>
              </a:rPr>
              <a:t>female</a:t>
            </a:r>
            <a:r>
              <a:rPr lang="en-US" altLang="zh-CN" sz="1500" b="1" dirty="0">
                <a:solidFill>
                  <a:schemeClr val="accent1">
                    <a:lumMod val="75000"/>
                  </a:schemeClr>
                </a:solidFill>
              </a:rPr>
              <a:t> marmosets carrying two distinct alleles are </a:t>
            </a:r>
            <a:r>
              <a:rPr lang="en-US" altLang="zh-CN" sz="1500" b="1" dirty="0">
                <a:solidFill>
                  <a:srgbClr val="FF0000"/>
                </a:solidFill>
              </a:rPr>
              <a:t>trichromatic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783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Other Retinal Neurons And Output Pathways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7"/>
            <a:ext cx="8820472" cy="5184577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900" b="1" dirty="0">
                <a:solidFill>
                  <a:srgbClr val="FF0000"/>
                </a:solidFill>
              </a:rPr>
              <a:t>Parallel pathways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emerge in the output of </a:t>
            </a:r>
            <a:r>
              <a:rPr lang="en-US" altLang="zh-CN" sz="1900" b="1" dirty="0">
                <a:solidFill>
                  <a:srgbClr val="FF0000"/>
                </a:solidFill>
              </a:rPr>
              <a:t>cone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 photoreceptors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, which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in primates distribute their signals to at least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9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different classes of </a:t>
            </a:r>
            <a:r>
              <a:rPr lang="en-US" altLang="zh-CN" sz="1900" b="1" dirty="0">
                <a:solidFill>
                  <a:srgbClr val="FF0000"/>
                </a:solidFill>
              </a:rPr>
              <a:t>bipolar cells 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; These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in turn provide input to at least </a:t>
            </a:r>
            <a:r>
              <a:rPr lang="en-US" altLang="zh-CN" sz="1900" b="1" dirty="0">
                <a:solidFill>
                  <a:srgbClr val="FF0000"/>
                </a:solidFill>
              </a:rPr>
              <a:t>15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morphological classes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of retinal </a:t>
            </a:r>
            <a:r>
              <a:rPr lang="en-US" altLang="zh-CN" sz="1900" b="1" dirty="0">
                <a:solidFill>
                  <a:srgbClr val="FF0000"/>
                </a:solidFill>
              </a:rPr>
              <a:t>ganglion cell </a:t>
            </a:r>
            <a:endParaRPr lang="en-US" altLang="zh-CN" sz="19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altLang="zh-CN" sz="1900" b="1" dirty="0">
                <a:solidFill>
                  <a:srgbClr val="FF0000"/>
                </a:solidFill>
              </a:rPr>
              <a:t>∼550,000 ganglion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cells/mm</a:t>
            </a:r>
            <a:r>
              <a:rPr lang="en-US" altLang="zh-CN" sz="1900" b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, each </a:t>
            </a:r>
            <a:r>
              <a:rPr lang="en-US" altLang="zh-CN" sz="1900" b="1" dirty="0" err="1">
                <a:solidFill>
                  <a:schemeClr val="accent1">
                    <a:lumMod val="75000"/>
                  </a:schemeClr>
                </a:solidFill>
              </a:rPr>
              <a:t>foveal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 cone is sampled by at least </a:t>
            </a:r>
            <a:r>
              <a:rPr lang="en-US" altLang="zh-CN" sz="1900" b="1" dirty="0">
                <a:solidFill>
                  <a:srgbClr val="FF0000"/>
                </a:solidFill>
              </a:rPr>
              <a:t>two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 ganglion cells</a:t>
            </a:r>
          </a:p>
          <a:p>
            <a:pPr algn="just">
              <a:lnSpc>
                <a:spcPct val="170000"/>
              </a:lnSpc>
            </a:pP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These parallel pathways within the retina, and their subsequent targets in the brain, are </a:t>
            </a:r>
            <a:r>
              <a:rPr lang="en-US" altLang="zh-CN" sz="1900" b="1" dirty="0">
                <a:solidFill>
                  <a:srgbClr val="FF0000"/>
                </a:solidFill>
              </a:rPr>
              <a:t>remarkably similar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in macaques and 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marmosets</a:t>
            </a:r>
          </a:p>
          <a:p>
            <a:pPr algn="just">
              <a:lnSpc>
                <a:spcPct val="170000"/>
              </a:lnSpc>
            </a:pP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Most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ganglion cells in 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the marmoset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retina can be classified as “</a:t>
            </a:r>
            <a:r>
              <a:rPr lang="en-US" altLang="zh-CN" sz="1900" b="1" dirty="0">
                <a:solidFill>
                  <a:srgbClr val="FF0000"/>
                </a:solidFill>
              </a:rPr>
              <a:t>ON-center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” or “</a:t>
            </a:r>
            <a:r>
              <a:rPr lang="en-US" altLang="zh-CN" sz="1900" b="1" dirty="0" err="1">
                <a:solidFill>
                  <a:srgbClr val="FF0000"/>
                </a:solidFill>
              </a:rPr>
              <a:t>OFF-center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”, A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smaller number of ganglion cells 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respond well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to both the onset and offset of light (“ON–OFF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”)</a:t>
            </a:r>
          </a:p>
          <a:p>
            <a:pPr algn="just">
              <a:lnSpc>
                <a:spcPct val="170000"/>
              </a:lnSpc>
            </a:pP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Retinal ganglion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cells generally show classical </a:t>
            </a:r>
            <a:r>
              <a:rPr lang="en-US" altLang="zh-CN" sz="1900" b="1" dirty="0">
                <a:solidFill>
                  <a:srgbClr val="FF0000"/>
                </a:solidFill>
              </a:rPr>
              <a:t>center-surround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receptive field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organization, with </a:t>
            </a:r>
            <a:r>
              <a:rPr lang="en-US" altLang="zh-CN" sz="1900" b="1" dirty="0">
                <a:solidFill>
                  <a:srgbClr val="FF0000"/>
                </a:solidFill>
              </a:rPr>
              <a:t>a smaller excitatory center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surrounded </a:t>
            </a:r>
            <a:r>
              <a:rPr lang="en-US" altLang="zh-CN" sz="1900" b="1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a </a:t>
            </a:r>
            <a:r>
              <a:rPr lang="en-US" altLang="zh-CN" sz="1900" b="1" dirty="0">
                <a:solidFill>
                  <a:srgbClr val="FF0000"/>
                </a:solidFill>
              </a:rPr>
              <a:t>larger inhibitory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surround </a:t>
            </a:r>
            <a:endParaRPr lang="en-US" altLang="zh-CN" sz="19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00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Other Retinal Neurons And Output Pathways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7"/>
            <a:ext cx="8820472" cy="518457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Around </a:t>
            </a:r>
            <a:r>
              <a:rPr lang="en-US" altLang="zh-CN" sz="1800" b="1" dirty="0">
                <a:solidFill>
                  <a:srgbClr val="FF0000"/>
                </a:solidFill>
              </a:rPr>
              <a:t>90%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of the ganglion cells project to the lateral geniculate nucleus (</a:t>
            </a:r>
            <a:r>
              <a:rPr lang="en-US" altLang="zh-CN" sz="1800" b="1" dirty="0">
                <a:solidFill>
                  <a:srgbClr val="FF0000"/>
                </a:solidFill>
              </a:rPr>
              <a:t>LGN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) of the thalamus 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LGN of the marmoset has a basic </a:t>
            </a:r>
            <a:r>
              <a:rPr lang="en-US" altLang="zh-CN" sz="1800" b="1" dirty="0">
                <a:solidFill>
                  <a:srgbClr val="FF0000"/>
                </a:solidFill>
              </a:rPr>
              <a:t>laminar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organization, which emerges </a:t>
            </a:r>
            <a:r>
              <a:rPr lang="en-US" altLang="zh-CN" sz="1800" b="1" dirty="0">
                <a:solidFill>
                  <a:srgbClr val="FF0000"/>
                </a:solidFill>
              </a:rPr>
              <a:t>before birth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1800" b="1" dirty="0">
                <a:solidFill>
                  <a:srgbClr val="FF0000"/>
                </a:solidFill>
              </a:rPr>
              <a:t>size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of the LGN </a:t>
            </a:r>
            <a:r>
              <a:rPr lang="en-US" altLang="zh-CN" sz="1800" b="1" dirty="0">
                <a:solidFill>
                  <a:srgbClr val="FF0000"/>
                </a:solidFill>
              </a:rPr>
              <a:t>increases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rapidly after birth, </a:t>
            </a:r>
            <a:r>
              <a:rPr lang="en-US" altLang="zh-CN" sz="1800" b="1" dirty="0">
                <a:solidFill>
                  <a:srgbClr val="FF0000"/>
                </a:solidFill>
              </a:rPr>
              <a:t>without an increase in the number of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neurons, and </a:t>
            </a:r>
            <a:r>
              <a:rPr lang="en-US" altLang="zh-CN" sz="1800" b="1" dirty="0">
                <a:solidFill>
                  <a:srgbClr val="FF0000"/>
                </a:solidFill>
              </a:rPr>
              <a:t>stabilizes at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about 6 </a:t>
            </a:r>
            <a:r>
              <a:rPr lang="en-US" altLang="zh-CN" sz="1800" b="1" dirty="0">
                <a:solidFill>
                  <a:srgbClr val="FF0000"/>
                </a:solidFill>
              </a:rPr>
              <a:t>months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age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Retinal input arrives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mainly at </a:t>
            </a:r>
            <a:r>
              <a:rPr lang="en-US" altLang="zh-CN" sz="1800" b="1" dirty="0">
                <a:solidFill>
                  <a:srgbClr val="FF0000"/>
                </a:solidFill>
              </a:rPr>
              <a:t>two dorsal parvocellular layers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CN" sz="1800" b="1" dirty="0">
                <a:solidFill>
                  <a:srgbClr val="FF0000"/>
                </a:solidFill>
              </a:rPr>
              <a:t>two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ventral magnocellular </a:t>
            </a:r>
            <a:r>
              <a:rPr lang="en-US" altLang="zh-CN" sz="1800" b="1" dirty="0">
                <a:solidFill>
                  <a:srgbClr val="FF0000"/>
                </a:solidFill>
              </a:rPr>
              <a:t>layers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, each receiving dominant input from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either the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contralateral or the ipsilateral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eye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Much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of what we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know about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1800" b="1" dirty="0" err="1">
                <a:solidFill>
                  <a:srgbClr val="FF0000"/>
                </a:solidFill>
              </a:rPr>
              <a:t>koniocellular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visual pathways in simian primates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stems from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work in marmoset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512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Other Retinal Neurons And Output Pathways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7"/>
            <a:ext cx="8820472" cy="518457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Most retinal ganglion cells are of the </a:t>
            </a:r>
            <a:r>
              <a:rPr lang="en-US" altLang="zh-CN" sz="1800" b="1" dirty="0">
                <a:solidFill>
                  <a:srgbClr val="FF0000"/>
                </a:solidFill>
              </a:rPr>
              <a:t>midget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class, and project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to the </a:t>
            </a:r>
            <a:r>
              <a:rPr lang="en-US" altLang="zh-CN" sz="1800" b="1" dirty="0">
                <a:solidFill>
                  <a:srgbClr val="FF0000"/>
                </a:solidFill>
              </a:rPr>
              <a:t>parvocellular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layers of the LGN 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Within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about </a:t>
            </a:r>
            <a:r>
              <a:rPr lang="en-US" altLang="zh-CN" sz="1800" b="1" dirty="0">
                <a:solidFill>
                  <a:srgbClr val="FF0000"/>
                </a:solidFill>
              </a:rPr>
              <a:t>10</a:t>
            </a:r>
            <a:r>
              <a:rPr lang="en-US" altLang="zh-CN" sz="1800" b="1" baseline="30000" dirty="0">
                <a:solidFill>
                  <a:srgbClr val="FF0000"/>
                </a:solidFill>
              </a:rPr>
              <a:t>◦</a:t>
            </a: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of the fovea,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ON and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OFF-type midget ganglion cells </a:t>
            </a:r>
            <a:r>
              <a:rPr lang="en-US" altLang="zh-CN" sz="1800" b="1" dirty="0">
                <a:solidFill>
                  <a:srgbClr val="FF0000"/>
                </a:solidFill>
              </a:rPr>
              <a:t>appear to get input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from </a:t>
            </a:r>
            <a:r>
              <a:rPr lang="en-US" altLang="zh-CN" sz="1800" b="1" dirty="0">
                <a:solidFill>
                  <a:srgbClr val="FF0000"/>
                </a:solidFill>
              </a:rPr>
              <a:t>a single midget bipolar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cell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which in turn receive input from </a:t>
            </a:r>
            <a:r>
              <a:rPr lang="en-US" altLang="zh-CN" sz="1800" b="1" dirty="0">
                <a:solidFill>
                  <a:srgbClr val="FF0000"/>
                </a:solidFill>
              </a:rPr>
              <a:t>a single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cone photoreceptor 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signals of individual cone photoreceptors located in and near the fovea can be </a:t>
            </a:r>
            <a:r>
              <a:rPr lang="en-US" altLang="zh-CN" sz="1800" b="1" dirty="0">
                <a:solidFill>
                  <a:srgbClr val="FF0000"/>
                </a:solidFill>
              </a:rPr>
              <a:t>passed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largely independently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to the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LGN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While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macaque the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midget bipolar cells </a:t>
            </a:r>
            <a:r>
              <a:rPr lang="en-US" altLang="zh-CN" sz="1800" b="1" dirty="0">
                <a:solidFill>
                  <a:srgbClr val="FF0000"/>
                </a:solidFill>
              </a:rPr>
              <a:t>contact single cones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out to at least </a:t>
            </a:r>
            <a:r>
              <a:rPr lang="en-US" altLang="zh-CN" sz="1800" b="1" dirty="0">
                <a:solidFill>
                  <a:srgbClr val="FF0000"/>
                </a:solidFill>
              </a:rPr>
              <a:t>8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mm (</a:t>
            </a:r>
            <a:r>
              <a:rPr lang="en-US" altLang="zh-CN" sz="1800" b="1" dirty="0">
                <a:solidFill>
                  <a:srgbClr val="FF0000"/>
                </a:solidFill>
              </a:rPr>
              <a:t>40</a:t>
            </a:r>
            <a:r>
              <a:rPr lang="en-US" altLang="zh-CN" sz="1800" b="1" baseline="30000" dirty="0">
                <a:solidFill>
                  <a:srgbClr val="FF0000"/>
                </a:solidFill>
              </a:rPr>
              <a:t>◦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, in marmosets the midget bipolar cells </a:t>
            </a:r>
            <a:r>
              <a:rPr lang="en-US" altLang="zh-CN" sz="1800" b="1" dirty="0">
                <a:solidFill>
                  <a:srgbClr val="FF0000"/>
                </a:solidFill>
              </a:rPr>
              <a:t>get convergent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input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altLang="zh-CN" sz="1800" b="1" dirty="0">
                <a:solidFill>
                  <a:srgbClr val="FF0000"/>
                </a:solidFill>
              </a:rPr>
              <a:t>multiple cones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at eccentricities above </a:t>
            </a:r>
            <a:r>
              <a:rPr lang="en-US" altLang="zh-CN" sz="1800" b="1" dirty="0">
                <a:solidFill>
                  <a:srgbClr val="FF0000"/>
                </a:solidFill>
              </a:rPr>
              <a:t>1 mm (8</a:t>
            </a:r>
            <a:r>
              <a:rPr lang="en-US" altLang="zh-CN" sz="1800" b="1" baseline="30000" dirty="0" smtClean="0">
                <a:solidFill>
                  <a:srgbClr val="FF0000"/>
                </a:solidFill>
              </a:rPr>
              <a:t>◦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)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121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Other Retinal Neurons And Output Pathways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7"/>
            <a:ext cx="8820472" cy="518457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800" b="1" dirty="0">
                <a:solidFill>
                  <a:srgbClr val="FF0000"/>
                </a:solidFill>
              </a:rPr>
              <a:t>The number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of bipolar cells, and thus cone photoreceptors, converging onto a single midget or parasol ganglion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cell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increases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altLang="zh-CN" sz="1800" b="1" dirty="0">
                <a:solidFill>
                  <a:srgbClr val="FF0000"/>
                </a:solidFill>
              </a:rPr>
              <a:t>distance from the fovea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Neurons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in the parvocellular and magnocellular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layers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project </a:t>
            </a:r>
            <a:r>
              <a:rPr lang="en-US" altLang="zh-CN" sz="1800" b="1" dirty="0">
                <a:solidFill>
                  <a:srgbClr val="FF0000"/>
                </a:solidFill>
              </a:rPr>
              <a:t>to V1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and there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are about as many </a:t>
            </a:r>
            <a:r>
              <a:rPr lang="en-US" altLang="zh-CN" sz="1800" b="1" dirty="0">
                <a:solidFill>
                  <a:srgbClr val="FF0000"/>
                </a:solidFill>
              </a:rPr>
              <a:t>LGN neurons projecting to V1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as there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are likely </a:t>
            </a:r>
            <a:r>
              <a:rPr lang="en-US" altLang="zh-CN" sz="1800" b="1" dirty="0">
                <a:solidFill>
                  <a:srgbClr val="FF0000"/>
                </a:solidFill>
              </a:rPr>
              <a:t>retinal afferents to the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LGN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Intrinsically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photosensitive retinal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ganglion cells are </a:t>
            </a:r>
            <a:r>
              <a:rPr lang="en-US" altLang="zh-CN" sz="1800" b="1" dirty="0">
                <a:solidFill>
                  <a:srgbClr val="FF0000"/>
                </a:solidFill>
              </a:rPr>
              <a:t>morphologically similar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in marmosets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and macaques 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Their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central projections include the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LGN,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but other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targets are possible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61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Other Retinal Neurons And Output Pathways</a:t>
            </a:r>
            <a:endParaRPr lang="en-US" altLang="zh-CN" sz="3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3555"/>
            <a:ext cx="9144000" cy="33418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9552" y="1556792"/>
            <a:ext cx="8147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</a:t>
            </a:r>
            <a:r>
              <a:rPr kumimoji="0"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two</a:t>
            </a:r>
            <a:r>
              <a:rPr kumimoji="0"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major </a:t>
            </a:r>
            <a:r>
              <a:rPr kumimoji="0" lang="en-US" altLang="zh-CN" sz="1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retino</a:t>
            </a:r>
            <a:r>
              <a:rPr kumimoji="0"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-thalamic pathways </a:t>
            </a:r>
            <a:r>
              <a:rPr kumimoji="0"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 </a:t>
            </a:r>
            <a:r>
              <a:rPr kumimoji="0" lang="en-US" altLang="zh-CN" sz="18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marmoset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zh-CN" sz="18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</a:t>
            </a:r>
            <a:r>
              <a:rPr kumimoji="0"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dorsal most P </a:t>
            </a:r>
            <a:r>
              <a:rPr kumimoji="0"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layer </a:t>
            </a:r>
            <a:r>
              <a:rPr kumimoji="0" lang="en-US" altLang="zh-CN" sz="18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 </a:t>
            </a:r>
            <a:r>
              <a:rPr kumimoji="0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ventral </a:t>
            </a:r>
            <a:r>
              <a:rPr kumimoji="0"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most M </a:t>
            </a:r>
            <a:r>
              <a:rPr kumimoji="0"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layer get input from the </a:t>
            </a:r>
            <a:r>
              <a:rPr kumimoji="0"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contralateral </a:t>
            </a:r>
            <a:r>
              <a:rPr kumimoji="0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eye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0" lang="en-US" altLang="zh-CN" sz="18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he </a:t>
            </a:r>
            <a:r>
              <a:rPr kumimoji="0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internal</a:t>
            </a:r>
            <a:r>
              <a:rPr kumimoji="0" lang="en-US" altLang="zh-CN" sz="18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layers </a:t>
            </a:r>
            <a:r>
              <a:rPr kumimoji="0"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 input from the </a:t>
            </a:r>
            <a:r>
              <a:rPr kumimoji="0"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ipsilateral eye</a:t>
            </a:r>
            <a:endParaRPr kumimoji="0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2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Functional Properties Of Neurons in the Subcortical Visual System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85" y="1348796"/>
            <a:ext cx="8820472" cy="518457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Parvocellular, magnocellular, and </a:t>
            </a:r>
            <a:r>
              <a:rPr lang="en-US" altLang="zh-CN" sz="1800" b="1" dirty="0" err="1">
                <a:solidFill>
                  <a:schemeClr val="accent1">
                    <a:lumMod val="75000"/>
                  </a:schemeClr>
                </a:solidFill>
              </a:rPr>
              <a:t>koniocellular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neurons are generally well </a:t>
            </a:r>
            <a:r>
              <a:rPr lang="en-US" altLang="zh-CN" sz="1800" b="1" dirty="0">
                <a:solidFill>
                  <a:srgbClr val="FF0000"/>
                </a:solidFill>
              </a:rPr>
              <a:t>segregated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in the marmoset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LGN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functional properties of neurons in the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parvocellular and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magnocellular layers are </a:t>
            </a:r>
            <a:r>
              <a:rPr lang="en-US" altLang="zh-CN" sz="1800" b="1" dirty="0">
                <a:solidFill>
                  <a:srgbClr val="FF0000"/>
                </a:solidFill>
              </a:rPr>
              <a:t>each relatively homogenous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whereas neurons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in the </a:t>
            </a:r>
            <a:r>
              <a:rPr lang="en-US" altLang="zh-CN" sz="1800" b="1" dirty="0" err="1">
                <a:solidFill>
                  <a:schemeClr val="accent1">
                    <a:lumMod val="75000"/>
                  </a:schemeClr>
                </a:solidFill>
              </a:rPr>
              <a:t>koniocellular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zones form a </a:t>
            </a:r>
            <a:r>
              <a:rPr lang="en-US" altLang="zh-CN" sz="1800" b="1" dirty="0">
                <a:solidFill>
                  <a:srgbClr val="FF0000"/>
                </a:solidFill>
              </a:rPr>
              <a:t>more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heterogeneous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population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Neurons in the </a:t>
            </a:r>
            <a:r>
              <a:rPr lang="en-US" altLang="zh-CN" sz="1800" b="1" dirty="0">
                <a:solidFill>
                  <a:srgbClr val="FF0000"/>
                </a:solidFill>
              </a:rPr>
              <a:t>parvocellular layers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have </a:t>
            </a:r>
            <a:r>
              <a:rPr lang="en-US" altLang="zh-CN" sz="1800" b="1" dirty="0">
                <a:solidFill>
                  <a:srgbClr val="FF0000"/>
                </a:solidFill>
              </a:rPr>
              <a:t>small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receptive fields,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low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 contrast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sensitivity, a generally </a:t>
            </a:r>
            <a:r>
              <a:rPr lang="en-US" altLang="zh-CN" sz="1800" b="1" dirty="0">
                <a:solidFill>
                  <a:srgbClr val="FF0000"/>
                </a:solidFill>
              </a:rPr>
              <a:t>linear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contrast–response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function and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altLang="zh-CN" sz="1800" b="1" dirty="0">
                <a:solidFill>
                  <a:srgbClr val="FF0000"/>
                </a:solidFill>
              </a:rPr>
              <a:t>sustained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response to an effective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stimulus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Neurons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magnocellular </a:t>
            </a:r>
            <a:r>
              <a:rPr lang="en-US" altLang="zh-CN" sz="1800" b="1" dirty="0">
                <a:solidFill>
                  <a:srgbClr val="FF0000"/>
                </a:solidFill>
              </a:rPr>
              <a:t>layers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have </a:t>
            </a:r>
            <a:r>
              <a:rPr lang="en-US" altLang="zh-CN" sz="1800" b="1" dirty="0">
                <a:solidFill>
                  <a:srgbClr val="FF0000"/>
                </a:solidFill>
              </a:rPr>
              <a:t>larger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receptive fields, </a:t>
            </a:r>
            <a:r>
              <a:rPr lang="en-US" altLang="zh-CN" sz="1800" b="1" dirty="0">
                <a:solidFill>
                  <a:srgbClr val="FF0000"/>
                </a:solidFill>
              </a:rPr>
              <a:t>higher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contrast sensitivity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sz="1800" b="1" dirty="0">
                <a:solidFill>
                  <a:srgbClr val="FF0000"/>
                </a:solidFill>
              </a:rPr>
              <a:t>saturating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contrast response function and a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transient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 response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to an effective high contrast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stimulus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95DDF43E-CBDF-4D7B-8C44-96FF8A103213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60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Functional Properties Of Neurons in the Subcortical Visual System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85" y="1348796"/>
            <a:ext cx="8820472" cy="518457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Among both parvocellular and magnocellular neurons, </a:t>
            </a:r>
            <a:r>
              <a:rPr lang="en-US" altLang="zh-CN" sz="1800" b="1" dirty="0">
                <a:solidFill>
                  <a:srgbClr val="FF0000"/>
                </a:solidFill>
              </a:rPr>
              <a:t>receptive field size increases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with distance from the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fovea and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1800" b="1" dirty="0">
                <a:solidFill>
                  <a:srgbClr val="FF0000"/>
                </a:solidFill>
              </a:rPr>
              <a:t>response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becomes </a:t>
            </a:r>
            <a:r>
              <a:rPr lang="en-US" altLang="zh-CN" sz="1800" b="1" dirty="0">
                <a:solidFill>
                  <a:srgbClr val="FF0000"/>
                </a:solidFill>
              </a:rPr>
              <a:t>more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transient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At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any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given eccentricity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, magnocellular neurons have </a:t>
            </a:r>
            <a:r>
              <a:rPr lang="en-US" altLang="zh-CN" sz="1800" b="1" dirty="0">
                <a:solidFill>
                  <a:srgbClr val="FF0000"/>
                </a:solidFill>
              </a:rPr>
              <a:t>larger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receptive fields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shorter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visual latencies, and </a:t>
            </a:r>
            <a:r>
              <a:rPr lang="en-US" altLang="zh-CN" sz="1800" b="1" dirty="0">
                <a:solidFill>
                  <a:srgbClr val="FF0000"/>
                </a:solidFill>
              </a:rPr>
              <a:t>more transient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responses than parvocellular neurons 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The presence of </a:t>
            </a:r>
            <a:r>
              <a:rPr lang="en-US" altLang="zh-CN" sz="1800" b="1" dirty="0">
                <a:solidFill>
                  <a:srgbClr val="FF0000"/>
                </a:solidFill>
              </a:rPr>
              <a:t>dichromatic and trichromatic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individuals makes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the marmoset a natural model to study normal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red–green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color vision, anomalous color vision and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color-blindness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95DDF43E-CBDF-4D7B-8C44-96FF8A103213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50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280" y="205105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Outline</a:t>
            </a:r>
            <a:endParaRPr lang="zh-CN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Marmoset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Marmoset Brain</a:t>
            </a:r>
          </a:p>
          <a:p>
            <a:pPr algn="just"/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Marmoset Eye</a:t>
            </a:r>
          </a:p>
          <a:p>
            <a:pPr algn="just"/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Neurons in the Subcortical Visual System</a:t>
            </a:r>
          </a:p>
          <a:p>
            <a:pPr algn="just"/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Primary Visual Cortex (V1)</a:t>
            </a:r>
          </a:p>
          <a:p>
            <a:pPr algn="just"/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R&amp;D Plan</a:t>
            </a:r>
          </a:p>
          <a:p>
            <a:pPr lvl="1"/>
            <a:endParaRPr lang="en-US" altLang="zh-CN" sz="40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altLang="zh-CN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4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>
                <a:latin typeface="helvetica" panose="020B0604020202020204" pitchFamily="34" charset="0"/>
                <a:cs typeface="helvetica" panose="020B0604020202020204" pitchFamily="34" charset="0"/>
              </a:rPr>
              <a:pPr>
                <a:defRPr/>
              </a:pPr>
              <a:t>2</a:t>
            </a:fld>
            <a:endParaRPr lang="en-US" altLang="zh-C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ransition advClick="0" advTm="2321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Functional Properties Of Neurons in the Subcortical Visual System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85" y="1348796"/>
            <a:ext cx="8820472" cy="518457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Neurons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altLang="zh-CN" sz="2000" b="1" dirty="0" err="1">
                <a:solidFill>
                  <a:srgbClr val="FF0000"/>
                </a:solidFill>
              </a:rPr>
              <a:t>koniocellular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zones of the marmoset LGN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show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diverse </a:t>
            </a:r>
            <a:r>
              <a:rPr lang="en-US" altLang="zh-CN" sz="2000" b="1" dirty="0">
                <a:solidFill>
                  <a:srgbClr val="FF0000"/>
                </a:solidFill>
              </a:rPr>
              <a:t>response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properties</a:t>
            </a:r>
          </a:p>
          <a:p>
            <a:pPr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Many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respond well to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achromatic stimuli,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and their receptive fields are generally </a:t>
            </a:r>
            <a:r>
              <a:rPr lang="en-US" altLang="zh-CN" sz="2000" b="1" dirty="0">
                <a:solidFill>
                  <a:srgbClr val="FF0000"/>
                </a:solidFill>
              </a:rPr>
              <a:t>larger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 than those of parvocellular and magnocellular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neurons at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the same eccentricity from the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fovea </a:t>
            </a:r>
          </a:p>
          <a:p>
            <a:pPr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Some are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“ON–OFF” 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some are suppressed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by the presence of any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stimulus, and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some are selective for orientation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95DDF43E-CBDF-4D7B-8C44-96FF8A103213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753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Primary Visual Cortex (V1)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85" y="1348796"/>
            <a:ext cx="8820472" cy="518457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Structure And Topographic Organization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V1 is the largest single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area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1400" b="1" dirty="0">
                <a:solidFill>
                  <a:srgbClr val="FF0000"/>
                </a:solidFill>
              </a:rPr>
              <a:t>200 mm2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in each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hemisphere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1400" b="1" dirty="0" err="1">
                <a:solidFill>
                  <a:schemeClr val="accent1">
                    <a:lumMod val="75000"/>
                  </a:schemeClr>
                </a:solidFill>
              </a:rPr>
              <a:t>retinotopic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 map found in V1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marmoset is very </a:t>
            </a:r>
            <a:r>
              <a:rPr lang="en-US" altLang="zh-CN" sz="1400" b="1" dirty="0">
                <a:solidFill>
                  <a:srgbClr val="FF0000"/>
                </a:solidFill>
              </a:rPr>
              <a:t>similar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 to that described for the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macaque and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other diurnal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primates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1400" b="1" dirty="0" err="1">
                <a:solidFill>
                  <a:schemeClr val="accent1">
                    <a:lumMod val="75000"/>
                  </a:schemeClr>
                </a:solidFill>
              </a:rPr>
              <a:t>foveal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 representation is </a:t>
            </a:r>
            <a:r>
              <a:rPr lang="en-US" altLang="zh-CN" sz="1400" b="1" dirty="0">
                <a:solidFill>
                  <a:srgbClr val="FF0000"/>
                </a:solidFill>
              </a:rPr>
              <a:t>highly magnified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, occupying ∼20% of the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surface area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, and about 60% of V1 is dedicated to the central 10◦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visual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field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peak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magnification factor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near the representation of the center of the fovea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has been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estimated to be </a:t>
            </a:r>
            <a:r>
              <a:rPr lang="en-US" altLang="zh-CN" sz="1400" b="1" dirty="0">
                <a:solidFill>
                  <a:srgbClr val="FF0000"/>
                </a:solidFill>
              </a:rPr>
              <a:t>4–5 mm/degree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, about 40% of the equivalent value in the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macaque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magnification factor follows the sampling density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of ganglion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cells, but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representation of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1400" b="1" dirty="0" err="1">
                <a:solidFill>
                  <a:schemeClr val="accent1">
                    <a:lumMod val="75000"/>
                  </a:schemeClr>
                </a:solidFill>
              </a:rPr>
              <a:t>foveal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 field in V1 </a:t>
            </a:r>
            <a:r>
              <a:rPr lang="en-US" altLang="zh-CN" sz="1400" b="1" dirty="0">
                <a:solidFill>
                  <a:srgbClr val="FF0000"/>
                </a:solidFill>
              </a:rPr>
              <a:t>greatly exceeds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that expected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likely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due to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greater divergence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in the </a:t>
            </a:r>
            <a:r>
              <a:rPr lang="en-US" altLang="zh-CN" sz="1400" b="1" dirty="0" err="1">
                <a:solidFill>
                  <a:srgbClr val="FF0000"/>
                </a:solidFill>
              </a:rPr>
              <a:t>retino</a:t>
            </a:r>
            <a:r>
              <a:rPr lang="en-US" altLang="zh-CN" sz="1400" b="1" dirty="0">
                <a:solidFill>
                  <a:srgbClr val="FF0000"/>
                </a:solidFill>
              </a:rPr>
              <a:t>-</a:t>
            </a:r>
            <a:r>
              <a:rPr lang="en-US" altLang="zh-CN" sz="1400" b="1" dirty="0" err="1">
                <a:solidFill>
                  <a:srgbClr val="FF0000"/>
                </a:solidFill>
              </a:rPr>
              <a:t>geniculo</a:t>
            </a:r>
            <a:r>
              <a:rPr lang="en-US" altLang="zh-CN" sz="1400" b="1" dirty="0">
                <a:solidFill>
                  <a:srgbClr val="FF0000"/>
                </a:solidFill>
              </a:rPr>
              <a:t>-cortical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pathways serving </a:t>
            </a:r>
            <a:r>
              <a:rPr lang="en-US" altLang="zh-CN" sz="1400" b="1" dirty="0" err="1" smtClean="0">
                <a:solidFill>
                  <a:schemeClr val="accent1">
                    <a:lumMod val="75000"/>
                  </a:schemeClr>
                </a:solidFill>
              </a:rPr>
              <a:t>foveal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 vision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, compared to those serving peripheral vision</a:t>
            </a: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95DDF43E-CBDF-4D7B-8C44-96FF8A103213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789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Primary Visual Cortex (V1)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85" y="1348796"/>
            <a:ext cx="8820472" cy="518457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Structure And Topographic Organization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Relatively </a:t>
            </a:r>
            <a:r>
              <a:rPr lang="en-US" altLang="zh-CN" sz="2000" b="1" dirty="0">
                <a:solidFill>
                  <a:srgbClr val="FF0000"/>
                </a:solidFill>
              </a:rPr>
              <a:t>little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 is known about the distribution of </a:t>
            </a:r>
            <a:r>
              <a:rPr lang="en-US" altLang="zh-CN" sz="2000" b="1" dirty="0">
                <a:solidFill>
                  <a:srgbClr val="FF0000"/>
                </a:solidFill>
              </a:rPr>
              <a:t>cell types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interlaminar</a:t>
            </a:r>
            <a:r>
              <a:rPr lang="en-US" altLang="zh-CN" sz="2000" b="1" dirty="0">
                <a:solidFill>
                  <a:srgbClr val="FF0000"/>
                </a:solidFill>
              </a:rPr>
              <a:t> connections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in marmoset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V1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few studies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have concentrated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primarily on </a:t>
            </a:r>
            <a:r>
              <a:rPr lang="en-US" altLang="zh-CN" sz="2000" b="1" dirty="0">
                <a:solidFill>
                  <a:srgbClr val="FF0000"/>
                </a:solidFill>
              </a:rPr>
              <a:t>dendritic architecture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, with respect to </a:t>
            </a:r>
            <a:r>
              <a:rPr lang="en-US" altLang="zh-CN" sz="2000" b="1" dirty="0">
                <a:solidFill>
                  <a:srgbClr val="FF0000"/>
                </a:solidFill>
              </a:rPr>
              <a:t>columnar domains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</a:rPr>
              <a:t>projection patterns 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or </a:t>
            </a:r>
            <a:r>
              <a:rPr lang="en-US" altLang="zh-CN" sz="2000" b="1" dirty="0">
                <a:solidFill>
                  <a:srgbClr val="FF0000"/>
                </a:solidFill>
              </a:rPr>
              <a:t>postnatal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development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Most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, if not all layer </a:t>
            </a:r>
            <a:r>
              <a:rPr lang="en-US" altLang="zh-CN" sz="2000" b="1" dirty="0" err="1">
                <a:solidFill>
                  <a:srgbClr val="FF0000"/>
                </a:solidFill>
              </a:rPr>
              <a:t>IVb</a:t>
            </a:r>
            <a:r>
              <a:rPr lang="en-US" altLang="zh-CN" sz="2000" b="1" dirty="0">
                <a:solidFill>
                  <a:srgbClr val="FF0000"/>
                </a:solidFill>
              </a:rPr>
              <a:t> cells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which form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the projection to the middle temporal area (MT), have an unambiguously </a:t>
            </a:r>
            <a:r>
              <a:rPr lang="en-US" altLang="zh-CN" sz="2000" b="1" dirty="0">
                <a:solidFill>
                  <a:srgbClr val="FF0000"/>
                </a:solidFill>
              </a:rPr>
              <a:t>pyramidal morphology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, as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opposed to </a:t>
            </a:r>
            <a:r>
              <a:rPr lang="en-US" altLang="zh-CN" sz="2000" b="1" dirty="0">
                <a:solidFill>
                  <a:srgbClr val="FF0000"/>
                </a:solidFill>
              </a:rPr>
              <a:t>spiny multipolar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in the macaque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95DDF43E-CBDF-4D7B-8C44-96FF8A103213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628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Primary Visual Cortex (V1)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85" y="1348797"/>
            <a:ext cx="8820472" cy="56803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1800" b="1" dirty="0">
                <a:solidFill>
                  <a:srgbClr val="FF0000"/>
                </a:solidFill>
              </a:rPr>
              <a:t>Location and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organization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marmoset primary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visual cortex (V1)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95DDF43E-CBDF-4D7B-8C44-96FF8A103213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94326"/>
            <a:ext cx="5004543" cy="486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Connections of V1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85" y="1348796"/>
            <a:ext cx="8820472" cy="518457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Our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knowledge of the </a:t>
            </a:r>
            <a:r>
              <a:rPr lang="en-US" altLang="zh-CN" sz="2000" b="1" dirty="0">
                <a:solidFill>
                  <a:srgbClr val="FF0000"/>
                </a:solidFill>
              </a:rPr>
              <a:t>afferent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connections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V1 in the marmoset still </a:t>
            </a:r>
            <a:r>
              <a:rPr lang="en-US" altLang="zh-CN" sz="2000" b="1" dirty="0">
                <a:solidFill>
                  <a:srgbClr val="FF0000"/>
                </a:solidFill>
              </a:rPr>
              <a:t>has many gaps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Anterograde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tract tracing has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shown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strong </a:t>
            </a:r>
            <a:r>
              <a:rPr lang="en-US" altLang="zh-CN" sz="1600" b="1" dirty="0">
                <a:solidFill>
                  <a:srgbClr val="FF0000"/>
                </a:solidFill>
              </a:rPr>
              <a:t>projections from the LGN to layers </a:t>
            </a:r>
            <a:r>
              <a:rPr lang="en-US" altLang="zh-CN" sz="1600" b="1" dirty="0" err="1">
                <a:solidFill>
                  <a:srgbClr val="FF0000"/>
                </a:solidFill>
              </a:rPr>
              <a:t>IVc</a:t>
            </a:r>
            <a:r>
              <a:rPr lang="en-US" altLang="zh-CN" sz="1600" b="1" dirty="0">
                <a:solidFill>
                  <a:srgbClr val="FF0000"/>
                </a:solidFill>
              </a:rPr>
              <a:t>α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and IVcβ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as well as a </a:t>
            </a:r>
            <a:r>
              <a:rPr lang="en-US" altLang="zh-CN" sz="1600" b="1" dirty="0">
                <a:solidFill>
                  <a:srgbClr val="FF0000"/>
                </a:solidFill>
              </a:rPr>
              <a:t>weaker projection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to layer </a:t>
            </a:r>
            <a:r>
              <a:rPr lang="en-US" altLang="zh-CN" sz="1600" b="1" dirty="0">
                <a:solidFill>
                  <a:srgbClr val="FF0000"/>
                </a:solidFill>
              </a:rPr>
              <a:t>VI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, and </a:t>
            </a:r>
            <a:r>
              <a:rPr lang="en-US" altLang="zh-CN" sz="1600" b="1" dirty="0">
                <a:solidFill>
                  <a:srgbClr val="FF0000"/>
                </a:solidFill>
              </a:rPr>
              <a:t>patchy projections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to </a:t>
            </a:r>
            <a:r>
              <a:rPr lang="en-US" altLang="zh-CN" sz="1600" b="1" dirty="0">
                <a:solidFill>
                  <a:srgbClr val="FF0000"/>
                </a:solidFill>
              </a:rPr>
              <a:t>supragranular layers 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Analysis of retrograde tracing shows that the </a:t>
            </a:r>
            <a:r>
              <a:rPr lang="en-US" altLang="zh-CN" sz="1600" b="1" dirty="0">
                <a:solidFill>
                  <a:srgbClr val="FF0000"/>
                </a:solidFill>
              </a:rPr>
              <a:t>projection to </a:t>
            </a:r>
            <a:r>
              <a:rPr lang="en-US" altLang="zh-CN" sz="1600" b="1" dirty="0" err="1">
                <a:solidFill>
                  <a:srgbClr val="FF0000"/>
                </a:solidFill>
              </a:rPr>
              <a:t>supragranular</a:t>
            </a:r>
            <a:r>
              <a:rPr lang="en-US" altLang="zh-CN" sz="1600" b="1" dirty="0">
                <a:solidFill>
                  <a:srgbClr val="FF0000"/>
                </a:solidFill>
              </a:rPr>
              <a:t> layers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arises primarily from </a:t>
            </a:r>
            <a:r>
              <a:rPr lang="en-US" altLang="zh-CN" sz="1600" b="1" dirty="0" err="1">
                <a:solidFill>
                  <a:srgbClr val="FF0000"/>
                </a:solidFill>
              </a:rPr>
              <a:t>koniocellular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LGN neurons, whereas </a:t>
            </a:r>
            <a:r>
              <a:rPr lang="en-US" altLang="zh-CN" sz="1600" b="1" dirty="0">
                <a:solidFill>
                  <a:srgbClr val="FF0000"/>
                </a:solidFill>
              </a:rPr>
              <a:t>parvocellular and magnocellular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LGN  neurons </a:t>
            </a:r>
            <a:r>
              <a:rPr lang="en-US" altLang="zh-CN" sz="1600" b="1" dirty="0">
                <a:solidFill>
                  <a:srgbClr val="FF0000"/>
                </a:solidFill>
              </a:rPr>
              <a:t>project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primarily to </a:t>
            </a:r>
            <a:r>
              <a:rPr lang="en-US" altLang="zh-CN" sz="1600" b="1" dirty="0">
                <a:solidFill>
                  <a:srgbClr val="FF0000"/>
                </a:solidFill>
              </a:rPr>
              <a:t>layers IV and VI 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A projection from the </a:t>
            </a:r>
            <a:r>
              <a:rPr lang="en-US" altLang="zh-CN" sz="1600" b="1" dirty="0">
                <a:solidFill>
                  <a:srgbClr val="FF0000"/>
                </a:solidFill>
              </a:rPr>
              <a:t>lateral </a:t>
            </a:r>
            <a:r>
              <a:rPr lang="en-US" altLang="zh-CN" sz="1600" b="1" dirty="0" err="1">
                <a:solidFill>
                  <a:srgbClr val="FF0000"/>
                </a:solidFill>
              </a:rPr>
              <a:t>pulvinar</a:t>
            </a:r>
            <a:r>
              <a:rPr lang="en-US" altLang="zh-CN" sz="1600" b="1" dirty="0">
                <a:solidFill>
                  <a:srgbClr val="FF0000"/>
                </a:solidFill>
              </a:rPr>
              <a:t> complex to V1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has been demonstrated, but its </a:t>
            </a:r>
            <a:r>
              <a:rPr lang="en-US" altLang="zh-CN" sz="1600" b="1" dirty="0">
                <a:solidFill>
                  <a:srgbClr val="FF0000"/>
                </a:solidFill>
              </a:rPr>
              <a:t>laminar targets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have </a:t>
            </a:r>
            <a:r>
              <a:rPr lang="en-US" altLang="zh-CN" sz="1600" b="1" dirty="0">
                <a:solidFill>
                  <a:srgbClr val="FF0000"/>
                </a:solidFill>
              </a:rPr>
              <a:t>not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 been determined 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Other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subcortical projections to marmoset V1 </a:t>
            </a:r>
            <a:r>
              <a:rPr lang="en-US" altLang="zh-CN" sz="1600" b="1" dirty="0">
                <a:solidFill>
                  <a:srgbClr val="FF0000"/>
                </a:solidFill>
              </a:rPr>
              <a:t>have not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yet been investigated in any detail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95DDF43E-CBDF-4D7B-8C44-96FF8A103213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96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Connections of V1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85" y="1348796"/>
            <a:ext cx="8820472" cy="518457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Substantially more research is also needed on the issue of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intrinsic </a:t>
            </a:r>
            <a:r>
              <a:rPr lang="en-US" altLang="zh-CN" sz="2000" b="1" dirty="0">
                <a:solidFill>
                  <a:srgbClr val="FF0000"/>
                </a:solidFill>
              </a:rPr>
              <a:t>connectivity of V1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in the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marmoset 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We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know only that </a:t>
            </a:r>
            <a:r>
              <a:rPr lang="en-US" altLang="zh-CN" sz="1600" b="1" dirty="0">
                <a:solidFill>
                  <a:srgbClr val="FF0000"/>
                </a:solidFill>
              </a:rPr>
              <a:t>periodic horizontal connections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have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been shown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between neurons in </a:t>
            </a:r>
            <a:r>
              <a:rPr lang="en-US" altLang="zh-CN" sz="1600" b="1" dirty="0" err="1">
                <a:solidFill>
                  <a:srgbClr val="FF0000"/>
                </a:solidFill>
              </a:rPr>
              <a:t>supragranular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layers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 err="1" smtClean="0">
                <a:solidFill>
                  <a:srgbClr val="FF0000"/>
                </a:solidFill>
              </a:rPr>
              <a:t>Interlaminar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connections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has remained virtually unexplored, with the exception of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projections </a:t>
            </a:r>
            <a:r>
              <a:rPr lang="en-US" altLang="zh-CN" sz="1600" b="1" dirty="0">
                <a:solidFill>
                  <a:srgbClr val="FF0000"/>
                </a:solidFill>
              </a:rPr>
              <a:t>from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layer VI </a:t>
            </a:r>
            <a:r>
              <a:rPr lang="en-US" altLang="zh-CN" sz="1600" b="1" dirty="0">
                <a:solidFill>
                  <a:srgbClr val="FF0000"/>
                </a:solidFill>
              </a:rPr>
              <a:t>to the superficial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layers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Additional inputs to V1 arise in </a:t>
            </a:r>
            <a:r>
              <a:rPr lang="en-US" altLang="zh-CN" sz="1600" b="1" dirty="0">
                <a:solidFill>
                  <a:srgbClr val="FF0000"/>
                </a:solidFill>
              </a:rPr>
              <a:t>“feedback” connections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from various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other cortical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areas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These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connections originate primarily from </a:t>
            </a:r>
            <a:r>
              <a:rPr lang="en-US" altLang="zh-CN" sz="1600" b="1" dirty="0" err="1">
                <a:solidFill>
                  <a:srgbClr val="FF0000"/>
                </a:solidFill>
              </a:rPr>
              <a:t>infragranular</a:t>
            </a:r>
            <a:r>
              <a:rPr lang="en-US" altLang="zh-CN" sz="1600" b="1" dirty="0">
                <a:solidFill>
                  <a:srgbClr val="FF0000"/>
                </a:solidFill>
              </a:rPr>
              <a:t> layers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in those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areas,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but their precise </a:t>
            </a:r>
            <a:r>
              <a:rPr lang="en-US" altLang="zh-CN" sz="1600" b="1" dirty="0">
                <a:solidFill>
                  <a:srgbClr val="FF0000"/>
                </a:solidFill>
              </a:rPr>
              <a:t>laminar targets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in V1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have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not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been determined.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95DDF43E-CBDF-4D7B-8C44-96FF8A103213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63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Connections of V1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85" y="1348796"/>
            <a:ext cx="8820472" cy="518457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Projection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altLang="zh-CN" sz="2000" b="1" dirty="0">
                <a:solidFill>
                  <a:srgbClr val="FF0000"/>
                </a:solidFill>
              </a:rPr>
              <a:t>V1 to </a:t>
            </a:r>
            <a:r>
              <a:rPr lang="en-US" altLang="zh-CN" sz="2000" b="1" dirty="0" err="1">
                <a:solidFill>
                  <a:srgbClr val="FF0000"/>
                </a:solidFill>
              </a:rPr>
              <a:t>extrastriate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cortex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the marmoset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retrograde tracer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injections in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</a:rPr>
              <a:t>extrastriate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 areas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Projections </a:t>
            </a:r>
            <a:r>
              <a:rPr lang="en-US" altLang="zh-CN" sz="1600" b="1" dirty="0">
                <a:solidFill>
                  <a:srgbClr val="FF0000"/>
                </a:solidFill>
              </a:rPr>
              <a:t>to V2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arise throughout the upper layers of V1 (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from layer </a:t>
            </a:r>
            <a:r>
              <a:rPr lang="en-US" altLang="zh-CN" sz="1600" b="1" dirty="0">
                <a:solidFill>
                  <a:srgbClr val="FF0000"/>
                </a:solidFill>
              </a:rPr>
              <a:t>II to layer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IVb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As in </a:t>
            </a:r>
            <a:r>
              <a:rPr lang="en-US" altLang="zh-CN" sz="1600" b="1" dirty="0">
                <a:solidFill>
                  <a:srgbClr val="FF0000"/>
                </a:solidFill>
              </a:rPr>
              <a:t>macaques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sz="1600" b="1" dirty="0">
                <a:solidFill>
                  <a:srgbClr val="FF0000"/>
                </a:solidFill>
              </a:rPr>
              <a:t>layer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IVb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contains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the majority of neurons that </a:t>
            </a:r>
            <a:r>
              <a:rPr lang="en-US" altLang="zh-CN" sz="1600" b="1" dirty="0">
                <a:solidFill>
                  <a:srgbClr val="FF0000"/>
                </a:solidFill>
              </a:rPr>
              <a:t>project to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thick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cytochrome </a:t>
            </a:r>
            <a:r>
              <a:rPr lang="en-US" altLang="zh-CN" sz="1600" b="1" dirty="0" err="1" smtClean="0">
                <a:solidFill>
                  <a:schemeClr val="accent1">
                    <a:lumMod val="75000"/>
                  </a:schemeClr>
                </a:solidFill>
              </a:rPr>
              <a:t>oxidase“stripes”in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 area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V2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</a:rPr>
              <a:t>Layer </a:t>
            </a:r>
            <a:r>
              <a:rPr lang="en-US" altLang="zh-CN" sz="1600" b="1" dirty="0" err="1">
                <a:solidFill>
                  <a:srgbClr val="FF0000"/>
                </a:solidFill>
              </a:rPr>
              <a:t>IVb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is also the primary source of </a:t>
            </a:r>
            <a:r>
              <a:rPr lang="en-US" altLang="zh-CN" sz="1600" b="1" dirty="0">
                <a:solidFill>
                  <a:srgbClr val="FF0000"/>
                </a:solidFill>
              </a:rPr>
              <a:t>V1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 input to areas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MT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 err="1" smtClean="0">
                <a:solidFill>
                  <a:srgbClr val="FF0000"/>
                </a:solidFill>
              </a:rPr>
              <a:t>Callosal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fibers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provide </a:t>
            </a:r>
            <a:r>
              <a:rPr lang="en-US" altLang="zh-CN" sz="1600" b="1" dirty="0">
                <a:solidFill>
                  <a:srgbClr val="FF0000"/>
                </a:solidFill>
              </a:rPr>
              <a:t>interhemispheric connections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between left and right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V1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Most </a:t>
            </a: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</a:rPr>
              <a:t>callosal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neurons are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found </a:t>
            </a:r>
            <a:r>
              <a:rPr lang="en-US" altLang="zh-CN" sz="1600" b="1" dirty="0">
                <a:solidFill>
                  <a:srgbClr val="FF0000"/>
                </a:solidFill>
              </a:rPr>
              <a:t>along the border between V1 and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V2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95DDF43E-CBDF-4D7B-8C44-96FF8A103213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481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Connections of V1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85" y="1348796"/>
            <a:ext cx="8820472" cy="518457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Projection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altLang="zh-CN" sz="2000" b="1" dirty="0">
                <a:solidFill>
                  <a:srgbClr val="FF0000"/>
                </a:solidFill>
              </a:rPr>
              <a:t>V1 to </a:t>
            </a:r>
            <a:r>
              <a:rPr lang="en-US" altLang="zh-CN" sz="2000" b="1" dirty="0" err="1">
                <a:solidFill>
                  <a:srgbClr val="FF0000"/>
                </a:solidFill>
              </a:rPr>
              <a:t>extrastriate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cortex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the marmoset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retrograde tracer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injections in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</a:rPr>
              <a:t>extrastriate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 areas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Projections </a:t>
            </a:r>
            <a:r>
              <a:rPr lang="en-US" altLang="zh-CN" sz="1600" b="1" dirty="0">
                <a:solidFill>
                  <a:srgbClr val="FF0000"/>
                </a:solidFill>
              </a:rPr>
              <a:t>to V2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arise throughout the upper layers of V1 (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from layer </a:t>
            </a:r>
            <a:r>
              <a:rPr lang="en-US" altLang="zh-CN" sz="1600" b="1" dirty="0">
                <a:solidFill>
                  <a:srgbClr val="FF0000"/>
                </a:solidFill>
              </a:rPr>
              <a:t>II to layer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IVb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As in </a:t>
            </a:r>
            <a:r>
              <a:rPr lang="en-US" altLang="zh-CN" sz="1600" b="1" dirty="0">
                <a:solidFill>
                  <a:srgbClr val="FF0000"/>
                </a:solidFill>
              </a:rPr>
              <a:t>macaques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sz="1600" b="1" dirty="0">
                <a:solidFill>
                  <a:srgbClr val="FF0000"/>
                </a:solidFill>
              </a:rPr>
              <a:t>layer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IVb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contains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the majority of neurons that </a:t>
            </a:r>
            <a:r>
              <a:rPr lang="en-US" altLang="zh-CN" sz="1600" b="1" dirty="0">
                <a:solidFill>
                  <a:srgbClr val="FF0000"/>
                </a:solidFill>
              </a:rPr>
              <a:t>project to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thick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cytochrome </a:t>
            </a:r>
            <a:r>
              <a:rPr lang="en-US" altLang="zh-CN" sz="1600" b="1" dirty="0" err="1" smtClean="0">
                <a:solidFill>
                  <a:schemeClr val="accent1">
                    <a:lumMod val="75000"/>
                  </a:schemeClr>
                </a:solidFill>
              </a:rPr>
              <a:t>oxidase“stripes”in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 area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V2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</a:rPr>
              <a:t>Layer </a:t>
            </a:r>
            <a:r>
              <a:rPr lang="en-US" altLang="zh-CN" sz="1600" b="1" dirty="0" err="1">
                <a:solidFill>
                  <a:srgbClr val="FF0000"/>
                </a:solidFill>
              </a:rPr>
              <a:t>IVb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is also the primary source of </a:t>
            </a:r>
            <a:r>
              <a:rPr lang="en-US" altLang="zh-CN" sz="1600" b="1" dirty="0">
                <a:solidFill>
                  <a:srgbClr val="FF0000"/>
                </a:solidFill>
              </a:rPr>
              <a:t>V1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 input to areas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MT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 err="1" smtClean="0">
                <a:solidFill>
                  <a:srgbClr val="FF0000"/>
                </a:solidFill>
              </a:rPr>
              <a:t>Callosal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fibers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provide </a:t>
            </a:r>
            <a:r>
              <a:rPr lang="en-US" altLang="zh-CN" sz="1600" b="1" dirty="0">
                <a:solidFill>
                  <a:srgbClr val="FF0000"/>
                </a:solidFill>
              </a:rPr>
              <a:t>interhemispheric connections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between left and right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V1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Most </a:t>
            </a: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</a:rPr>
              <a:t>callosal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neurons are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found </a:t>
            </a:r>
            <a:r>
              <a:rPr lang="en-US" altLang="zh-CN" sz="1600" b="1" dirty="0">
                <a:solidFill>
                  <a:srgbClr val="FF0000"/>
                </a:solidFill>
              </a:rPr>
              <a:t>along the border between V1 and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V2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95DDF43E-CBDF-4D7B-8C44-96FF8A103213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4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Columnar Organization of V1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85" y="1348796"/>
            <a:ext cx="8820472" cy="518457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The presence or absence of </a:t>
            </a:r>
            <a:r>
              <a:rPr lang="en-US" altLang="zh-CN" sz="2000" b="1" dirty="0">
                <a:solidFill>
                  <a:srgbClr val="FF0000"/>
                </a:solidFill>
              </a:rPr>
              <a:t>ocular dominance columns (ODCs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marmosets remains a matter of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interest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Transient or unstable expression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of ODCs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in marmosets is consistent with observations in some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other New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World monkeys, where the pattern and presence of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ODCs varies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from animal to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animal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Strong evidence for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functional ODCs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, in electrophysiological or optical imaging experiments,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has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not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been reported in any individual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marmoset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Neurons in blobs are often thought to be important for color vision, but there is </a:t>
            </a:r>
            <a:r>
              <a:rPr lang="en-US" altLang="zh-CN" sz="1600" b="1" dirty="0">
                <a:solidFill>
                  <a:srgbClr val="FF0000"/>
                </a:solidFill>
              </a:rPr>
              <a:t>no difference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in the distribution of </a:t>
            </a:r>
            <a:r>
              <a:rPr lang="en-US" altLang="zh-CN" sz="1600" b="1" dirty="0">
                <a:solidFill>
                  <a:srgbClr val="FF0000"/>
                </a:solidFill>
              </a:rPr>
              <a:t>blobs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 in dichromatic and trichromatic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marmosets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</a:rPr>
              <a:t>No </a:t>
            </a:r>
            <a:r>
              <a:rPr lang="en-US" altLang="zh-CN" sz="1600" b="1" dirty="0">
                <a:solidFill>
                  <a:srgbClr val="FF0000"/>
                </a:solidFill>
              </a:rPr>
              <a:t>spatial organization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of the blue–yellow chromatic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response or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the achromatic response across the cortical surface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95DDF43E-CBDF-4D7B-8C44-96FF8A103213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800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Functional Properties of V1 Neurons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85" y="1348796"/>
            <a:ext cx="8820472" cy="518457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Spatial </a:t>
            </a:r>
            <a:r>
              <a:rPr lang="en-US" altLang="zh-CN" sz="2000" b="1" dirty="0">
                <a:solidFill>
                  <a:srgbClr val="FF0000"/>
                </a:solidFill>
              </a:rPr>
              <a:t>response properties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of marmoset V1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neurons strongly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resemble those described in the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macaque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The degree of orientation selectivity varies between neurons, but throughout V1 the majority of neurons (∼80%) show clear orientation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preference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The preferred spatial frequency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among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V1 neurons depends strongly on eccentricity from the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fovea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Most neurons are generally sensitive to motion </a:t>
            </a:r>
            <a:r>
              <a:rPr lang="en-US" altLang="zh-CN" sz="1600" b="1" dirty="0">
                <a:solidFill>
                  <a:srgbClr val="FF0000"/>
                </a:solidFill>
              </a:rPr>
              <a:t>orthogonal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to the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preferred orientation</a:t>
            </a:r>
          </a:p>
          <a:p>
            <a:pPr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broad </a:t>
            </a:r>
            <a:r>
              <a:rPr lang="en-US" altLang="zh-CN" sz="2000" b="1" dirty="0">
                <a:solidFill>
                  <a:srgbClr val="FF0000"/>
                </a:solidFill>
              </a:rPr>
              <a:t>distribution of contrast sensitivity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– some are sensitive to very low contrasts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and others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only respond at high contrast</a:t>
            </a:r>
          </a:p>
          <a:p>
            <a:pPr>
              <a:lnSpc>
                <a:spcPct val="170000"/>
              </a:lnSpc>
            </a:pP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95DDF43E-CBDF-4D7B-8C44-96FF8A103213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840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U.S. labs clamor for </a:t>
            </a:r>
            <a:r>
              <a:rPr lang="en-US" altLang="zh-CN" sz="2800" b="1" dirty="0" smtClean="0"/>
              <a:t>marmosets (</a:t>
            </a:r>
            <a:r>
              <a:rPr lang="en-US" altLang="zh-CN" sz="2800" b="1" dirty="0" smtClean="0"/>
              <a:t>Science 2018</a:t>
            </a:r>
            <a:r>
              <a:rPr lang="en-US" altLang="zh-CN" sz="2800" b="1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7"/>
            <a:ext cx="8820472" cy="551723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</a:rPr>
              <a:t>Callithrix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jacchus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—the common marmoset—is </a:t>
            </a:r>
            <a:r>
              <a:rPr lang="en-US" altLang="zh-CN" sz="3200" b="1" dirty="0">
                <a:solidFill>
                  <a:srgbClr val="FF0000"/>
                </a:solidFill>
              </a:rPr>
              <a:t>in great demand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in labs and yet almost nowhere to be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found (Origin: Brazil)</a:t>
            </a:r>
            <a:endParaRPr lang="en-US" altLang="zh-CN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Marmosets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' </a:t>
            </a:r>
            <a:r>
              <a:rPr lang="en-US" altLang="zh-CN" sz="3200" b="1" dirty="0">
                <a:solidFill>
                  <a:srgbClr val="FF0000"/>
                </a:solidFill>
              </a:rPr>
              <a:t>small size, fast growth, and sophisticated social life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were already enough to catch the eye of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neuroscientists</a:t>
            </a:r>
          </a:p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Genetically </a:t>
            </a:r>
            <a:r>
              <a:rPr lang="en-US" altLang="zh-CN" sz="3200" b="1" dirty="0">
                <a:solidFill>
                  <a:srgbClr val="FF0000"/>
                </a:solidFill>
              </a:rPr>
              <a:t>engineered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to make their brains easier to image and to serve as models for neurological disorders such </a:t>
            </a:r>
            <a:r>
              <a:rPr lang="en-US" altLang="zh-CN" sz="3200" b="1" dirty="0">
                <a:solidFill>
                  <a:srgbClr val="FF0000"/>
                </a:solidFill>
              </a:rPr>
              <a:t>as autism and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Parkinson's</a:t>
            </a:r>
          </a:p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National Institutes of Health plans to launch funding to expand marmoset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research</a:t>
            </a:r>
          </a:p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Established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marmoset researchers are working together to help new labs get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animals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07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Functional Properties of V1 Neurons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85" y="1348796"/>
            <a:ext cx="8820472" cy="518457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No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study has yet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investigated the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sensitivity of neurons in the marmoset visual cortex to </a:t>
            </a:r>
            <a:r>
              <a:rPr lang="en-US" altLang="zh-CN" sz="2000" b="1" dirty="0">
                <a:solidFill>
                  <a:srgbClr val="FF0000"/>
                </a:solidFill>
              </a:rPr>
              <a:t>binocular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disparity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</a:rPr>
              <a:t>range of depths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that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can be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usefully discriminated from binocular disparity should be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correspondingly </a:t>
            </a:r>
            <a:r>
              <a:rPr lang="en-US" altLang="zh-CN" sz="2000" b="1" dirty="0">
                <a:solidFill>
                  <a:srgbClr val="FF0000"/>
                </a:solidFill>
              </a:rPr>
              <a:t>smaller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, but no behavioral or physiological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evidence is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currently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available</a:t>
            </a:r>
          </a:p>
          <a:p>
            <a:pPr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Limited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investigation of the </a:t>
            </a:r>
            <a:r>
              <a:rPr lang="en-US" altLang="zh-CN" sz="2000" b="1" dirty="0">
                <a:solidFill>
                  <a:srgbClr val="FF0000"/>
                </a:solidFill>
              </a:rPr>
              <a:t>chromatic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response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neurons in marmoset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V1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</a:rPr>
              <a:t>No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study has characterized 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the response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of V1 neurons to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modulation </a:t>
            </a:r>
            <a:r>
              <a:rPr lang="en-US" altLang="zh-CN" sz="1800" b="1" dirty="0">
                <a:solidFill>
                  <a:srgbClr val="FF0000"/>
                </a:solidFill>
              </a:rPr>
              <a:t>along the red–green dimension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of color space, which is present only in trichromatic animals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95DDF43E-CBDF-4D7B-8C44-96FF8A103213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6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Primary Visual Cortex (V1)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85" y="1348797"/>
            <a:ext cx="8820472" cy="56803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</a:rPr>
              <a:t>The marmoset primary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visual cortex (V1)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95DDF43E-CBDF-4D7B-8C44-96FF8A103213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16833"/>
            <a:ext cx="4896544" cy="485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R&amp;D Plan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7"/>
            <a:ext cx="8964488" cy="551723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Understanding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Primate 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Brain and V1 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2022.7-2022.8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Structure and functioning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Visual pathways from retina to V1 and beyond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Visual information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processing mechanisms of V1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Modelling 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and Simulating Primate V1 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2022.9-2022.12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Evaluating existing models and new models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Implementing a selected model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Experimental verification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5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Team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7"/>
            <a:ext cx="8964488" cy="551723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Supervisor: Prof. </a:t>
            </a: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</a:rPr>
              <a:t>Tiejun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 Huang</a:t>
            </a:r>
          </a:p>
          <a:p>
            <a:pPr algn="just">
              <a:lnSpc>
                <a:spcPct val="17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Coordinator: 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Lei Ma</a:t>
            </a:r>
          </a:p>
          <a:p>
            <a:pPr algn="just">
              <a:lnSpc>
                <a:spcPct val="17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Team work with BAAI colleagues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Wenjie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Chen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Jinying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Gao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, Kai Du</a:t>
            </a:r>
          </a:p>
          <a:p>
            <a:pPr algn="just">
              <a:lnSpc>
                <a:spcPct val="170000"/>
              </a:lnSpc>
            </a:pP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My team at BJUT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Master candidates: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</a:rPr>
              <a:t>Yiyuan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 Zhao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accent1">
                    <a:lumMod val="75000"/>
                  </a:schemeClr>
                </a:solidFill>
              </a:rPr>
              <a:t>Yihan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 Sun, </a:t>
            </a:r>
            <a:r>
              <a:rPr lang="en-US" altLang="zh-CN" sz="2000" b="1" dirty="0" err="1" smtClean="0">
                <a:solidFill>
                  <a:schemeClr val="accent1">
                    <a:lumMod val="75000"/>
                  </a:schemeClr>
                </a:solidFill>
              </a:rPr>
              <a:t>Peize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 Li</a:t>
            </a:r>
          </a:p>
          <a:p>
            <a:pPr lvl="1" algn="just">
              <a:lnSpc>
                <a:spcPct val="17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Undergraduates: </a:t>
            </a:r>
            <a:r>
              <a:rPr lang="en-US" altLang="zh-CN" sz="2000" b="1" dirty="0" err="1" smtClean="0">
                <a:solidFill>
                  <a:schemeClr val="accent1">
                    <a:lumMod val="75000"/>
                  </a:schemeClr>
                </a:solidFill>
              </a:rPr>
              <a:t>Zihao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 Li, </a:t>
            </a:r>
            <a:r>
              <a:rPr lang="en-US" altLang="zh-CN" sz="2000" b="1" dirty="0" err="1" smtClean="0">
                <a:solidFill>
                  <a:schemeClr val="accent1">
                    <a:lumMod val="75000"/>
                  </a:schemeClr>
                </a:solidFill>
              </a:rPr>
              <a:t>Yunhan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 Tian, </a:t>
            </a:r>
            <a:r>
              <a:rPr lang="en-US" altLang="zh-CN" sz="2000" b="1" dirty="0" err="1" smtClean="0">
                <a:solidFill>
                  <a:schemeClr val="accent1">
                    <a:lumMod val="75000"/>
                  </a:schemeClr>
                </a:solidFill>
              </a:rPr>
              <a:t>Jiawen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 Wu, </a:t>
            </a:r>
            <a:r>
              <a:rPr lang="en-US" altLang="zh-CN" sz="2000" b="1" dirty="0" err="1" smtClean="0">
                <a:solidFill>
                  <a:schemeClr val="accent1">
                    <a:lumMod val="75000"/>
                  </a:schemeClr>
                </a:solidFill>
              </a:rPr>
              <a:t>Ruichen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 He, </a:t>
            </a:r>
            <a:r>
              <a:rPr lang="en-US" altLang="zh-CN" sz="2000" b="1" dirty="0" err="1" smtClean="0">
                <a:solidFill>
                  <a:schemeClr val="accent1">
                    <a:lumMod val="75000"/>
                  </a:schemeClr>
                </a:solidFill>
              </a:rPr>
              <a:t>Rui</a:t>
            </a:r>
            <a:r>
              <a:rPr lang="en-US" altLang="zh-CN" sz="2000" b="1" dirty="0" err="1" smtClean="0">
                <a:solidFill>
                  <a:schemeClr val="accent1">
                    <a:lumMod val="75000"/>
                  </a:schemeClr>
                </a:solidFill>
              </a:rPr>
              <a:t>liang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 Dong, </a:t>
            </a:r>
            <a:r>
              <a:rPr lang="en-US" altLang="zh-CN" sz="2000" b="1" dirty="0" err="1" smtClean="0">
                <a:solidFill>
                  <a:schemeClr val="accent1">
                    <a:lumMod val="75000"/>
                  </a:schemeClr>
                </a:solidFill>
              </a:rPr>
              <a:t>Yunfeng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 Wan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06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32588"/>
            <a:ext cx="8229600" cy="1064164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Thank you</a:t>
            </a:r>
            <a:endParaRPr lang="zh-CN" altLang="en-US" sz="4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44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sz="44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Q&amp;A</a:t>
            </a:r>
          </a:p>
          <a:p>
            <a:pPr algn="ctr">
              <a:buNone/>
            </a:pPr>
            <a:r>
              <a:rPr lang="zh-CN" altLang="en-US" sz="4400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algn="ctr"/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7"/>
    </mc:Choice>
    <mc:Fallback xmlns="">
      <p:transition spd="slow" advTm="185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Marmoset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7"/>
            <a:ext cx="8820472" cy="576065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Small and social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, marmosets offer advantages for researchers</a:t>
            </a:r>
            <a:endParaRPr lang="en-US" altLang="zh-CN" sz="32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944"/>
            <a:ext cx="9144000" cy="50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5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A simpler primate brain: the visual system of the </a:t>
            </a:r>
            <a:r>
              <a:rPr lang="en-US" altLang="zh-CN" sz="2800" b="1" dirty="0" smtClean="0"/>
              <a:t>marmoset monkey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60" y="1268760"/>
            <a:ext cx="7056784" cy="53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9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Knowledge about marmoset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7"/>
            <a:ext cx="8820472" cy="551723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3200" b="1" dirty="0">
                <a:solidFill>
                  <a:srgbClr val="FF0000"/>
                </a:solidFill>
              </a:rPr>
              <a:t>most studied stages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of visual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processing are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3200" b="1" dirty="0">
                <a:solidFill>
                  <a:srgbClr val="FF0000"/>
                </a:solidFill>
              </a:rPr>
              <a:t>retina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sz="3200" b="1" dirty="0">
                <a:solidFill>
                  <a:srgbClr val="FF0000"/>
                </a:solidFill>
              </a:rPr>
              <a:t>LGN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, and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cortical areas </a:t>
            </a:r>
            <a:r>
              <a:rPr lang="en-US" altLang="zh-CN" sz="3200" b="1" dirty="0">
                <a:solidFill>
                  <a:srgbClr val="FF0000"/>
                </a:solidFill>
              </a:rPr>
              <a:t>V1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sz="3200" b="1" dirty="0">
                <a:solidFill>
                  <a:srgbClr val="FF0000"/>
                </a:solidFill>
              </a:rPr>
              <a:t>V2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, and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MT</a:t>
            </a:r>
          </a:p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3200" b="1" dirty="0">
                <a:solidFill>
                  <a:srgbClr val="FF0000"/>
                </a:solidFill>
              </a:rPr>
              <a:t>simpler geometry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of the thalamus and cortex in the marmoset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allows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sharper understanding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of the relationship between structure and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function in </a:t>
            </a:r>
            <a:r>
              <a:rPr lang="en-US" altLang="zh-CN" sz="3200" b="1" dirty="0">
                <a:solidFill>
                  <a:srgbClr val="FF0000"/>
                </a:solidFill>
              </a:rPr>
              <a:t>LGN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MT</a:t>
            </a:r>
          </a:p>
          <a:p>
            <a:pPr algn="just">
              <a:lnSpc>
                <a:spcPct val="170000"/>
              </a:lnSpc>
            </a:pPr>
            <a:r>
              <a:rPr lang="en-US" altLang="zh-CN" sz="3100" b="1" dirty="0" smtClean="0">
                <a:solidFill>
                  <a:schemeClr val="accent1">
                    <a:lumMod val="75000"/>
                  </a:schemeClr>
                </a:solidFill>
              </a:rPr>
              <a:t>Potential </a:t>
            </a:r>
            <a:r>
              <a:rPr lang="en-US" altLang="zh-CN" sz="3100" b="1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altLang="zh-CN" sz="3100" b="1" dirty="0">
                <a:solidFill>
                  <a:srgbClr val="FF0000"/>
                </a:solidFill>
              </a:rPr>
              <a:t>genetic </a:t>
            </a:r>
            <a:r>
              <a:rPr lang="en-US" altLang="zh-CN" sz="3100" b="1" dirty="0" smtClean="0">
                <a:solidFill>
                  <a:srgbClr val="FF0000"/>
                </a:solidFill>
              </a:rPr>
              <a:t>modification </a:t>
            </a:r>
            <a:r>
              <a:rPr lang="en-US" altLang="zh-CN" sz="3100" b="1" dirty="0" smtClean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altLang="zh-CN" sz="3100" b="1" dirty="0">
                <a:solidFill>
                  <a:schemeClr val="accent1">
                    <a:lumMod val="75000"/>
                  </a:schemeClr>
                </a:solidFill>
              </a:rPr>
              <a:t>developing </a:t>
            </a:r>
            <a:r>
              <a:rPr lang="en-US" altLang="zh-CN" sz="3100" b="1" dirty="0" smtClean="0">
                <a:solidFill>
                  <a:schemeClr val="accent1">
                    <a:lumMod val="75000"/>
                  </a:schemeClr>
                </a:solidFill>
              </a:rPr>
              <a:t>models </a:t>
            </a:r>
            <a:r>
              <a:rPr lang="en-US" altLang="zh-CN" sz="3100" b="1" dirty="0">
                <a:solidFill>
                  <a:schemeClr val="accent1">
                    <a:lumMod val="75000"/>
                  </a:schemeClr>
                </a:solidFill>
              </a:rPr>
              <a:t>of normal vision and visual </a:t>
            </a:r>
            <a:r>
              <a:rPr lang="en-US" altLang="zh-CN" sz="3100" b="1" dirty="0" smtClean="0">
                <a:solidFill>
                  <a:schemeClr val="accent1">
                    <a:lumMod val="75000"/>
                  </a:schemeClr>
                </a:solidFill>
              </a:rPr>
              <a:t>dysfunction</a:t>
            </a:r>
            <a:endParaRPr lang="en-US" altLang="zh-CN" sz="3200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69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A </a:t>
            </a:r>
            <a:r>
              <a:rPr lang="en-US" altLang="zh-CN" sz="3200" b="1" dirty="0"/>
              <a:t>sufficient model of primate vision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7"/>
            <a:ext cx="8820472" cy="551723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precise </a:t>
            </a:r>
            <a:r>
              <a:rPr lang="en-US" altLang="zh-CN" sz="3200" b="1" dirty="0">
                <a:solidFill>
                  <a:srgbClr val="FF0000"/>
                </a:solidFill>
              </a:rPr>
              <a:t>functional organization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of visual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cortex</a:t>
            </a:r>
          </a:p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availability of </a:t>
            </a:r>
            <a:r>
              <a:rPr lang="en-US" altLang="zh-CN" sz="3200" b="1" dirty="0">
                <a:solidFill>
                  <a:srgbClr val="FF0000"/>
                </a:solidFill>
              </a:rPr>
              <a:t>embryonic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tissue</a:t>
            </a:r>
          </a:p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Rapid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postnatal maturation</a:t>
            </a:r>
          </a:p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Potential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altLang="zh-CN" sz="3200" b="1" dirty="0">
                <a:solidFill>
                  <a:srgbClr val="FF0000"/>
                </a:solidFill>
              </a:rPr>
              <a:t>genetic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manipulation</a:t>
            </a:r>
          </a:p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A tractable </a:t>
            </a:r>
            <a:r>
              <a:rPr lang="en-US" altLang="zh-CN" sz="3200" b="1" dirty="0">
                <a:solidFill>
                  <a:srgbClr val="FF0000"/>
                </a:solidFill>
              </a:rPr>
              <a:t>model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for the study of the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detailed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molecular </a:t>
            </a:r>
            <a:r>
              <a:rPr lang="en-US" altLang="zh-CN" sz="3200" b="1" dirty="0">
                <a:solidFill>
                  <a:srgbClr val="FF0000"/>
                </a:solidFill>
              </a:rPr>
              <a:t>events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that guide development of the primate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cerebral cortex</a:t>
            </a:r>
          </a:p>
          <a:p>
            <a:pPr algn="just">
              <a:lnSpc>
                <a:spcPct val="170000"/>
              </a:lnSpc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In the case of most other </a:t>
            </a:r>
            <a:r>
              <a:rPr lang="en-US" altLang="zh-CN" sz="3200" b="1" dirty="0" err="1">
                <a:solidFill>
                  <a:srgbClr val="FF0000"/>
                </a:solidFill>
              </a:rPr>
              <a:t>extrastriate</a:t>
            </a:r>
            <a:r>
              <a:rPr lang="en-US" altLang="zh-CN" sz="3200" b="1" dirty="0">
                <a:solidFill>
                  <a:srgbClr val="FF0000"/>
                </a:solidFill>
              </a:rPr>
              <a:t> areas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, as well as visual association areas of </a:t>
            </a:r>
            <a:r>
              <a:rPr lang="en-US" altLang="zh-CN" sz="3200" b="1" dirty="0">
                <a:solidFill>
                  <a:srgbClr val="FF0000"/>
                </a:solidFill>
              </a:rPr>
              <a:t>the parietal, temporal and frontal lobes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, further comparative work is required to solidify knowledge regarding homologies between primate species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91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The Marmoset Brain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7"/>
            <a:ext cx="8820472" cy="1944217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∼</a:t>
            </a:r>
            <a:r>
              <a:rPr lang="en-US" altLang="zh-CN" sz="3200" b="1" dirty="0">
                <a:solidFill>
                  <a:srgbClr val="FF0000"/>
                </a:solidFill>
              </a:rPr>
              <a:t>8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g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, which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∼12 </a:t>
            </a:r>
            <a:r>
              <a:rPr lang="en-US" altLang="zh-CN" sz="3200" b="1" dirty="0">
                <a:solidFill>
                  <a:srgbClr val="FF0000"/>
                </a:solidFill>
              </a:rPr>
              <a:t>times smaller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in volume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than that of the rhesus </a:t>
            </a:r>
            <a:r>
              <a:rPr lang="en-US" altLang="zh-CN" sz="3200" b="1" dirty="0">
                <a:solidFill>
                  <a:srgbClr val="FF0000"/>
                </a:solidFill>
              </a:rPr>
              <a:t>macaque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, and </a:t>
            </a:r>
            <a:r>
              <a:rPr lang="en-US" altLang="zh-CN" sz="3200" b="1" dirty="0">
                <a:solidFill>
                  <a:srgbClr val="FF0000"/>
                </a:solidFill>
              </a:rPr>
              <a:t>180 times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smaller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than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3200" b="1" dirty="0">
                <a:solidFill>
                  <a:srgbClr val="FF0000"/>
                </a:solidFill>
              </a:rPr>
              <a:t>human brain 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One key advantage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of the marmoset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the relatively </a:t>
            </a:r>
            <a:r>
              <a:rPr lang="en-US" altLang="zh-CN" sz="3200" b="1" dirty="0">
                <a:solidFill>
                  <a:srgbClr val="FF0000"/>
                </a:solidFill>
              </a:rPr>
              <a:t>smooth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 topology of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the cerebral cortex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2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The Marmoset </a:t>
            </a:r>
            <a:r>
              <a:rPr lang="en-US" altLang="zh-CN" sz="3200" b="1" dirty="0" smtClean="0"/>
              <a:t>Eye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7"/>
            <a:ext cx="8820472" cy="5184577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Large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compared to its body weight and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brain size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, with a diameter of about </a:t>
            </a:r>
            <a:r>
              <a:rPr lang="en-US" altLang="zh-CN" sz="3200" b="1" dirty="0">
                <a:solidFill>
                  <a:srgbClr val="FF0000"/>
                </a:solidFill>
              </a:rPr>
              <a:t>11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mm</a:t>
            </a:r>
          </a:p>
          <a:p>
            <a:pPr algn="just">
              <a:lnSpc>
                <a:spcPct val="170000"/>
              </a:lnSpc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Near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the fovea the retina samples the image with a resolution of about </a:t>
            </a:r>
            <a:r>
              <a:rPr lang="en-US" altLang="zh-CN" sz="3200" b="1" dirty="0">
                <a:solidFill>
                  <a:srgbClr val="FF0000"/>
                </a:solidFill>
              </a:rPr>
              <a:t>128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μm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/degree</a:t>
            </a:r>
          </a:p>
          <a:p>
            <a:pPr algn="just">
              <a:lnSpc>
                <a:spcPct val="17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Cone density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reaches approximately </a:t>
            </a:r>
            <a:r>
              <a:rPr lang="en-US" altLang="zh-CN" sz="3200" b="1" dirty="0">
                <a:solidFill>
                  <a:srgbClr val="FF0000"/>
                </a:solidFill>
              </a:rPr>
              <a:t>200,000 cones/mm</a:t>
            </a:r>
            <a:r>
              <a:rPr lang="en-US" altLang="zh-CN" sz="32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in the marmoset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fovea</a:t>
            </a:r>
          </a:p>
          <a:p>
            <a:pPr algn="just">
              <a:lnSpc>
                <a:spcPct val="17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The spatial resolution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of the photoreceptor mosaic in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the marmoset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</a:rPr>
              <a:t>estimated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to be close to </a:t>
            </a:r>
            <a:r>
              <a:rPr lang="en-US" altLang="zh-CN" sz="3200" b="1" dirty="0">
                <a:solidFill>
                  <a:srgbClr val="FF0000"/>
                </a:solidFill>
              </a:rPr>
              <a:t>30 cycles/degree</a:t>
            </a:r>
          </a:p>
          <a:p>
            <a:pPr algn="just">
              <a:lnSpc>
                <a:spcPct val="170000"/>
              </a:lnSpc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Rod photoreceptors rise to a </a:t>
            </a:r>
            <a:r>
              <a:rPr lang="en-US" altLang="zh-CN" sz="3200" b="1" dirty="0">
                <a:solidFill>
                  <a:srgbClr val="FF0000"/>
                </a:solidFill>
              </a:rPr>
              <a:t>peak density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of approximately </a:t>
            </a:r>
            <a:r>
              <a:rPr lang="en-US" altLang="zh-CN" sz="3200" b="1" dirty="0">
                <a:solidFill>
                  <a:srgbClr val="FF0000"/>
                </a:solidFill>
              </a:rPr>
              <a:t>70,000 rods/mm</a:t>
            </a:r>
            <a:r>
              <a:rPr lang="en-US" altLang="zh-CN" sz="32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, at about </a:t>
            </a:r>
            <a:r>
              <a:rPr lang="en-US" altLang="zh-CN" sz="3200" b="1" dirty="0">
                <a:solidFill>
                  <a:srgbClr val="FF0000"/>
                </a:solidFill>
              </a:rPr>
              <a:t>15</a:t>
            </a:r>
            <a:r>
              <a:rPr lang="en-US" altLang="zh-CN" sz="3200" b="1" baseline="30000" dirty="0">
                <a:solidFill>
                  <a:srgbClr val="FF0000"/>
                </a:solidFill>
              </a:rPr>
              <a:t>◦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 from the fovea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DF43E-CBDF-4D7B-8C44-96FF8A103213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219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25"/>
    </mc:Choice>
    <mc:Fallback xmlns="">
      <p:transition spd="slow" advTm="352725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26749</TotalTime>
  <Words>2548</Words>
  <Application>Microsoft Office PowerPoint</Application>
  <PresentationFormat>全屏显示(4:3)</PresentationFormat>
  <Paragraphs>220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黑体</vt:lpstr>
      <vt:lpstr>隶书</vt:lpstr>
      <vt:lpstr>宋体</vt:lpstr>
      <vt:lpstr>微软雅黑</vt:lpstr>
      <vt:lpstr>Arial</vt:lpstr>
      <vt:lpstr>Calibri</vt:lpstr>
      <vt:lpstr>Constantia</vt:lpstr>
      <vt:lpstr>helvetica</vt:lpstr>
      <vt:lpstr>Wingdings</vt:lpstr>
      <vt:lpstr>Wingdings 2</vt:lpstr>
      <vt:lpstr>流畅</vt:lpstr>
      <vt:lpstr>A simpler primate brain: the visual system of the marmoset monkey</vt:lpstr>
      <vt:lpstr>Outline</vt:lpstr>
      <vt:lpstr>U.S. labs clamor for marmosets (Science 2018)</vt:lpstr>
      <vt:lpstr>Marmoset</vt:lpstr>
      <vt:lpstr>A simpler primate brain: the visual system of the marmoset monkey</vt:lpstr>
      <vt:lpstr>Knowledge about marmoset</vt:lpstr>
      <vt:lpstr>A sufficient model of primate vision</vt:lpstr>
      <vt:lpstr>The Marmoset Brain</vt:lpstr>
      <vt:lpstr>The Marmoset Eye</vt:lpstr>
      <vt:lpstr>The Marmoset Eye</vt:lpstr>
      <vt:lpstr>Cone Photoreceptor Classes</vt:lpstr>
      <vt:lpstr>Cone Photoreceptor Classes</vt:lpstr>
      <vt:lpstr>Other Retinal Neurons And Output Pathways</vt:lpstr>
      <vt:lpstr>Other Retinal Neurons And Output Pathways</vt:lpstr>
      <vt:lpstr>Other Retinal Neurons And Output Pathways</vt:lpstr>
      <vt:lpstr>Other Retinal Neurons And Output Pathways</vt:lpstr>
      <vt:lpstr>Other Retinal Neurons And Output Pathways</vt:lpstr>
      <vt:lpstr>Functional Properties Of Neurons in the Subcortical Visual System</vt:lpstr>
      <vt:lpstr>Functional Properties Of Neurons in the Subcortical Visual System</vt:lpstr>
      <vt:lpstr>Functional Properties Of Neurons in the Subcortical Visual System</vt:lpstr>
      <vt:lpstr>Primary Visual Cortex (V1)</vt:lpstr>
      <vt:lpstr>Primary Visual Cortex (V1)</vt:lpstr>
      <vt:lpstr>Primary Visual Cortex (V1)</vt:lpstr>
      <vt:lpstr>Connections of V1</vt:lpstr>
      <vt:lpstr>Connections of V1</vt:lpstr>
      <vt:lpstr>Connections of V1</vt:lpstr>
      <vt:lpstr>Connections of V1</vt:lpstr>
      <vt:lpstr>Columnar Organization of V1</vt:lpstr>
      <vt:lpstr>Functional Properties of V1 Neurons</vt:lpstr>
      <vt:lpstr>Functional Properties of V1 Neurons</vt:lpstr>
      <vt:lpstr>Primary Visual Cortex (V1)</vt:lpstr>
      <vt:lpstr>R&amp;D Plan</vt:lpstr>
      <vt:lpstr>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ltmou</cp:lastModifiedBy>
  <cp:revision>867</cp:revision>
  <cp:lastPrinted>1601-01-01T00:00:00Z</cp:lastPrinted>
  <dcterms:created xsi:type="dcterms:W3CDTF">1601-01-01T00:00:00Z</dcterms:created>
  <dcterms:modified xsi:type="dcterms:W3CDTF">2022-07-08T15:24:30Z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