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376" r:id="rId4"/>
    <p:sldId id="383" r:id="rId5"/>
    <p:sldId id="384" r:id="rId6"/>
    <p:sldId id="393" r:id="rId7"/>
    <p:sldId id="387" r:id="rId8"/>
    <p:sldId id="388" r:id="rId9"/>
    <p:sldId id="394" r:id="rId10"/>
    <p:sldId id="381" r:id="rId11"/>
    <p:sldId id="392" r:id="rId12"/>
    <p:sldId id="389" r:id="rId13"/>
    <p:sldId id="371" r:id="rId14"/>
    <p:sldId id="395" r:id="rId15"/>
    <p:sldId id="390" r:id="rId16"/>
    <p:sldId id="363" r:id="rId17"/>
    <p:sldId id="379" r:id="rId18"/>
    <p:sldId id="350" r:id="rId19"/>
    <p:sldId id="361" r:id="rId20"/>
    <p:sldId id="380" r:id="rId21"/>
    <p:sldId id="372" r:id="rId22"/>
    <p:sldId id="39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BFF"/>
    <a:srgbClr val="E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62917" autoAdjust="0"/>
  </p:normalViewPr>
  <p:slideViewPr>
    <p:cSldViewPr snapToGrid="0">
      <p:cViewPr varScale="1">
        <p:scale>
          <a:sx n="32" d="100"/>
          <a:sy n="32" d="100"/>
        </p:scale>
        <p:origin x="4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EA1D-0264-4385-92C1-BB28A3F76F8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4BB63-0287-4EA1-A68B-69AC7485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2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3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教科书上的</a:t>
            </a:r>
            <a:r>
              <a:rPr lang="en-US" altLang="zh-CN" dirty="0"/>
              <a:t>V1</a:t>
            </a:r>
            <a:r>
              <a:rPr lang="zh-CN" altLang="en-US" dirty="0"/>
              <a:t>信息流；</a:t>
            </a:r>
            <a:endParaRPr lang="en-US" altLang="zh-CN" dirty="0"/>
          </a:p>
          <a:p>
            <a:r>
              <a:rPr lang="zh-CN" altLang="en-US" dirty="0"/>
              <a:t>层内也存在前馈传递和反馈传递；</a:t>
            </a:r>
            <a:endParaRPr lang="en-US" altLang="zh-CN" dirty="0"/>
          </a:p>
          <a:p>
            <a:r>
              <a:rPr lang="zh-CN" altLang="en-US" dirty="0"/>
              <a:t>前馈传递：</a:t>
            </a:r>
            <a:r>
              <a:rPr lang="en-US" altLang="zh-CN" dirty="0"/>
              <a:t>4C-&gt;2/3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反馈传递：</a:t>
            </a:r>
            <a:r>
              <a:rPr lang="en-US" altLang="zh-CN" dirty="0"/>
              <a:t>L6</a:t>
            </a:r>
            <a:r>
              <a:rPr lang="zh-CN" altLang="en-US" dirty="0"/>
              <a:t>传递到</a:t>
            </a:r>
            <a:r>
              <a:rPr lang="en-US" altLang="zh-CN" dirty="0"/>
              <a:t>L4</a:t>
            </a:r>
            <a:r>
              <a:rPr lang="zh-CN" altLang="en-US" dirty="0"/>
              <a:t>、</a:t>
            </a:r>
            <a:r>
              <a:rPr lang="en-US" altLang="zh-CN" dirty="0"/>
              <a:t>L2/3</a:t>
            </a:r>
            <a:r>
              <a:rPr lang="zh-CN" altLang="en-US" dirty="0"/>
              <a:t>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D9F4-83E0-4C29-863F-F0C94D8C7E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5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矩阵沿着对角线越对称，说明有层间有着明显的互连连接；</a:t>
            </a:r>
            <a:endParaRPr lang="en-US" altLang="zh-CN" dirty="0"/>
          </a:p>
          <a:p>
            <a:r>
              <a:rPr lang="zh-CN" altLang="en-US" dirty="0"/>
              <a:t>对角线上颜色约深，说明层内具有明显的水平连接；</a:t>
            </a:r>
            <a:endParaRPr lang="en-US" altLang="zh-CN" dirty="0"/>
          </a:p>
          <a:p>
            <a:r>
              <a:rPr lang="zh-CN" altLang="en-US" dirty="0"/>
              <a:t>***注意：连接的相对“强度”</a:t>
            </a:r>
            <a:r>
              <a:rPr lang="en-US" altLang="zh-CN" dirty="0"/>
              <a:t>/</a:t>
            </a:r>
            <a:r>
              <a:rPr lang="zh-CN" altLang="en-US" dirty="0"/>
              <a:t>数量</a:t>
            </a:r>
            <a:r>
              <a:rPr lang="en-US" altLang="zh-CN" dirty="0"/>
              <a:t>,</a:t>
            </a:r>
            <a:r>
              <a:rPr lang="zh-CN" altLang="en-US" dirty="0"/>
              <a:t>和该连接的电导没有直接关系。</a:t>
            </a:r>
            <a:endParaRPr lang="en-US" altLang="zh-CN" dirty="0"/>
          </a:p>
          <a:p>
            <a:r>
              <a:rPr lang="zh-CN" altLang="en-US" dirty="0"/>
              <a:t>并不是说连接越多，这个连接对目标的作用就越强。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80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D9F4-83E0-4C29-863F-F0C94D8C7E7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2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41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0CA9-7FC0-4A49-853B-154AF23FDA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https://mosaicofminds.medium.com/maps-in-the-brain-f236998d544f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 mapping from visual field to the V1:</a:t>
            </a:r>
          </a:p>
          <a:p>
            <a:r>
              <a:rPr lang="en-US" altLang="zh-CN" dirty="0"/>
              <a:t>w=k*log(</a:t>
            </a:r>
            <a:r>
              <a:rPr lang="en-US" altLang="zh-CN" dirty="0" err="1"/>
              <a:t>z+a</a:t>
            </a:r>
            <a:r>
              <a:rPr lang="en-US" altLang="zh-CN" dirty="0"/>
              <a:t>), z</a:t>
            </a:r>
            <a:r>
              <a:rPr lang="zh-CN" altLang="en-US" dirty="0"/>
              <a:t>为视场位置，</a:t>
            </a:r>
            <a:r>
              <a:rPr lang="en-US" altLang="zh-CN" dirty="0"/>
              <a:t>w</a:t>
            </a:r>
            <a:r>
              <a:rPr lang="zh-CN" altLang="en-US" dirty="0"/>
              <a:t>为皮层位置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8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感受野：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L4C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细胞的感受野比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L4C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的要大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倍；</a:t>
                </a:r>
                <a:endParaRPr lang="en-US" altLang="zh-CN" dirty="0"/>
              </a:p>
              <a:p>
                <a:r>
                  <a:rPr lang="zh-CN" altLang="en-US" dirty="0"/>
                  <a:t>信号延时：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通路接受前馈信号的速度会比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通路要快</a:t>
                </a:r>
                <a:r>
                  <a:rPr lang="en-US" altLang="zh-CN" dirty="0"/>
                  <a:t>20ms</a:t>
                </a:r>
                <a:r>
                  <a:rPr lang="zh-CN" altLang="en-US" dirty="0"/>
                  <a:t>左右</a:t>
                </a:r>
                <a:r>
                  <a:rPr lang="en-US" altLang="zh-CN" dirty="0"/>
                  <a:t>~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感受野：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L4C</a:t>
                </a:r>
                <a:r>
                  <a:rPr lang="zh-CN" alt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𝛼</a:t>
                </a:r>
                <a:r>
                  <a:rPr lang="zh-CN" altLang="en-US" dirty="0"/>
                  <a:t>细胞的感受野比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L4C</a:t>
                </a:r>
                <a:r>
                  <a:rPr lang="zh-CN" alt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zh-CN" altLang="en-US" dirty="0"/>
                  <a:t>的要大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倍；</a:t>
                </a:r>
                <a:endParaRPr lang="en-US" altLang="zh-CN" dirty="0"/>
              </a:p>
              <a:p>
                <a:r>
                  <a:rPr lang="zh-CN" altLang="en-US" dirty="0"/>
                  <a:t>信号延时：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通路接受前馈信号的速度会比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通路要快</a:t>
                </a:r>
                <a:r>
                  <a:rPr lang="en-US" altLang="zh-CN" dirty="0"/>
                  <a:t>20ms</a:t>
                </a:r>
                <a:r>
                  <a:rPr lang="zh-CN" altLang="en-US" dirty="0"/>
                  <a:t>左右</a:t>
                </a:r>
                <a:r>
                  <a:rPr lang="en-US" altLang="zh-CN" dirty="0"/>
                  <a:t>~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8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0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输入层的主要特性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D9F4-83E0-4C29-863F-F0C94D8C7E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3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0CA9-7FC0-4A49-853B-154AF23FDA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4BB63-0287-4EA1-A68B-69AC74851B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9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85DC-35DF-D8A3-EB5E-C6050778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AEF79-66E9-35D1-1516-8EA985CD9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9F22A-9EC0-D47B-4363-0318488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4496B-152F-CF76-7420-0F4BE90C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E5C4F-F414-7535-4D79-00357F4C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A4E7D-BCBF-2EC3-FB01-CD6A4BB6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6B4CC-1FE9-2A89-F05F-F7B4B139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D287E-CA18-320F-2E3E-B266C86D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25F87-28B8-71F6-4008-568AD0A6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F70A5-F962-C508-B90F-8A8E99AC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9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A8AA57-B46A-166F-BA41-E55E81FFE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CE6A5-229B-D682-204D-098FAA45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9AA60-0ECF-2703-E412-A4AC0A25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4BFAC-F539-2862-18EE-F987225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F233B-7878-9D35-2DB7-22CC283F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3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0B69-D3DD-C304-92A2-F1016AA2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767EB-AC9D-3A43-83AA-0C2940F9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7C8E1-8772-9DF4-77DD-84451008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ECB8E-A20B-2913-6CCF-A53C999B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C50EF-199B-029F-FDC4-E7CCE4A0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73D8-5B1F-8C32-8BE7-99E95B53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66BF1-3BCC-E4BF-5B9F-D46CE3C2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4741B-CF25-B6C2-657B-28D00FED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19106-33B4-EBF0-7D77-A21E907E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21D81-C19F-F5FF-5B77-3A03A763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747EA-5898-A090-9825-AF3D3F5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648B1-3837-4A4F-5C96-E1507A4EE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4A94E-16F9-1E98-B2A4-0E83766E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B4E88-EE73-4867-6A0A-51DC5B22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FAFAC-4CB4-3FAF-6B8F-0A308461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A9EDB-4F1B-D109-946D-DB234C34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F0DA-EBBC-5143-5BF3-AE642C66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106C1-59A2-087B-D817-246A34AC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FF519-0FED-1678-7D10-29BC89D6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2CB0AE-C435-0274-0E48-6AD5E6CC5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B4514E-EF9E-ECC6-0400-C3CE8F670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555F20-71E7-6BAE-EEE1-C7222769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CBAC19-E5DF-F24D-D30D-2B468A9B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B16145-3F6C-47D7-7446-E64BB8B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7988D-55BF-00DF-933C-CA593E28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153445-00DE-9366-EB6D-24F857B0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653673-ECD8-CB43-10FA-E1A7185B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0884F2-AD88-A742-06FF-68AA2752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095FA-CC82-F42F-66E6-7BF191C0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BF6E82-6FE1-655F-E6EA-EF43F95B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AD982-D828-5D4B-DFEA-B5CCBD06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1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ABFE8-718C-A160-7992-F005DDCB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4F8FF-F2E2-42AC-FBAF-7DC5B273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68986-0D97-CE7F-3D0A-36F02CF5C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19550-135C-47C3-B8E3-8114C2F4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2DD5F-7E12-CC6C-0DAC-7ED17C02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5ED01-8777-EDA5-E73F-BE5CD8C3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0CC7-8AFA-14D4-65DB-61C70FA7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19BAC-8E78-3B89-086A-CD293FE87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FB8FF-6C8A-2DBF-272D-DD5623E7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DEEEC-1F93-4A00-094D-C698ADC9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9CA9A-A1A8-673B-C602-B199E3B0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71B2F-8449-18C5-021D-28466345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2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B75837-D0C1-A532-ED1C-19CDD62D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D2CFB-5A65-5E41-2927-F5AEBEFB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4516A-8FD1-D25D-B4C6-83D10E044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AF33-6F4B-4D07-8019-DDE7A6471FF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FED0D-E687-A1E2-AC6B-4A3CB7C49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B8E7E-2B04-EC0F-C169-774837BB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2649-CF4C-45E9-850C-0D177BEDC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Orientation_(geometry)" TargetMode="External"/><Relationship Id="rId4" Type="http://schemas.openxmlformats.org/officeDocument/2006/relationships/hyperlink" Target="https://en.wikipedia.org/wiki/Cytochrome_oxidas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DCB42-15EF-2E1A-22BD-554E45696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灵长类初级视觉皮层结构调研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BFABDE-E8F6-EA12-A9D4-F25A0D6C0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陈雯婕</a:t>
            </a:r>
            <a:endParaRPr lang="en-US" altLang="zh-CN" dirty="0"/>
          </a:p>
          <a:p>
            <a:r>
              <a:rPr lang="en-US" altLang="zh-CN" dirty="0"/>
              <a:t>2022-0523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40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65CEAF-01B9-20DA-B8E7-058C3D36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4" y="1047252"/>
            <a:ext cx="4959516" cy="4763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73393D-57C4-AAB6-CC0C-E70A72DE7D2B}"/>
              </a:ext>
            </a:extLst>
          </p:cNvPr>
          <p:cNvSpPr txBox="1"/>
          <p:nvPr/>
        </p:nvSpPr>
        <p:spPr>
          <a:xfrm>
            <a:off x="5494283" y="820533"/>
            <a:ext cx="6094070" cy="4893647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V1</a:t>
            </a:r>
            <a:r>
              <a:rPr lang="zh-CN" altLang="en-US" sz="2400" b="1" dirty="0">
                <a:solidFill>
                  <a:srgbClr val="FF0000"/>
                </a:solidFill>
              </a:rPr>
              <a:t>中功能结构分布情况：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Blobs:</a:t>
            </a:r>
          </a:p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Blobs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sections of the visual cortex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where groups of neurons that are sensitive to color assemble in cylindrical shapes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They were first identified in 1979 by Margaret Wong-Riley when she used a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ytochrome oxidase"/>
              </a:rPr>
              <a:t>cytochrome oxidase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stain, from which they get their name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0" i="0" strike="noStrike" dirty="0">
                <a:effectLst/>
                <a:latin typeface="Arial" panose="020B0604020202020204" pitchFamily="34" charset="0"/>
                <a:hlinkClick r:id="rId4" tooltip="Cytochrome oxid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cytochrome oxidase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 :</a:t>
            </a:r>
            <a:r>
              <a:rPr lang="zh-CN" altLang="en-US" dirty="0"/>
              <a:t>细胞色素氧化酶</a:t>
            </a:r>
            <a:endParaRPr lang="en-US" altLang="zh-CN" dirty="0"/>
          </a:p>
          <a:p>
            <a:r>
              <a:rPr lang="zh-CN" altLang="en-US" dirty="0"/>
              <a:t>分布：</a:t>
            </a:r>
            <a:r>
              <a:rPr lang="en-US" altLang="zh-CN" dirty="0"/>
              <a:t>L2/3</a:t>
            </a:r>
            <a:r>
              <a:rPr lang="zh-CN" altLang="en-US" dirty="0"/>
              <a:t>层最明显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</a:rPr>
              <a:t>Interblobs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Interblobs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areas between blobs which receive the same input, but are sensitive to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Orientation (geometry)"/>
              </a:rPr>
              <a:t>orientation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instead of color. 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Ocular dominance column (ODC)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眼优势住；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ODC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内的细胞只对单眼输入刺激有明显反应。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分布：</a:t>
            </a:r>
            <a:r>
              <a:rPr lang="en-US" altLang="zh-CN" b="1" dirty="0">
                <a:solidFill>
                  <a:srgbClr val="FF0000"/>
                </a:solidFill>
              </a:rPr>
              <a:t>L4C</a:t>
            </a:r>
            <a:r>
              <a:rPr lang="zh-CN" altLang="en-US" b="1" dirty="0">
                <a:solidFill>
                  <a:srgbClr val="FF0000"/>
                </a:solidFill>
              </a:rPr>
              <a:t>层最明显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C918C8-FC56-A8A3-5FD8-917E3B443895}"/>
              </a:ext>
            </a:extLst>
          </p:cNvPr>
          <p:cNvSpPr txBox="1"/>
          <p:nvPr/>
        </p:nvSpPr>
        <p:spPr>
          <a:xfrm>
            <a:off x="1003300" y="4636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V1</a:t>
            </a:r>
            <a:r>
              <a:rPr lang="zh-CN" altLang="en-US" sz="1800" b="1" dirty="0"/>
              <a:t>里</a:t>
            </a:r>
            <a:r>
              <a:rPr lang="en-US" altLang="zh-CN" sz="1800" b="1" dirty="0"/>
              <a:t>CO blob</a:t>
            </a:r>
            <a:r>
              <a:rPr lang="zh-CN" altLang="en-US" sz="1800" b="1" dirty="0"/>
              <a:t>以及</a:t>
            </a:r>
            <a:r>
              <a:rPr lang="en-US" altLang="zh-CN" b="1" dirty="0"/>
              <a:t>ODC</a:t>
            </a:r>
            <a:r>
              <a:rPr lang="zh-CN" altLang="en-US" b="1" dirty="0"/>
              <a:t>的示意图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8376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1A6BF0-830C-0613-4B90-EE3DD4149D72}"/>
              </a:ext>
            </a:extLst>
          </p:cNvPr>
          <p:cNvSpPr txBox="1"/>
          <p:nvPr/>
        </p:nvSpPr>
        <p:spPr>
          <a:xfrm>
            <a:off x="399005" y="653402"/>
            <a:ext cx="5186222" cy="5262979"/>
          </a:xfrm>
          <a:prstGeom prst="rect">
            <a:avLst/>
          </a:prstGeom>
          <a:noFill/>
          <a:ln w="444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V1</a:t>
            </a:r>
            <a:r>
              <a:rPr lang="zh-CN" altLang="en-US" sz="2400" b="1" dirty="0"/>
              <a:t>中</a:t>
            </a:r>
            <a:r>
              <a:rPr lang="en-US" altLang="zh-CN" sz="2400" b="1" dirty="0"/>
              <a:t>CO blob, ocular dominance column, orientation map</a:t>
            </a:r>
            <a:r>
              <a:rPr lang="zh-CN" altLang="en-US" sz="2400" b="1" dirty="0"/>
              <a:t>之间的关系</a:t>
            </a:r>
            <a:endParaRPr lang="en-US" altLang="zh-CN" sz="2400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b="1" dirty="0"/>
              <a:t>CO blob</a:t>
            </a:r>
            <a:r>
              <a:rPr lang="zh-CN" altLang="en-US" b="1" dirty="0"/>
              <a:t>与</a:t>
            </a:r>
            <a:r>
              <a:rPr lang="en-US" altLang="zh-CN" b="1" dirty="0"/>
              <a:t>orientation map</a:t>
            </a:r>
            <a:r>
              <a:rPr lang="zh-CN" altLang="en-US" b="1" dirty="0"/>
              <a:t>的</a:t>
            </a:r>
            <a:r>
              <a:rPr lang="en-US" altLang="zh-CN" b="1" dirty="0"/>
              <a:t>pinwheel-center</a:t>
            </a:r>
            <a:r>
              <a:rPr lang="zh-CN" altLang="en-US" b="1" dirty="0"/>
              <a:t>部分“对齐”</a:t>
            </a:r>
            <a:endParaRPr lang="en-US" altLang="zh-CN" b="1" dirty="0"/>
          </a:p>
          <a:p>
            <a:r>
              <a:rPr lang="zh-CN" altLang="en-US" dirty="0"/>
              <a:t>证据：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80%-90%</a:t>
            </a:r>
            <a:r>
              <a:rPr lang="zh-CN" altLang="en-US" dirty="0"/>
              <a:t>的</a:t>
            </a:r>
            <a:r>
              <a:rPr lang="en-US" altLang="zh-CN" dirty="0"/>
              <a:t>CO blob</a:t>
            </a:r>
            <a:r>
              <a:rPr lang="zh-CN" altLang="en-US" dirty="0"/>
              <a:t>中具有</a:t>
            </a:r>
            <a:r>
              <a:rPr lang="en-US" altLang="zh-CN" dirty="0"/>
              <a:t>pinwheel-center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Orientation map</a:t>
            </a:r>
            <a:r>
              <a:rPr lang="zh-CN" altLang="en-US" dirty="0"/>
              <a:t>中</a:t>
            </a: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en-US" altLang="zh-CN" dirty="0"/>
              <a:t>pinwheel-center</a:t>
            </a:r>
            <a:r>
              <a:rPr lang="zh-CN" altLang="en-US" dirty="0"/>
              <a:t>处于</a:t>
            </a:r>
            <a:r>
              <a:rPr lang="en-US" altLang="zh-CN" dirty="0"/>
              <a:t>CO blob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CO blob</a:t>
            </a:r>
            <a:r>
              <a:rPr lang="zh-CN" altLang="en-US" dirty="0"/>
              <a:t>里的细胞对颜色敏感，没有偏好朝向；</a:t>
            </a:r>
            <a:r>
              <a:rPr lang="en-US" altLang="zh-CN" dirty="0" err="1"/>
              <a:t>interblob</a:t>
            </a:r>
            <a:r>
              <a:rPr lang="zh-CN" altLang="en-US" dirty="0"/>
              <a:t>里的细胞对颜色不敏感，有明显的朝向偏好。</a:t>
            </a:r>
            <a:endParaRPr lang="en-US" altLang="zh-CN" dirty="0"/>
          </a:p>
          <a:p>
            <a:r>
              <a:rPr lang="zh-CN" altLang="en-US" dirty="0"/>
              <a:t>新认识：</a:t>
            </a:r>
            <a:r>
              <a:rPr lang="en-US" altLang="zh-CN" dirty="0"/>
              <a:t>V1</a:t>
            </a:r>
            <a:r>
              <a:rPr lang="zh-CN" altLang="en-US" dirty="0"/>
              <a:t>里有许多细胞同时对颜色敏感、有朝向偏好。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b="1" dirty="0"/>
              <a:t>CO blob</a:t>
            </a:r>
            <a:r>
              <a:rPr lang="zh-CN" altLang="en-US" b="1" dirty="0"/>
              <a:t>的位置与</a:t>
            </a:r>
            <a:r>
              <a:rPr lang="en-US" altLang="zh-CN" b="1" dirty="0"/>
              <a:t>ocular dominance column</a:t>
            </a:r>
            <a:r>
              <a:rPr lang="zh-CN" altLang="en-US" b="1" dirty="0"/>
              <a:t>的中心对齐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F1A46-1AB6-8632-50EC-CF5CAAC7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599" y="1991109"/>
            <a:ext cx="5957396" cy="22420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17CFD8-9187-7BC3-1B1A-DB9AD1AE043D}"/>
              </a:ext>
            </a:extLst>
          </p:cNvPr>
          <p:cNvSpPr txBox="1"/>
          <p:nvPr/>
        </p:nvSpPr>
        <p:spPr>
          <a:xfrm>
            <a:off x="6093942" y="5885384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Functional Organization of Color Domains in V1 and V2 of Macaque Monkey Revealed by Optical Imaging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768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BRAIN FROM TOP TO BOTTOM">
            <a:extLst>
              <a:ext uri="{FF2B5EF4-FFF2-40B4-BE49-F238E27FC236}">
                <a16:creationId xmlns:a16="http://schemas.microsoft.com/office/drawing/2014/main" id="{16FE676D-A185-8E16-2DBC-1993C29C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22" y="668300"/>
            <a:ext cx="5269953" cy="5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D4876284-6348-F529-6C3A-4F98ADD527FA}"/>
              </a:ext>
            </a:extLst>
          </p:cNvPr>
          <p:cNvSpPr txBox="1"/>
          <p:nvPr/>
        </p:nvSpPr>
        <p:spPr>
          <a:xfrm>
            <a:off x="5911822" y="4526435"/>
            <a:ext cx="1238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初级视皮层上“观察到”的眼优势分布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CF6CA0F-5A85-7A5B-1449-DCA97288EA1E}"/>
              </a:ext>
            </a:extLst>
          </p:cNvPr>
          <p:cNvSpPr txBox="1"/>
          <p:nvPr/>
        </p:nvSpPr>
        <p:spPr>
          <a:xfrm>
            <a:off x="582006" y="207661"/>
            <a:ext cx="1652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眼优势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7C69FF3-1E0D-DF3D-D2B3-8E27786E230A}"/>
              </a:ext>
            </a:extLst>
          </p:cNvPr>
          <p:cNvSpPr txBox="1"/>
          <p:nvPr/>
        </p:nvSpPr>
        <p:spPr>
          <a:xfrm>
            <a:off x="601645" y="730881"/>
            <a:ext cx="4821255" cy="1809415"/>
          </a:xfrm>
          <a:prstGeom prst="rect">
            <a:avLst/>
          </a:prstGeom>
          <a:noFill/>
          <a:ln w="444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发现：</a:t>
            </a:r>
            <a:r>
              <a:rPr lang="en-US" altLang="zh-CN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Hubel</a:t>
            </a:r>
            <a:r>
              <a:rPr lang="zh-CN" altLang="en-US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Wiesel </a:t>
            </a:r>
            <a:r>
              <a:rPr lang="zh-CN" altLang="en-US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发现成年脑</a:t>
            </a:r>
            <a:r>
              <a:rPr lang="en-US" altLang="zh-CN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V1</a:t>
            </a:r>
            <a:r>
              <a:rPr lang="zh-CN" altLang="en-US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中存在某些神经元只对单眼输入有反应，这一现象被称为“眼优势”</a:t>
            </a:r>
            <a:r>
              <a:rPr lang="en-US" altLang="zh-CN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altLang="zh-CN" dirty="0">
              <a:solidFill>
                <a:srgbClr val="686868"/>
              </a:solidFill>
              <a:latin typeface="Open Sans" panose="020B0606030504020204" pitchFamily="34" charset="0"/>
            </a:endParaRPr>
          </a:p>
          <a:p>
            <a:r>
              <a:rPr lang="zh-CN" altLang="en-US" dirty="0">
                <a:solidFill>
                  <a:srgbClr val="686868"/>
                </a:solidFill>
                <a:latin typeface="Open Sans" panose="020B0606030504020204" pitchFamily="34" charset="0"/>
              </a:rPr>
              <a:t>分布特点：接受同个眼睛的视觉信号的神经元聚在一起，形成</a:t>
            </a:r>
            <a:r>
              <a:rPr lang="zh-CN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眼优势柱</a:t>
            </a:r>
            <a:r>
              <a:rPr lang="en-US" altLang="zh-CN" dirty="0">
                <a:solidFill>
                  <a:srgbClr val="FF0000"/>
                </a:solidFill>
                <a:latin typeface="Open Sans" panose="020B0606030504020204" pitchFamily="34" charset="0"/>
              </a:rPr>
              <a:t>(Ocular Dominance Column)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47CE42-4306-A597-11CD-B07BDACD3514}"/>
              </a:ext>
            </a:extLst>
          </p:cNvPr>
          <p:cNvSpPr txBox="1"/>
          <p:nvPr/>
        </p:nvSpPr>
        <p:spPr>
          <a:xfrm>
            <a:off x="582006" y="4374622"/>
            <a:ext cx="4821255" cy="1631216"/>
          </a:xfrm>
          <a:prstGeom prst="rect">
            <a:avLst/>
          </a:prstGeom>
          <a:noFill/>
          <a:ln w="444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眼优势柱的形成存在关键期</a:t>
            </a:r>
            <a:endParaRPr lang="en-US" altLang="zh-CN" sz="2000" dirty="0"/>
          </a:p>
          <a:p>
            <a:r>
              <a:rPr lang="zh-CN" altLang="en-US" sz="1600" dirty="0"/>
              <a:t>实验</a:t>
            </a:r>
            <a:r>
              <a:rPr lang="en-US" altLang="zh-CN" sz="1600" dirty="0"/>
              <a:t>1</a:t>
            </a:r>
            <a:r>
              <a:rPr lang="zh-CN" altLang="en-US" sz="1600" dirty="0"/>
              <a:t>：对刚出生前几个月的小猫剥夺单眼视觉，</a:t>
            </a:r>
            <a:r>
              <a:rPr lang="en-US" altLang="zh-CN" sz="1600" dirty="0"/>
              <a:t>V1</a:t>
            </a:r>
            <a:r>
              <a:rPr lang="zh-CN" altLang="en-US" sz="1600" dirty="0"/>
              <a:t>里大量细胞只对来自未被剥夺视觉的眼睛的信号有反应</a:t>
            </a:r>
            <a:endParaRPr lang="en-US" altLang="zh-CN" sz="1600" dirty="0"/>
          </a:p>
          <a:p>
            <a:r>
              <a:rPr lang="zh-CN" altLang="en-US" sz="1600" b="0" i="0" dirty="0">
                <a:effectLst/>
                <a:latin typeface="Open Sans" panose="020B0606030504020204" pitchFamily="34" charset="0"/>
              </a:rPr>
              <a:t>实验</a:t>
            </a:r>
            <a:r>
              <a:rPr lang="en-US" altLang="zh-CN" sz="1600" b="0" i="0" dirty="0">
                <a:effectLst/>
                <a:latin typeface="Open Sans" panose="020B0606030504020204" pitchFamily="34" charset="0"/>
              </a:rPr>
              <a:t>2</a:t>
            </a:r>
            <a:r>
              <a:rPr lang="zh-CN" altLang="en-US" sz="1600" b="0" i="0" dirty="0">
                <a:effectLst/>
                <a:latin typeface="Open Sans" panose="020B0606030504020204" pitchFamily="34" charset="0"/>
              </a:rPr>
              <a:t>：对成年猫剥夺单眼输入，</a:t>
            </a:r>
            <a:r>
              <a:rPr lang="en-US" altLang="zh-CN" sz="1600" b="0" i="0" dirty="0">
                <a:effectLst/>
                <a:latin typeface="Open Sans" panose="020B0606030504020204" pitchFamily="34" charset="0"/>
              </a:rPr>
              <a:t>V1</a:t>
            </a:r>
            <a:r>
              <a:rPr lang="zh-CN" altLang="en-US" sz="1600" b="0" i="0" dirty="0">
                <a:effectLst/>
                <a:latin typeface="Open Sans" panose="020B0606030504020204" pitchFamily="34" charset="0"/>
              </a:rPr>
              <a:t>里的眼优势柱的组织结构不发生变化。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C39030-11A1-2E43-9B5F-BB1E13AAD2A3}"/>
              </a:ext>
            </a:extLst>
          </p:cNvPr>
          <p:cNvSpPr txBox="1"/>
          <p:nvPr/>
        </p:nvSpPr>
        <p:spPr>
          <a:xfrm>
            <a:off x="582006" y="3503552"/>
            <a:ext cx="5056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并非天生具有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</a:rPr>
              <a:t>关键期内外界刺激</a:t>
            </a:r>
            <a:r>
              <a:rPr lang="en-US" altLang="zh-CN" sz="1800" b="1" dirty="0">
                <a:solidFill>
                  <a:srgbClr val="FF0000"/>
                </a:solidFill>
              </a:rPr>
              <a:t>+</a:t>
            </a:r>
            <a:r>
              <a:rPr lang="zh-CN" altLang="en-US" sz="1800" b="1" dirty="0">
                <a:solidFill>
                  <a:srgbClr val="FF0000"/>
                </a:solidFill>
              </a:rPr>
              <a:t>双眼“竞争”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</a:rPr>
              <a:t>形成的结果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802C262-80C6-B403-CFD7-F57F251B210F}"/>
              </a:ext>
            </a:extLst>
          </p:cNvPr>
          <p:cNvSpPr txBox="1"/>
          <p:nvPr/>
        </p:nvSpPr>
        <p:spPr>
          <a:xfrm>
            <a:off x="582006" y="2921897"/>
            <a:ext cx="3859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如何形成的？？</a:t>
            </a:r>
          </a:p>
        </p:txBody>
      </p:sp>
    </p:spTree>
    <p:extLst>
      <p:ext uri="{BB962C8B-B14F-4D97-AF65-F5344CB8AC3E}">
        <p14:creationId xmlns:p14="http://schemas.microsoft.com/office/powerpoint/2010/main" val="271680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F362D0A-8C9D-A391-0598-DA69206ABD9D}"/>
              </a:ext>
            </a:extLst>
          </p:cNvPr>
          <p:cNvSpPr txBox="1"/>
          <p:nvPr/>
        </p:nvSpPr>
        <p:spPr>
          <a:xfrm>
            <a:off x="1871399" y="1302901"/>
            <a:ext cx="7698589" cy="101566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关键期内大脑网络可塑程度</a:t>
            </a:r>
            <a:r>
              <a:rPr lang="zh-CN" altLang="en-US" sz="2000" dirty="0">
                <a:solidFill>
                  <a:srgbClr val="FF0000"/>
                </a:solidFill>
                <a:latin typeface="Open Sans" panose="020B0606030504020204" pitchFamily="34" charset="0"/>
              </a:rPr>
              <a:t>很大，关键期外可塑性很低；</a:t>
            </a:r>
            <a:endParaRPr lang="en-US" altLang="zh-CN" sz="2000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关键期内外部环境刺激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经验能够更好的塑造发育中的大脑环路</a:t>
            </a:r>
            <a:r>
              <a:rPr lang="zh-CN" altLang="en-US" sz="2000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；</a:t>
            </a:r>
            <a:endParaRPr lang="en-US" altLang="zh-CN" sz="2000" b="0" i="0" dirty="0">
              <a:solidFill>
                <a:srgbClr val="686868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2000" dirty="0">
                <a:solidFill>
                  <a:srgbClr val="686868"/>
                </a:solidFill>
                <a:latin typeface="Open Sans" panose="020B0606030504020204" pitchFamily="34" charset="0"/>
              </a:rPr>
              <a:t>大脑对</a:t>
            </a:r>
            <a:r>
              <a:rPr lang="zh-CN" altLang="en-US" sz="2000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感觉、运动</a:t>
            </a:r>
            <a:r>
              <a:rPr lang="en-US" altLang="zh-CN" sz="2000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sz="2000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语言、高级认知的学习存在不同的关键期</a:t>
            </a:r>
            <a:endParaRPr lang="en-US" altLang="zh-CN" sz="2000" b="0" i="0" dirty="0">
              <a:solidFill>
                <a:srgbClr val="686868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6" name="Picture 2" descr="Re-opening Windows | Dana Foundation">
            <a:extLst>
              <a:ext uri="{FF2B5EF4-FFF2-40B4-BE49-F238E27FC236}">
                <a16:creationId xmlns:a16="http://schemas.microsoft.com/office/drawing/2014/main" id="{E68A7E79-F8AF-706B-874E-F3F521E4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22665" r="5182" b="30189"/>
          <a:stretch/>
        </p:blipFill>
        <p:spPr bwMode="auto">
          <a:xfrm>
            <a:off x="1763987" y="2844339"/>
            <a:ext cx="7913412" cy="308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F7211C1-2A19-EE21-F470-E731F6FD3D7B}"/>
              </a:ext>
            </a:extLst>
          </p:cNvPr>
          <p:cNvSpPr txBox="1"/>
          <p:nvPr/>
        </p:nvSpPr>
        <p:spPr>
          <a:xfrm>
            <a:off x="6646109" y="6174516"/>
            <a:ext cx="5173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Hensch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Takao K. "Critical period plasticity in local cortical circuits."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Reviews Neuroscience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6.11 (2005): 877-888.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E9B7AD-CC86-722B-5823-A726DC42B59D}"/>
              </a:ext>
            </a:extLst>
          </p:cNvPr>
          <p:cNvSpPr txBox="1"/>
          <p:nvPr/>
        </p:nvSpPr>
        <p:spPr>
          <a:xfrm>
            <a:off x="4023909" y="2475007"/>
            <a:ext cx="317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大脑发育中的可塑性时间窗口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E3507E-1190-A687-65BD-67389CE0B840}"/>
              </a:ext>
            </a:extLst>
          </p:cNvPr>
          <p:cNvSpPr txBox="1"/>
          <p:nvPr/>
        </p:nvSpPr>
        <p:spPr>
          <a:xfrm>
            <a:off x="4787013" y="398043"/>
            <a:ext cx="16525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关键期</a:t>
            </a:r>
          </a:p>
        </p:txBody>
      </p:sp>
    </p:spTree>
    <p:extLst>
      <p:ext uri="{BB962C8B-B14F-4D97-AF65-F5344CB8AC3E}">
        <p14:creationId xmlns:p14="http://schemas.microsoft.com/office/powerpoint/2010/main" val="238932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5D52A-7AC6-DEBE-6646-28D8C1A2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内的微环路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05DB8-5D96-2809-D6CB-C5C2746E6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4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E5158B-368A-DF59-7452-D81AF4B5962E}"/>
              </a:ext>
            </a:extLst>
          </p:cNvPr>
          <p:cNvSpPr txBox="1"/>
          <p:nvPr/>
        </p:nvSpPr>
        <p:spPr>
          <a:xfrm>
            <a:off x="6520146" y="951828"/>
            <a:ext cx="422962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AdvPSA183"/>
              </a:rPr>
              <a:t>皮层分层结构中涉及到的名词解释：</a:t>
            </a:r>
            <a:endParaRPr lang="en-US" altLang="zh-CN" sz="2000" b="1" dirty="0">
              <a:solidFill>
                <a:srgbClr val="000000"/>
              </a:solidFill>
              <a:latin typeface="AdvPSA183"/>
            </a:endParaRPr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AdvPSA183"/>
              </a:rPr>
              <a:t>根据不同层与大脑其他区域的连接关系来命名不同的层</a:t>
            </a:r>
            <a:endParaRPr lang="en-US" altLang="zh-CN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00"/>
                </a:solidFill>
                <a:latin typeface="AdvPSA183"/>
              </a:rPr>
              <a:t>Supragranular</a:t>
            </a:r>
            <a:r>
              <a:rPr lang="en-US" altLang="zh-CN" dirty="0">
                <a:solidFill>
                  <a:srgbClr val="000000"/>
                </a:solidFill>
                <a:latin typeface="AdvPSA183"/>
              </a:rPr>
              <a:t> layer: </a:t>
            </a:r>
            <a:r>
              <a:rPr lang="zh-CN" altLang="en-US" dirty="0">
                <a:solidFill>
                  <a:srgbClr val="000000"/>
                </a:solidFill>
                <a:latin typeface="AdvPSA183"/>
              </a:rPr>
              <a:t>将信号前向传递到其他皮层区域的输出层</a:t>
            </a:r>
            <a:r>
              <a:rPr lang="en-US" altLang="zh-CN" dirty="0">
                <a:solidFill>
                  <a:srgbClr val="000000"/>
                </a:solidFill>
                <a:latin typeface="AdvPSA183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AdvPSA183"/>
              </a:rPr>
              <a:t>一般为</a:t>
            </a:r>
            <a:r>
              <a:rPr lang="en-US" altLang="zh-CN" dirty="0">
                <a:solidFill>
                  <a:srgbClr val="000000"/>
                </a:solidFill>
                <a:latin typeface="AdvPSA183"/>
              </a:rPr>
              <a:t>L2/3</a:t>
            </a:r>
            <a:r>
              <a:rPr lang="zh-CN" altLang="en-US" dirty="0">
                <a:solidFill>
                  <a:srgbClr val="000000"/>
                </a:solidFill>
                <a:latin typeface="AdvPSA183"/>
              </a:rPr>
              <a:t>层</a:t>
            </a:r>
            <a:r>
              <a:rPr lang="en-US" altLang="zh-CN" dirty="0">
                <a:solidFill>
                  <a:srgbClr val="000000"/>
                </a:solidFill>
                <a:latin typeface="AdvPSA183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AdvPSA183"/>
              </a:rPr>
              <a:t>Granular layer: </a:t>
            </a:r>
            <a:r>
              <a:rPr lang="zh-CN" altLang="en-US" dirty="0">
                <a:solidFill>
                  <a:srgbClr val="000000"/>
                </a:solidFill>
                <a:latin typeface="AdvPSA183"/>
              </a:rPr>
              <a:t>接受来自皮层下区域以及其他皮层区域传来的输入信号的层</a:t>
            </a:r>
            <a:r>
              <a:rPr lang="en-US" altLang="zh-CN" dirty="0">
                <a:solidFill>
                  <a:srgbClr val="000000"/>
                </a:solidFill>
                <a:latin typeface="AdvPSA183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AdvPSA183"/>
              </a:rPr>
              <a:t>一般为</a:t>
            </a:r>
            <a:r>
              <a:rPr lang="en-US" altLang="zh-CN" dirty="0">
                <a:solidFill>
                  <a:srgbClr val="000000"/>
                </a:solidFill>
                <a:latin typeface="AdvPSA183"/>
              </a:rPr>
              <a:t>L4)</a:t>
            </a:r>
            <a:endParaRPr lang="en-US" altLang="zh-CN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dvPSA183"/>
              </a:rPr>
              <a:t>Infragranular layer: </a:t>
            </a:r>
            <a:r>
              <a:rPr lang="zh-CN" altLang="en-US" dirty="0">
                <a:solidFill>
                  <a:srgbClr val="000000"/>
                </a:solidFill>
                <a:latin typeface="AdvPSA183"/>
              </a:rPr>
              <a:t>将信号反馈到其他皮层区域以及传递到皮层下区域</a:t>
            </a:r>
            <a:r>
              <a:rPr lang="en-US" altLang="zh-CN" dirty="0">
                <a:solidFill>
                  <a:srgbClr val="000000"/>
                </a:solidFill>
                <a:latin typeface="AdvPSA183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AdvPSA183"/>
              </a:rPr>
              <a:t>一般为</a:t>
            </a:r>
            <a:r>
              <a:rPr lang="en-US" altLang="zh-CN" dirty="0">
                <a:solidFill>
                  <a:srgbClr val="000000"/>
                </a:solidFill>
                <a:latin typeface="AdvPSA183"/>
              </a:rPr>
              <a:t>L6)</a:t>
            </a:r>
            <a:endParaRPr lang="en-US" altLang="zh-CN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AdvPSA183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EA0C6C-D6CA-E9AA-9EBE-290B12EC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5" y="1736335"/>
            <a:ext cx="5535256" cy="3696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1F1FF5-9851-A77B-F79D-C6D854030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557" y="478729"/>
            <a:ext cx="3962604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8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PT - Perceptual systems: Central visual pathways PowerPoint Presentation -  ID:5575951">
            <a:extLst>
              <a:ext uri="{FF2B5EF4-FFF2-40B4-BE49-F238E27FC236}">
                <a16:creationId xmlns:a16="http://schemas.microsoft.com/office/drawing/2014/main" id="{C92E8F47-BEF3-04AA-06B9-6A912F664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8" t="24105"/>
          <a:stretch/>
        </p:blipFill>
        <p:spPr bwMode="auto">
          <a:xfrm>
            <a:off x="1040524" y="350737"/>
            <a:ext cx="5102190" cy="61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CA8BFE-5DEF-AB58-628A-04C674A889E3}"/>
              </a:ext>
            </a:extLst>
          </p:cNvPr>
          <p:cNvSpPr txBox="1"/>
          <p:nvPr/>
        </p:nvSpPr>
        <p:spPr>
          <a:xfrm>
            <a:off x="6629400" y="1308100"/>
            <a:ext cx="45220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V1</a:t>
            </a:r>
            <a:r>
              <a:rPr lang="zh-CN" altLang="en-US" sz="2400" b="1" dirty="0"/>
              <a:t>信息流的精简示意图：</a:t>
            </a:r>
            <a:endParaRPr lang="en-US" altLang="zh-CN" sz="2400" b="1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4C</a:t>
            </a:r>
            <a:r>
              <a:rPr lang="zh-CN" altLang="en-US" dirty="0"/>
              <a:t>层为主要输入层：接受</a:t>
            </a:r>
            <a:r>
              <a:rPr lang="en-US" altLang="zh-CN" dirty="0"/>
              <a:t>LGN</a:t>
            </a:r>
            <a:r>
              <a:rPr lang="zh-CN" altLang="en-US" dirty="0"/>
              <a:t>输入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来自</a:t>
            </a:r>
            <a:r>
              <a:rPr lang="en-US" altLang="zh-CN" dirty="0"/>
              <a:t>4C</a:t>
            </a:r>
            <a:r>
              <a:rPr lang="zh-CN" altLang="en-US" dirty="0"/>
              <a:t>的输入信号在层间的传递：</a:t>
            </a:r>
            <a:endParaRPr lang="en-US" altLang="zh-CN" dirty="0"/>
          </a:p>
          <a:p>
            <a:r>
              <a:rPr lang="en-US" altLang="zh-CN" dirty="0"/>
              <a:t>-  4C</a:t>
            </a:r>
            <a:r>
              <a:rPr lang="zh-CN" altLang="en-US" dirty="0"/>
              <a:t>前向传递到</a:t>
            </a:r>
            <a:r>
              <a:rPr lang="en-US" altLang="zh-CN" dirty="0"/>
              <a:t>L4B</a:t>
            </a:r>
            <a:r>
              <a:rPr lang="zh-CN" altLang="en-US" dirty="0"/>
              <a:t>和</a:t>
            </a:r>
            <a:r>
              <a:rPr lang="en-US" altLang="zh-CN" dirty="0"/>
              <a:t>L2/3</a:t>
            </a:r>
            <a:r>
              <a:rPr lang="zh-CN" altLang="en-US" dirty="0"/>
              <a:t>层；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L2/3</a:t>
            </a:r>
            <a:r>
              <a:rPr lang="zh-CN" altLang="en-US" dirty="0"/>
              <a:t>层与</a:t>
            </a:r>
            <a:r>
              <a:rPr lang="en-US" altLang="zh-CN" dirty="0"/>
              <a:t>L5</a:t>
            </a:r>
            <a:r>
              <a:rPr lang="zh-CN" altLang="en-US" dirty="0"/>
              <a:t>互连；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L5</a:t>
            </a:r>
            <a:r>
              <a:rPr lang="zh-CN" altLang="en-US" dirty="0"/>
              <a:t>传递到</a:t>
            </a:r>
            <a:r>
              <a:rPr lang="en-US" altLang="zh-CN" dirty="0"/>
              <a:t>L6</a:t>
            </a:r>
            <a:r>
              <a:rPr lang="zh-CN" altLang="en-US" dirty="0"/>
              <a:t>，</a:t>
            </a:r>
            <a:r>
              <a:rPr lang="en-US" altLang="zh-CN" dirty="0"/>
              <a:t>L6</a:t>
            </a:r>
            <a:r>
              <a:rPr lang="zh-CN" altLang="en-US" dirty="0"/>
              <a:t>反馈到其他所有层</a:t>
            </a:r>
            <a:r>
              <a:rPr lang="en-US" altLang="zh-CN" dirty="0"/>
              <a:t>(</a:t>
            </a:r>
            <a:r>
              <a:rPr lang="zh-CN" altLang="en-US" dirty="0"/>
              <a:t>避免</a:t>
            </a:r>
            <a:r>
              <a:rPr lang="en-US" altLang="zh-CN" dirty="0"/>
              <a:t>L5)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2/3</a:t>
            </a:r>
            <a:r>
              <a:rPr lang="zh-CN" altLang="en-US" dirty="0"/>
              <a:t>、</a:t>
            </a:r>
            <a:r>
              <a:rPr lang="en-US" altLang="zh-CN" dirty="0"/>
              <a:t>4B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层将信号传递到其他脑区；其中</a:t>
            </a:r>
            <a:r>
              <a:rPr lang="en-US" altLang="zh-CN" dirty="0"/>
              <a:t>L6</a:t>
            </a:r>
            <a:r>
              <a:rPr lang="zh-CN" altLang="en-US" dirty="0"/>
              <a:t>给与</a:t>
            </a:r>
            <a:r>
              <a:rPr lang="en-US" altLang="zh-CN" dirty="0"/>
              <a:t>LGN</a:t>
            </a:r>
            <a:r>
              <a:rPr lang="zh-CN" altLang="en-US" dirty="0"/>
              <a:t>反馈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85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450E414-D087-CAFF-AA3A-8009D2C6B034}"/>
              </a:ext>
            </a:extLst>
          </p:cNvPr>
          <p:cNvGrpSpPr/>
          <p:nvPr/>
        </p:nvGrpSpPr>
        <p:grpSpPr>
          <a:xfrm>
            <a:off x="311487" y="258864"/>
            <a:ext cx="7129838" cy="2967813"/>
            <a:chOff x="168954" y="47612"/>
            <a:chExt cx="10453927" cy="44297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901E5C3-6E51-39AC-E703-5D27880A3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954" y="47612"/>
              <a:ext cx="10453927" cy="4429771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FC0A487-3ADE-43A5-AF66-8636E21A7C9D}"/>
                </a:ext>
              </a:extLst>
            </p:cNvPr>
            <p:cNvCxnSpPr>
              <a:cxnSpLocks/>
            </p:cNvCxnSpPr>
            <p:nvPr/>
          </p:nvCxnSpPr>
          <p:spPr>
            <a:xfrm>
              <a:off x="6097158" y="258411"/>
              <a:ext cx="2249103" cy="2226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FAB02A9-DB24-D945-D9F7-5496AFD3B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8" y="3345412"/>
            <a:ext cx="7320224" cy="30900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7FD150-AC87-DED0-1C68-85FE08636F75}"/>
              </a:ext>
            </a:extLst>
          </p:cNvPr>
          <p:cNvSpPr txBox="1"/>
          <p:nvPr/>
        </p:nvSpPr>
        <p:spPr>
          <a:xfrm>
            <a:off x="7510972" y="1234748"/>
            <a:ext cx="4123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V1</a:t>
            </a:r>
            <a:r>
              <a:rPr lang="zh-CN" altLang="en-US" sz="2000" dirty="0"/>
              <a:t>内部微环路十分复杂！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b="1" dirty="0"/>
              <a:t>层内水平连接</a:t>
            </a:r>
            <a:r>
              <a:rPr lang="zh-CN" altLang="en-US" sz="2000" dirty="0"/>
              <a:t>方面：每层基本上都具有较强的兴奋性连接和抑制性连接</a:t>
            </a:r>
            <a:r>
              <a:rPr lang="en-US" altLang="zh-CN" sz="2000" dirty="0"/>
              <a:t>;</a:t>
            </a:r>
          </a:p>
          <a:p>
            <a:pPr marL="457200" indent="-457200">
              <a:buAutoNum type="arabicPeriod"/>
            </a:pPr>
            <a:r>
              <a:rPr lang="zh-CN" altLang="en-US" sz="2000" b="1" dirty="0"/>
              <a:t>层间短程连接</a:t>
            </a:r>
            <a:r>
              <a:rPr lang="zh-CN" altLang="en-US" sz="2000" dirty="0"/>
              <a:t>方面：</a:t>
            </a:r>
            <a:endParaRPr lang="en-US" altLang="zh-CN" sz="2000" dirty="0"/>
          </a:p>
          <a:p>
            <a:r>
              <a:rPr lang="zh-CN" altLang="en-US" sz="2000" dirty="0"/>
              <a:t>*兴奋性层间投射模式更复杂，层间互连不对称，</a:t>
            </a:r>
            <a:r>
              <a:rPr lang="en-US" altLang="zh-CN" sz="2000" dirty="0"/>
              <a:t>e.g.L4</a:t>
            </a:r>
            <a:r>
              <a:rPr lang="zh-CN" altLang="en-US" sz="2000" dirty="0"/>
              <a:t>给</a:t>
            </a:r>
            <a:r>
              <a:rPr lang="en-US" altLang="zh-CN" sz="2000" dirty="0"/>
              <a:t>L2/3</a:t>
            </a:r>
            <a:r>
              <a:rPr lang="zh-CN" altLang="en-US" sz="2000" dirty="0"/>
              <a:t>较多连接，但是</a:t>
            </a:r>
            <a:r>
              <a:rPr lang="en-US" altLang="zh-CN" sz="2000" dirty="0"/>
              <a:t>L2/3</a:t>
            </a:r>
            <a:r>
              <a:rPr lang="zh-CN" altLang="en-US" sz="2000" dirty="0"/>
              <a:t>避免连接到</a:t>
            </a:r>
            <a:r>
              <a:rPr lang="en-US" altLang="zh-CN" sz="2000" dirty="0"/>
              <a:t>L4</a:t>
            </a:r>
            <a:r>
              <a:rPr lang="zh-CN" altLang="en-US" sz="2000" dirty="0"/>
              <a:t>，而是连接到</a:t>
            </a:r>
            <a:r>
              <a:rPr lang="en-US" altLang="zh-CN" sz="2000" dirty="0"/>
              <a:t>L5</a:t>
            </a:r>
          </a:p>
          <a:p>
            <a:r>
              <a:rPr lang="zh-CN" altLang="en-US" sz="2000" dirty="0"/>
              <a:t>*抑制性层间投射模式存在较多互连</a:t>
            </a:r>
            <a:endParaRPr lang="en-US" altLang="zh-CN" sz="2000" dirty="0"/>
          </a:p>
          <a:p>
            <a:r>
              <a:rPr lang="en-US" altLang="zh-CN" sz="2000" dirty="0"/>
              <a:t>(V1</a:t>
            </a:r>
            <a:r>
              <a:rPr lang="zh-CN" altLang="en-US" sz="2000" dirty="0"/>
              <a:t>皮层厚度约为：</a:t>
            </a:r>
            <a:r>
              <a:rPr lang="en-US" altLang="zh-CN" sz="2000" dirty="0"/>
              <a:t>1.6-2.0mm)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36AE9C-6BE3-D9A2-C505-9200B69ACCF2}"/>
              </a:ext>
            </a:extLst>
          </p:cNvPr>
          <p:cNvSpPr txBox="1"/>
          <p:nvPr/>
        </p:nvSpPr>
        <p:spPr>
          <a:xfrm>
            <a:off x="7269144" y="5692284"/>
            <a:ext cx="485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Vanni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Simo, et al. "Anatomy and physiology of macaque visual cortical areas V1, V2, and V5/MT: bases for biologically realistic models."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Cerebral Cortex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30.6 (2020): 3483-3517.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412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AAF7C2-D589-8573-0A0B-A8690814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38" y="3826289"/>
            <a:ext cx="8021376" cy="2228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34635F-2B37-31CA-1FD8-48AD860EED97}"/>
              </a:ext>
            </a:extLst>
          </p:cNvPr>
          <p:cNvSpPr txBox="1"/>
          <p:nvPr/>
        </p:nvSpPr>
        <p:spPr>
          <a:xfrm>
            <a:off x="5334187" y="3747149"/>
            <a:ext cx="3057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V1</a:t>
            </a:r>
            <a:r>
              <a:rPr lang="zh-CN" altLang="en-US" b="1" dirty="0">
                <a:solidFill>
                  <a:srgbClr val="FF0000"/>
                </a:solidFill>
              </a:rPr>
              <a:t>水平连接的综述：</a:t>
            </a:r>
            <a:r>
              <a:rPr lang="en-US" altLang="zh-CN" b="1" dirty="0">
                <a:solidFill>
                  <a:srgbClr val="FF0000"/>
                </a:solidFill>
              </a:rPr>
              <a:t>2022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7D0152-2989-2353-9576-98F625ED51E6}"/>
                  </a:ext>
                </a:extLst>
              </p:cNvPr>
              <p:cNvSpPr txBox="1"/>
              <p:nvPr/>
            </p:nvSpPr>
            <p:spPr>
              <a:xfrm>
                <a:off x="2655211" y="458266"/>
                <a:ext cx="6341643" cy="2409378"/>
              </a:xfrm>
              <a:prstGeom prst="rect">
                <a:avLst/>
              </a:prstGeom>
              <a:noFill/>
              <a:ln w="476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V1</a:t>
                </a:r>
                <a:r>
                  <a:rPr lang="zh-CN" altLang="en-US" dirty="0"/>
                  <a:t>层内水平连接的特点：</a:t>
                </a:r>
                <a:endParaRPr lang="en-US" altLang="zh-CN" dirty="0"/>
              </a:p>
              <a:p>
                <a:endParaRPr lang="en-US" altLang="zh-CN" sz="1600" b="1" dirty="0"/>
              </a:p>
              <a:p>
                <a:r>
                  <a:rPr lang="en-US" altLang="zh-CN" sz="1600" b="1" dirty="0"/>
                  <a:t>1. </a:t>
                </a:r>
                <a:r>
                  <a:rPr lang="zh-CN" altLang="en-US" sz="1600" b="1" dirty="0"/>
                  <a:t>水平连接是神经元的主要输入来源</a:t>
                </a:r>
                <a:endParaRPr lang="en-US" altLang="zh-CN" sz="1600" dirty="0"/>
              </a:p>
              <a:p>
                <a:r>
                  <a:rPr lang="zh-CN" altLang="en-US" sz="1200" dirty="0"/>
                  <a:t>皮层上任一点上接受到的输入轴突中平均有</a:t>
                </a:r>
                <a:r>
                  <a:rPr lang="en-US" altLang="zh-CN" sz="1200" dirty="0"/>
                  <a:t>79%</a:t>
                </a:r>
                <a:r>
                  <a:rPr lang="zh-CN" altLang="en-US" sz="1200" dirty="0"/>
                  <a:t>都是来自同一个功能区域的水平连接。</a:t>
                </a:r>
                <a:endParaRPr lang="en-US" altLang="zh-CN" sz="1400" dirty="0"/>
              </a:p>
              <a:p>
                <a:r>
                  <a:rPr lang="en-US" altLang="zh-CN" sz="1600" b="1" dirty="0"/>
                  <a:t>2. </a:t>
                </a:r>
                <a:r>
                  <a:rPr lang="zh-CN" altLang="en-US" sz="1600" b="1" dirty="0"/>
                  <a:t>神经元更容易接受来自附近神经元的水平连接</a:t>
                </a:r>
                <a:endParaRPr lang="en-US" altLang="zh-CN" sz="1600" dirty="0"/>
              </a:p>
              <a:p>
                <a:r>
                  <a:rPr lang="zh-CN" altLang="en-US" sz="1200" dirty="0"/>
                  <a:t>突触前神经元的个数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与突触前后神经元之间的距离</a:t>
                </a:r>
                <a:r>
                  <a:rPr lang="en-US" altLang="zh-CN" sz="1200" dirty="0"/>
                  <a:t>d</a:t>
                </a:r>
                <a:r>
                  <a:rPr lang="zh-CN" altLang="en-US" sz="1200" dirty="0"/>
                  <a:t>一般满足如下关系</a:t>
                </a:r>
                <a:r>
                  <a:rPr lang="en-US" altLang="zh-CN" sz="1200" dirty="0"/>
                  <a:t>:N=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en-US" altLang="zh-CN" sz="1600" b="1" dirty="0"/>
                  <a:t>3. </a:t>
                </a:r>
                <a:r>
                  <a:rPr lang="zh-CN" altLang="en-US" sz="1600" b="1" dirty="0"/>
                  <a:t>水平连接</a:t>
                </a:r>
                <a:r>
                  <a:rPr lang="en-US" altLang="zh-CN" sz="1600" b="1" dirty="0"/>
                  <a:t>(L2/3</a:t>
                </a:r>
                <a:r>
                  <a:rPr lang="zh-CN" altLang="en-US" sz="1600" b="1" dirty="0"/>
                  <a:t>层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更容易出现在具有相似属性</a:t>
                </a:r>
                <a:r>
                  <a:rPr lang="en-US" altLang="zh-CN" sz="1600" b="1" dirty="0"/>
                  <a:t>(</a:t>
                </a:r>
                <a:r>
                  <a:rPr lang="zh-CN" altLang="en-US" sz="1600" b="1" dirty="0"/>
                  <a:t>偏好相近的朝向、处于同个眼优势柱</a:t>
                </a:r>
                <a:r>
                  <a:rPr lang="en-US" altLang="zh-CN" sz="1600" b="1" dirty="0"/>
                  <a:t>or</a:t>
                </a:r>
                <a:r>
                  <a:rPr lang="zh-CN" altLang="en-US" sz="1600" b="1" dirty="0"/>
                  <a:t>同个</a:t>
                </a:r>
                <a:r>
                  <a:rPr lang="en-US" altLang="zh-CN" sz="1600" b="1" dirty="0"/>
                  <a:t>CO blob/</a:t>
                </a:r>
                <a:r>
                  <a:rPr lang="en-US" altLang="zh-CN" sz="1600" b="1" dirty="0" err="1"/>
                  <a:t>interblob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的神经元之间</a:t>
                </a:r>
                <a:endParaRPr lang="en-US" altLang="zh-CN" sz="1600" b="1" dirty="0"/>
              </a:p>
              <a:p>
                <a:r>
                  <a:rPr lang="en-US" altLang="zh-CN" sz="1400" b="1" dirty="0"/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.</a:t>
                </a:r>
                <a:r>
                  <a:rPr lang="zh-CN" altLang="en-US" sz="1400" b="1" dirty="0"/>
                  <a:t>水平连接的分布是不均匀</a:t>
                </a:r>
                <a:r>
                  <a:rPr lang="en-US" altLang="zh-CN" sz="1400" b="1" dirty="0"/>
                  <a:t>(anisotropic)</a:t>
                </a:r>
                <a:r>
                  <a:rPr lang="zh-CN" altLang="en-US" sz="1400" b="1" dirty="0"/>
                  <a:t>：</a:t>
                </a:r>
                <a:r>
                  <a:rPr lang="en-US" altLang="zh-CN" sz="1400" b="1" dirty="0"/>
                  <a:t>L2/3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L5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的水平连接</a:t>
                </a:r>
                <a:r>
                  <a:rPr lang="zh-CN" altLang="en-US" sz="1400" b="1" dirty="0"/>
                  <a:t>呈现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块状的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(patch-like)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L4B</a:t>
                </a:r>
                <a:r>
                  <a:rPr lang="zh-CN" altLang="en-US" sz="1400" b="1" dirty="0"/>
                  <a:t>和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4C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</a:rPr>
                  <a:t>上部分的水平连接呈现条带状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(bank-like)</a:t>
                </a:r>
                <a:r>
                  <a:rPr lang="zh-CN" altLang="en-US" sz="1400" b="1" dirty="0"/>
                  <a:t>。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7D0152-2989-2353-9576-98F625ED5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211" y="458266"/>
                <a:ext cx="6341643" cy="2409378"/>
              </a:xfrm>
              <a:prstGeom prst="rect">
                <a:avLst/>
              </a:prstGeom>
              <a:blipFill>
                <a:blip r:embed="rId3"/>
                <a:stretch>
                  <a:fillRect l="-477" t="-248" b="-993"/>
                </a:stretch>
              </a:blipFill>
              <a:ln w="476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89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1434DE-91B7-1F56-088B-36D62E42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4" y="93493"/>
            <a:ext cx="10950211" cy="48228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A4443E-0843-B7EC-F524-9B4E28EE9F22}"/>
              </a:ext>
            </a:extLst>
          </p:cNvPr>
          <p:cNvSpPr txBox="1"/>
          <p:nvPr/>
        </p:nvSpPr>
        <p:spPr>
          <a:xfrm>
            <a:off x="985664" y="5040255"/>
            <a:ext cx="167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黑线：前馈</a:t>
            </a:r>
            <a:r>
              <a:rPr lang="en-US" altLang="zh-CN" dirty="0"/>
              <a:t>FF</a:t>
            </a:r>
          </a:p>
          <a:p>
            <a:r>
              <a:rPr lang="zh-CN" altLang="en-US" dirty="0"/>
              <a:t>绿线：反馈</a:t>
            </a:r>
            <a:r>
              <a:rPr lang="en-US" altLang="zh-CN" dirty="0"/>
              <a:t>FB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ECE993-6753-150C-71A1-77FBDE4547A0}"/>
              </a:ext>
            </a:extLst>
          </p:cNvPr>
          <p:cNvSpPr txBox="1"/>
          <p:nvPr/>
        </p:nvSpPr>
        <p:spPr>
          <a:xfrm>
            <a:off x="4190244" y="5040255"/>
            <a:ext cx="7546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脑区间长程连接：</a:t>
            </a:r>
            <a:endParaRPr lang="en-US" altLang="zh-CN" sz="2000" dirty="0"/>
          </a:p>
          <a:p>
            <a:r>
              <a:rPr lang="en-US" altLang="zh-CN" sz="2000" dirty="0"/>
              <a:t>V2</a:t>
            </a:r>
            <a:r>
              <a:rPr lang="zh-CN" altLang="en-US" sz="2000" dirty="0"/>
              <a:t>和</a:t>
            </a:r>
            <a:r>
              <a:rPr lang="en-US" altLang="zh-CN" sz="2000" dirty="0"/>
              <a:t>V5</a:t>
            </a:r>
            <a:r>
              <a:rPr lang="zh-CN" altLang="en-US" sz="2000" dirty="0"/>
              <a:t>给与</a:t>
            </a:r>
            <a:r>
              <a:rPr lang="en-US" altLang="zh-CN" sz="2000" dirty="0"/>
              <a:t>V1</a:t>
            </a:r>
            <a:r>
              <a:rPr lang="zh-CN" altLang="en-US" sz="2000" dirty="0"/>
              <a:t>很强的反馈</a:t>
            </a:r>
            <a:endParaRPr lang="en-US" altLang="zh-CN" sz="2000" dirty="0"/>
          </a:p>
          <a:p>
            <a:r>
              <a:rPr lang="zh-CN" altLang="en-US" sz="2000" dirty="0"/>
              <a:t>特点：反馈信号主要作用在</a:t>
            </a:r>
            <a:r>
              <a:rPr lang="en-US" altLang="zh-CN" sz="2000" dirty="0"/>
              <a:t>V1</a:t>
            </a:r>
            <a:r>
              <a:rPr lang="zh-CN" altLang="en-US" sz="2000" dirty="0"/>
              <a:t>的</a:t>
            </a:r>
            <a:r>
              <a:rPr lang="en-US" altLang="zh-CN" sz="2000" dirty="0"/>
              <a:t>L1</a:t>
            </a:r>
            <a:r>
              <a:rPr lang="zh-CN" altLang="en-US" sz="2000" dirty="0"/>
              <a:t>，</a:t>
            </a:r>
            <a:r>
              <a:rPr lang="en-US" altLang="zh-CN" sz="2000" dirty="0"/>
              <a:t>L2/3A</a:t>
            </a:r>
            <a:r>
              <a:rPr lang="zh-CN" altLang="en-US" sz="2000" dirty="0"/>
              <a:t>，</a:t>
            </a:r>
            <a:r>
              <a:rPr lang="en-US" altLang="zh-CN" sz="2000" dirty="0"/>
              <a:t>L5B</a:t>
            </a:r>
            <a:r>
              <a:rPr lang="zh-CN" altLang="en-US" sz="2000" dirty="0"/>
              <a:t>，</a:t>
            </a:r>
            <a:r>
              <a:rPr lang="en-US" altLang="zh-CN" sz="2000" dirty="0"/>
              <a:t>L6(</a:t>
            </a:r>
            <a:r>
              <a:rPr lang="zh-CN" altLang="en-US" sz="2000" dirty="0"/>
              <a:t>浅层</a:t>
            </a:r>
            <a:r>
              <a:rPr lang="en-US" altLang="zh-CN" sz="2000" dirty="0"/>
              <a:t>+</a:t>
            </a:r>
            <a:r>
              <a:rPr lang="zh-CN" altLang="en-US" sz="2000" dirty="0"/>
              <a:t>高层</a:t>
            </a:r>
            <a:r>
              <a:rPr lang="en-US" altLang="zh-CN" sz="2000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C1E66D-5BB0-AEB9-D79C-D41B66FBB733}"/>
              </a:ext>
            </a:extLst>
          </p:cNvPr>
          <p:cNvSpPr txBox="1"/>
          <p:nvPr/>
        </p:nvSpPr>
        <p:spPr>
          <a:xfrm>
            <a:off x="7054742" y="6118176"/>
            <a:ext cx="485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Vanni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Simo, et al. "Anatomy and physiology of macaque visual cortical areas V1, V2, and V5/MT: bases for biologically realistic models."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Cerebral Cortex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30.6 (2020): 3483-3517.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6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AC6564-3932-B074-05E1-BB3D88E04376}"/>
              </a:ext>
            </a:extLst>
          </p:cNvPr>
          <p:cNvSpPr txBox="1"/>
          <p:nvPr/>
        </p:nvSpPr>
        <p:spPr>
          <a:xfrm>
            <a:off x="377687" y="395728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综述：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81EFB-19C3-7165-499F-DE275B014433}"/>
              </a:ext>
            </a:extLst>
          </p:cNvPr>
          <p:cNvSpPr txBox="1"/>
          <p:nvPr/>
        </p:nvSpPr>
        <p:spPr>
          <a:xfrm>
            <a:off x="8273155" y="1311738"/>
            <a:ext cx="3336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一个对当前所了解的猕猴</a:t>
            </a:r>
            <a:r>
              <a:rPr lang="en-US" altLang="zh-CN" dirty="0"/>
              <a:t>macaque</a:t>
            </a:r>
            <a:r>
              <a:rPr lang="zh-CN" altLang="en-US" dirty="0"/>
              <a:t>视觉皮层解剖和生理情况的全面综述；</a:t>
            </a:r>
            <a:endParaRPr lang="en-US" altLang="zh-CN" dirty="0"/>
          </a:p>
          <a:p>
            <a:r>
              <a:rPr lang="zh-CN" altLang="en-US" dirty="0"/>
              <a:t>谈论了当前距离实现精细猕猴视觉系统的仿真还差哪些数据。</a:t>
            </a:r>
            <a:endParaRPr lang="en-US" altLang="zh-CN" dirty="0"/>
          </a:p>
          <a:p>
            <a:r>
              <a:rPr lang="zh-CN" altLang="en-US" dirty="0"/>
              <a:t>发表年份：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F983E5-B61A-FD80-E985-6EB2D538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795838"/>
            <a:ext cx="6842263" cy="252890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DED7245-3EA7-1415-59B8-4E2B4B579766}"/>
              </a:ext>
            </a:extLst>
          </p:cNvPr>
          <p:cNvSpPr/>
          <p:nvPr/>
        </p:nvSpPr>
        <p:spPr>
          <a:xfrm>
            <a:off x="811588" y="2246033"/>
            <a:ext cx="2088776" cy="26857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A4618F-909B-9D27-DA5B-D27331DE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88" y="3719586"/>
            <a:ext cx="5797848" cy="26480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DF02E5-9695-8EB3-6481-5EC968CEA30B}"/>
              </a:ext>
            </a:extLst>
          </p:cNvPr>
          <p:cNvSpPr txBox="1"/>
          <p:nvPr/>
        </p:nvSpPr>
        <p:spPr>
          <a:xfrm>
            <a:off x="6894699" y="4877105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72C2C"/>
                </a:solidFill>
                <a:effectLst/>
                <a:latin typeface="Source Sans Pro" panose="020B0503030403020204" pitchFamily="34" charset="0"/>
              </a:rPr>
              <a:t>RESEARCH:</a:t>
            </a:r>
            <a:endParaRPr lang="en-US" altLang="zh-CN" b="0" i="0" dirty="0">
              <a:solidFill>
                <a:srgbClr val="372C2C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altLang="zh-CN" b="0" i="1" dirty="0">
                <a:solidFill>
                  <a:srgbClr val="372C2C"/>
                </a:solidFill>
                <a:effectLst/>
                <a:latin typeface="Source Sans Pro" panose="020B0503030403020204" pitchFamily="34" charset="0"/>
              </a:rPr>
              <a:t>Structure and function of the visual cerebral cortex</a:t>
            </a:r>
            <a:endParaRPr lang="en-US" altLang="zh-CN" b="0" i="0" dirty="0">
              <a:solidFill>
                <a:srgbClr val="372C2C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2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655887-EDA8-A22B-42D0-B50F021F5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52"/>
          <a:stretch/>
        </p:blipFill>
        <p:spPr>
          <a:xfrm>
            <a:off x="185821" y="1281216"/>
            <a:ext cx="3405994" cy="35169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403A5B-7FB6-C920-C32F-263495CBE2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162"/>
          <a:stretch/>
        </p:blipFill>
        <p:spPr>
          <a:xfrm>
            <a:off x="3591814" y="1281215"/>
            <a:ext cx="3683629" cy="35469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A8F441-0097-51DA-BAFD-36324B8ED6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947"/>
          <a:stretch/>
        </p:blipFill>
        <p:spPr>
          <a:xfrm>
            <a:off x="7193065" y="923224"/>
            <a:ext cx="4450047" cy="47742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7A0EF0-A491-BFE3-143D-2F6D29C539E3}"/>
              </a:ext>
            </a:extLst>
          </p:cNvPr>
          <p:cNvSpPr txBox="1"/>
          <p:nvPr/>
        </p:nvSpPr>
        <p:spPr>
          <a:xfrm>
            <a:off x="6991350" y="5692284"/>
            <a:ext cx="485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Vanni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Simo, et al. "Anatomy and physiology of macaque visual cortical areas V1, V2, and V5/MT: bases for biologically realistic models."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Cerebral Cortex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30.6 (2020): 3483-3517.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F15830-93C3-41D8-69F8-4C9319A0EC1A}"/>
              </a:ext>
            </a:extLst>
          </p:cNvPr>
          <p:cNvSpPr txBox="1"/>
          <p:nvPr/>
        </p:nvSpPr>
        <p:spPr>
          <a:xfrm>
            <a:off x="874852" y="409723"/>
            <a:ext cx="85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</a:t>
            </a:r>
            <a:r>
              <a:rPr lang="zh-CN" altLang="en-US" sz="2400" dirty="0"/>
              <a:t>：为什么</a:t>
            </a:r>
            <a:r>
              <a:rPr lang="en-US" altLang="zh-CN" sz="2400" dirty="0"/>
              <a:t>V1</a:t>
            </a:r>
            <a:r>
              <a:rPr lang="zh-CN" altLang="en-US" sz="2400" dirty="0"/>
              <a:t>需要这么复杂的连接方式？？？好处是什么？？？</a:t>
            </a:r>
          </a:p>
        </p:txBody>
      </p:sp>
    </p:spTree>
    <p:extLst>
      <p:ext uri="{BB962C8B-B14F-4D97-AF65-F5344CB8AC3E}">
        <p14:creationId xmlns:p14="http://schemas.microsoft.com/office/powerpoint/2010/main" val="420617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D6C6C-53E1-629E-1CC1-DFB8146A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16" y="741260"/>
            <a:ext cx="6748199" cy="395970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总结：灵长类早期视觉处理中的特点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14812-E2FB-073E-48F4-8F03BDA59D89}"/>
              </a:ext>
            </a:extLst>
          </p:cNvPr>
          <p:cNvSpPr txBox="1"/>
          <p:nvPr/>
        </p:nvSpPr>
        <p:spPr>
          <a:xfrm>
            <a:off x="709831" y="1695747"/>
            <a:ext cx="6748199" cy="3139321"/>
          </a:xfrm>
          <a:prstGeom prst="rect">
            <a:avLst/>
          </a:prstGeom>
          <a:noFill/>
          <a:ln w="444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dirty="0"/>
              <a:t>V1</a:t>
            </a:r>
            <a:r>
              <a:rPr lang="zh-CN" altLang="en-US" sz="1800" dirty="0"/>
              <a:t>对</a:t>
            </a:r>
            <a:r>
              <a:rPr lang="en-US" altLang="zh-CN" sz="1800" dirty="0"/>
              <a:t>fovea</a:t>
            </a:r>
            <a:r>
              <a:rPr lang="zh-CN" altLang="en-US" sz="1800" dirty="0"/>
              <a:t>区域的视觉信息“过度”重视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1800" dirty="0"/>
              <a:t>对视觉信号不同维度的信息使用并行通路进行处理：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M-pathway, P-pathway, blob-pathway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LGN</a:t>
            </a:r>
            <a:r>
              <a:rPr lang="zh-CN" altLang="en-US" dirty="0"/>
              <a:t>对于</a:t>
            </a:r>
            <a:r>
              <a:rPr lang="en-US" altLang="zh-CN" dirty="0"/>
              <a:t>V1</a:t>
            </a:r>
            <a:r>
              <a:rPr lang="zh-CN" altLang="en-US" dirty="0"/>
              <a:t>的输入很稀疏；</a:t>
            </a:r>
            <a:r>
              <a:rPr lang="en-US" altLang="zh-CN" dirty="0"/>
              <a:t>-&gt;</a:t>
            </a:r>
            <a:r>
              <a:rPr lang="zh-CN" altLang="en-US" dirty="0"/>
              <a:t>视觉系统并非忠实的处理输入信号，“脑补”很重要！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V1</a:t>
            </a:r>
            <a:r>
              <a:rPr lang="zh-CN" altLang="en-US" sz="1800" dirty="0"/>
              <a:t>连接方式十分复杂多样：前馈连接，层内水平连接，层间特异性连接，相互连接</a:t>
            </a:r>
            <a:r>
              <a:rPr lang="en-US" altLang="zh-CN" sz="1800" dirty="0"/>
              <a:t>(reciprocal)</a:t>
            </a:r>
            <a:r>
              <a:rPr lang="zh-CN" altLang="en-US" sz="1800" dirty="0"/>
              <a:t>，大量反馈连接</a:t>
            </a:r>
            <a:r>
              <a:rPr lang="en-US" altLang="zh-CN" sz="1800" dirty="0"/>
              <a:t>-</a:t>
            </a:r>
            <a:r>
              <a:rPr lang="en-US" altLang="zh-CN" dirty="0"/>
              <a:t>&gt;</a:t>
            </a:r>
            <a:r>
              <a:rPr lang="zh-CN" altLang="en-US" dirty="0"/>
              <a:t>扩展了</a:t>
            </a:r>
            <a:r>
              <a:rPr lang="en-US" altLang="zh-CN" dirty="0"/>
              <a:t>V1</a:t>
            </a:r>
            <a:r>
              <a:rPr lang="zh-CN" altLang="en-US" dirty="0"/>
              <a:t>单细胞的“传统”感受野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sz="1800" dirty="0"/>
              <a:t>初级视皮层的发育具有关键期，结构、权重动态可塑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800" dirty="0"/>
              <a:t>-&gt;</a:t>
            </a:r>
            <a:r>
              <a:rPr lang="zh-CN" altLang="en-US" sz="1800" dirty="0"/>
              <a:t>与</a:t>
            </a:r>
            <a:r>
              <a:rPr lang="en-US" altLang="zh-CN" sz="1800" dirty="0"/>
              <a:t>ANN</a:t>
            </a:r>
            <a:r>
              <a:rPr lang="zh-CN" altLang="en-US" sz="1800" dirty="0"/>
              <a:t>很不同</a:t>
            </a:r>
            <a:r>
              <a:rPr lang="zh-CN" altLang="en-US" dirty="0"/>
              <a:t>的地方！！</a:t>
            </a:r>
            <a:r>
              <a:rPr lang="en-US" altLang="zh-CN" dirty="0"/>
              <a:t>ANN</a:t>
            </a:r>
            <a:r>
              <a:rPr lang="zh-CN" altLang="en-US" dirty="0"/>
              <a:t>里几乎没有</a:t>
            </a:r>
            <a:endParaRPr lang="en-US" altLang="zh-CN" sz="1800" dirty="0"/>
          </a:p>
        </p:txBody>
      </p:sp>
      <p:pic>
        <p:nvPicPr>
          <p:cNvPr id="6" name="Picture 2" descr="PPT - Perceptual systems: Central visual pathways PowerPoint Presentation -  ID:5575951">
            <a:extLst>
              <a:ext uri="{FF2B5EF4-FFF2-40B4-BE49-F238E27FC236}">
                <a16:creationId xmlns:a16="http://schemas.microsoft.com/office/drawing/2014/main" id="{0B0B108D-D954-85FA-3FA7-FF63C13A5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8" t="27732" b="1"/>
          <a:stretch/>
        </p:blipFill>
        <p:spPr bwMode="auto">
          <a:xfrm>
            <a:off x="7972985" y="1592981"/>
            <a:ext cx="3804014" cy="43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AFA6F6-CDA2-DF94-1535-38138BF4DDEC}"/>
              </a:ext>
            </a:extLst>
          </p:cNvPr>
          <p:cNvSpPr txBox="1"/>
          <p:nvPr/>
        </p:nvSpPr>
        <p:spPr>
          <a:xfrm>
            <a:off x="8115300" y="1137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V1</a:t>
            </a:r>
            <a:r>
              <a:rPr lang="zh-CN" altLang="en-US" sz="1800" b="1" dirty="0"/>
              <a:t>精简信息流框图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48180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9F67-4FC7-BB93-FEF6-8CB0DC0FE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243"/>
            <a:ext cx="9144000" cy="2387600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3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82C37E-447C-A8DC-4701-E33BF07F4BEC}"/>
                  </a:ext>
                </a:extLst>
              </p:cNvPr>
              <p:cNvSpPr txBox="1"/>
              <p:nvPr/>
            </p:nvSpPr>
            <p:spPr>
              <a:xfrm>
                <a:off x="445272" y="159811"/>
                <a:ext cx="7665786" cy="630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/>
                  <a:t>基本信息</a:t>
                </a:r>
                <a:endParaRPr lang="en-US" altLang="zh-CN" sz="28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V1,primary visual cortex, area17, striate cortex</a:t>
                </a:r>
              </a:p>
              <a:p>
                <a:r>
                  <a:rPr lang="zh-CN" altLang="en-US" dirty="0"/>
                  <a:t>视觉信号进入新皮层经过的第一个区域；</a:t>
                </a:r>
                <a:endParaRPr lang="en-US" altLang="zh-CN" dirty="0"/>
              </a:p>
              <a:p>
                <a:r>
                  <a:rPr lang="zh-CN" altLang="en-US" dirty="0"/>
                  <a:t>视觉系统两条通路</a:t>
                </a:r>
                <a:r>
                  <a:rPr lang="en-US" altLang="zh-CN" dirty="0"/>
                  <a:t>ventral pathway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dorsal pathway</a:t>
                </a:r>
                <a:r>
                  <a:rPr lang="zh-CN" altLang="en-US" dirty="0"/>
                  <a:t>的共同起点。</a:t>
                </a:r>
                <a:endParaRPr lang="en-US" altLang="zh-CN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猕猴</a:t>
                </a:r>
                <a:r>
                  <a:rPr lang="en-US" altLang="zh-CN" sz="2000" dirty="0"/>
                  <a:t>V1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en-US" altLang="zh-CN" sz="1600" b="1" dirty="0"/>
                  <a:t>V1</a:t>
                </a:r>
                <a:r>
                  <a:rPr lang="zh-CN" altLang="en-US" sz="1600" b="1" dirty="0"/>
                  <a:t>表面面积：</a:t>
                </a:r>
                <a:r>
                  <a:rPr lang="en-US" altLang="zh-CN" sz="1600" b="1" dirty="0"/>
                  <a:t>1181mm2</a:t>
                </a:r>
                <a:r>
                  <a:rPr lang="zh-CN" altLang="en-US" sz="1600" b="1" dirty="0"/>
                  <a:t>；占新皮层面积</a:t>
                </a:r>
                <a:r>
                  <a:rPr lang="en-US" altLang="zh-CN" sz="1600" b="1" dirty="0"/>
                  <a:t>(10430mm2)</a:t>
                </a:r>
                <a:r>
                  <a:rPr lang="zh-CN" altLang="en-US" sz="1600" b="1" dirty="0"/>
                  <a:t>的</a:t>
                </a:r>
                <a:r>
                  <a:rPr lang="en-US" altLang="zh-CN" sz="1600" b="1" dirty="0"/>
                  <a:t>13%</a:t>
                </a:r>
              </a:p>
              <a:p>
                <a:r>
                  <a:rPr lang="en-US" altLang="zh-CN" sz="1600" b="1" dirty="0"/>
                  <a:t>mm:</a:t>
                </a:r>
                <a:r>
                  <a:rPr lang="zh-CN" altLang="en-US" sz="1600" b="1" dirty="0"/>
                  <a:t>毫米</a:t>
                </a:r>
                <a:endParaRPr lang="en-US" altLang="zh-CN" sz="1600" b="1" dirty="0"/>
              </a:p>
              <a:p>
                <a:r>
                  <a:rPr lang="en-US" altLang="zh-CN" sz="1600" b="1" dirty="0"/>
                  <a:t>V1</a:t>
                </a:r>
                <a:r>
                  <a:rPr lang="zh-CN" altLang="en-US" sz="1600" b="1" dirty="0"/>
                  <a:t>的总神经元个数约为： </a:t>
                </a:r>
                <a:r>
                  <a:rPr lang="en-US" altLang="zh-CN" sz="1600" b="1" dirty="0"/>
                  <a:t>161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d>
                      <m:d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zh-CN" altLang="en-US" sz="1600" b="1" i="1">
                            <a:latin typeface="Cambria Math" panose="02040503050406030204" pitchFamily="18" charset="0"/>
                          </a:rPr>
                          <m:t>亿</m:t>
                        </m:r>
                        <m:r>
                          <a:rPr lang="zh-CN" altLang="en-US" sz="1600" b="1" i="1" smtClean="0">
                            <a:latin typeface="Cambria Math" panose="02040503050406030204" pitchFamily="18" charset="0"/>
                          </a:rPr>
                          <m:t>神经</m:t>
                        </m:r>
                        <m:r>
                          <a:rPr lang="zh-CN" altLang="en-US" sz="1600" b="1" i="1">
                            <a:latin typeface="Cambria Math" panose="02040503050406030204" pitchFamily="18" charset="0"/>
                          </a:rPr>
                          <m:t>元</m:t>
                        </m:r>
                      </m:e>
                    </m:d>
                  </m:oMath>
                </a14:m>
                <a:endParaRPr lang="en-US" altLang="zh-CN" sz="1600" b="1" dirty="0"/>
              </a:p>
              <a:p>
                <a:r>
                  <a:rPr lang="zh-CN" altLang="en-US" sz="1600" b="1" dirty="0"/>
                  <a:t>总突触数量为：</a:t>
                </a:r>
                <a:r>
                  <a:rPr lang="en-US" altLang="zh-CN" sz="1600" b="1" dirty="0"/>
                  <a:t> 381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1600" dirty="0"/>
                  <a:t>（</a:t>
                </a:r>
                <a:r>
                  <a:rPr lang="en-US" altLang="zh-CN" sz="1600" dirty="0"/>
                  <a:t>3800</a:t>
                </a:r>
                <a:r>
                  <a:rPr lang="zh-CN" altLang="en-US" sz="1600" dirty="0"/>
                  <a:t>亿突触）</a:t>
                </a:r>
                <a:endParaRPr lang="en-US" altLang="zh-CN" sz="1600" dirty="0"/>
              </a:p>
              <a:p>
                <a:r>
                  <a:rPr lang="zh-CN" altLang="en-US" sz="1600" b="1" dirty="0"/>
                  <a:t>神经元比例：兴奋性</a:t>
                </a:r>
                <a:r>
                  <a:rPr lang="en-US" altLang="zh-CN" sz="1600" b="1" dirty="0"/>
                  <a:t>(81%)</a:t>
                </a:r>
                <a:r>
                  <a:rPr lang="zh-CN" altLang="en-US" sz="1600" b="1" dirty="0"/>
                  <a:t>，抑制性</a:t>
                </a:r>
                <a:r>
                  <a:rPr lang="en-US" altLang="zh-CN" sz="1600" b="1" dirty="0"/>
                  <a:t>(19%</a:t>
                </a:r>
                <a:r>
                  <a:rPr lang="zh-CN" altLang="en-US" sz="1600" b="1" dirty="0"/>
                  <a:t> </a:t>
                </a:r>
                <a:r>
                  <a:rPr lang="en-US" altLang="zh-CN" sz="1600" b="1" dirty="0"/>
                  <a:t>)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V1</a:t>
                </a:r>
                <a:r>
                  <a:rPr lang="zh-CN" altLang="en-US" sz="2000" dirty="0"/>
                  <a:t>的结构特征：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视场到</a:t>
                </a:r>
                <a:r>
                  <a:rPr lang="en-US" altLang="zh-CN" sz="2000" dirty="0"/>
                  <a:t>V1</a:t>
                </a:r>
                <a:r>
                  <a:rPr lang="zh-CN" altLang="en-US" sz="2000" dirty="0"/>
                  <a:t>的投射：</a:t>
                </a:r>
                <a:r>
                  <a:rPr lang="en-US" altLang="zh-CN" sz="2000" dirty="0"/>
                  <a:t>Retinotopic map + cortical magnification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LGN</a:t>
                </a:r>
                <a:r>
                  <a:rPr lang="zh-CN" altLang="en-US" sz="2000" dirty="0"/>
                  <a:t>的前馈输入很稀疏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V1</a:t>
                </a:r>
                <a:r>
                  <a:rPr lang="zh-CN" altLang="en-US" sz="2000" dirty="0"/>
                  <a:t>的第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层很厚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V1</a:t>
                </a:r>
                <a:r>
                  <a:rPr lang="zh-CN" altLang="en-US" sz="2000" dirty="0"/>
                  <a:t>具有很多功能结构：眼优势住，</a:t>
                </a:r>
                <a:r>
                  <a:rPr lang="en-US" altLang="zh-CN" sz="2000" dirty="0"/>
                  <a:t>CO blobs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orientation map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V1</a:t>
                </a:r>
                <a:r>
                  <a:rPr lang="zh-CN" altLang="en-US" sz="2000" dirty="0"/>
                  <a:t>内的连接模式很复杂：稠密的水平连接、复杂的层间连接、相互连接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V1</a:t>
                </a:r>
                <a:r>
                  <a:rPr lang="zh-CN" altLang="en-US" sz="2000" dirty="0"/>
                  <a:t>接收到</a:t>
                </a:r>
                <a:r>
                  <a:rPr lang="en-US" altLang="zh-CN" sz="2000" dirty="0"/>
                  <a:t>V2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V5</a:t>
                </a:r>
                <a:r>
                  <a:rPr lang="zh-CN" altLang="en-US" sz="2000" dirty="0"/>
                  <a:t>等区域的反馈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82C37E-447C-A8DC-4701-E33BF07F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2" y="159811"/>
                <a:ext cx="7665786" cy="6309420"/>
              </a:xfrm>
              <a:prstGeom prst="rect">
                <a:avLst/>
              </a:prstGeom>
              <a:blipFill>
                <a:blip r:embed="rId2"/>
                <a:stretch>
                  <a:fillRect l="-795" t="-1063" b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48C2F38-84AB-6910-8374-1857D8E0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58" y="836568"/>
            <a:ext cx="3435645" cy="51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9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C08D1-7360-8D36-F902-E16D1DA4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627481"/>
            <a:ext cx="5392579" cy="3871276"/>
          </a:xfrm>
          <a:ln w="2540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visual field map</a:t>
            </a:r>
            <a:r>
              <a:rPr lang="zh-CN" altLang="en-US" dirty="0"/>
              <a:t>遵循</a:t>
            </a:r>
            <a:r>
              <a:rPr lang="en-US" altLang="zh-CN" dirty="0"/>
              <a:t>retinotopic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视场里具有相邻感受野的</a:t>
            </a:r>
            <a:r>
              <a:rPr lang="en-US" altLang="zh-CN" sz="2000" dirty="0">
                <a:solidFill>
                  <a:srgbClr val="FF0000"/>
                </a:solidFill>
              </a:rPr>
              <a:t>V1</a:t>
            </a:r>
            <a:r>
              <a:rPr lang="zh-CN" altLang="en-US" sz="2000" dirty="0">
                <a:solidFill>
                  <a:srgbClr val="FF0000"/>
                </a:solidFill>
              </a:rPr>
              <a:t>细胞在皮层里也是相邻的。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Cortical magnification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位于视场注视点及其附近的局部视觉信息投射到大片</a:t>
            </a:r>
            <a:r>
              <a:rPr lang="en-US" altLang="zh-CN" sz="2000" dirty="0">
                <a:solidFill>
                  <a:srgbClr val="FF0000"/>
                </a:solidFill>
              </a:rPr>
              <a:t>V1</a:t>
            </a:r>
            <a:r>
              <a:rPr lang="zh-CN" altLang="en-US" sz="2000" dirty="0">
                <a:solidFill>
                  <a:srgbClr val="FF0000"/>
                </a:solidFill>
              </a:rPr>
              <a:t>区域上；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位于视场旁侧的视觉信息投射到很小片的</a:t>
            </a:r>
            <a:r>
              <a:rPr lang="en-US" altLang="zh-CN" sz="2000" dirty="0">
                <a:solidFill>
                  <a:srgbClr val="FF0000"/>
                </a:solidFill>
              </a:rPr>
              <a:t>V1</a:t>
            </a:r>
            <a:r>
              <a:rPr lang="zh-CN" altLang="en-US" sz="2000" dirty="0">
                <a:solidFill>
                  <a:srgbClr val="FF0000"/>
                </a:solidFill>
              </a:rPr>
              <a:t>区域上。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94DC8E-B149-2DF2-C54D-3583199D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0" y="780370"/>
            <a:ext cx="5808889" cy="41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E9CC39-1902-8686-A3F2-184D7EB0AE22}"/>
              </a:ext>
            </a:extLst>
          </p:cNvPr>
          <p:cNvSpPr txBox="1"/>
          <p:nvPr/>
        </p:nvSpPr>
        <p:spPr>
          <a:xfrm>
            <a:off x="7253061" y="671740"/>
            <a:ext cx="3505200" cy="528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视场到</a:t>
            </a:r>
            <a:r>
              <a:rPr lang="en-US" altLang="zh-CN" sz="2800" b="1" dirty="0"/>
              <a:t>V1</a:t>
            </a:r>
            <a:r>
              <a:rPr lang="zh-CN" altLang="en-US" sz="2800" b="1" dirty="0"/>
              <a:t>的投射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846099-CE34-C0C8-462D-EBD0F35A972E}"/>
              </a:ext>
            </a:extLst>
          </p:cNvPr>
          <p:cNvSpPr txBox="1"/>
          <p:nvPr/>
        </p:nvSpPr>
        <p:spPr>
          <a:xfrm>
            <a:off x="398620" y="5033644"/>
            <a:ext cx="580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视场、视网膜成像以及皮层上的</a:t>
            </a:r>
            <a:r>
              <a:rPr lang="en-US" altLang="zh-CN" dirty="0"/>
              <a:t>retinotopic map</a:t>
            </a:r>
            <a:r>
              <a:rPr lang="zh-CN" altLang="en-US" dirty="0"/>
              <a:t>示意图</a:t>
            </a:r>
            <a:endParaRPr lang="en-US" altLang="zh-CN" dirty="0"/>
          </a:p>
          <a:p>
            <a:pPr algn="ctr"/>
            <a:r>
              <a:rPr lang="zh-CN" altLang="en-US" dirty="0"/>
              <a:t>视场上不同的区域投射到皮层上的示意图</a:t>
            </a:r>
          </a:p>
        </p:txBody>
      </p:sp>
    </p:spTree>
    <p:extLst>
      <p:ext uri="{BB962C8B-B14F-4D97-AF65-F5344CB8AC3E}">
        <p14:creationId xmlns:p14="http://schemas.microsoft.com/office/powerpoint/2010/main" val="422590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12B955-38D3-80B1-16E6-7BB28102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43" y="723759"/>
            <a:ext cx="7570271" cy="35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3FF8B4-F8A2-210A-AB39-EC4BD95B73F1}"/>
              </a:ext>
            </a:extLst>
          </p:cNvPr>
          <p:cNvSpPr txBox="1"/>
          <p:nvPr/>
        </p:nvSpPr>
        <p:spPr>
          <a:xfrm>
            <a:off x="6096000" y="262094"/>
            <a:ext cx="4333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Cortical magnification</a:t>
            </a:r>
            <a:r>
              <a:rPr lang="zh-CN" altLang="en-US" sz="2400" b="1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8B9818-304E-EBF2-0426-E9C05A06E559}"/>
              </a:ext>
            </a:extLst>
          </p:cNvPr>
          <p:cNvSpPr txBox="1"/>
          <p:nvPr/>
        </p:nvSpPr>
        <p:spPr>
          <a:xfrm>
            <a:off x="4466413" y="4634911"/>
            <a:ext cx="684333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V1</a:t>
            </a:r>
            <a:r>
              <a:rPr lang="zh-CN" altLang="en-US" sz="1800" dirty="0"/>
              <a:t>皮层对区域不同位置的视觉信息的“重视”程度不一样！</a:t>
            </a:r>
            <a:endParaRPr lang="en-US" altLang="zh-CN" dirty="0"/>
          </a:p>
          <a:p>
            <a:r>
              <a:rPr lang="en-US" altLang="zh-CN" sz="2000" b="1" dirty="0"/>
              <a:t>Q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Cortical magnification</a:t>
            </a:r>
            <a:r>
              <a:rPr lang="zh-CN" altLang="en-US" sz="2000" b="1" dirty="0"/>
              <a:t>会给</a:t>
            </a:r>
            <a:r>
              <a:rPr lang="en-US" altLang="zh-CN" sz="2000" b="1" dirty="0"/>
              <a:t>V1</a:t>
            </a:r>
            <a:r>
              <a:rPr lang="zh-CN" altLang="en-US" sz="2000" b="1" dirty="0"/>
              <a:t>细胞带来什么影响？？</a:t>
            </a:r>
            <a:endParaRPr lang="en-US" altLang="zh-CN" sz="2000" b="1" dirty="0"/>
          </a:p>
          <a:p>
            <a:r>
              <a:rPr lang="en-US" altLang="zh-CN" sz="1800" dirty="0"/>
              <a:t>V1</a:t>
            </a:r>
            <a:r>
              <a:rPr lang="zh-CN" altLang="en-US" sz="1800" dirty="0"/>
              <a:t>中细胞的</a:t>
            </a:r>
            <a:r>
              <a:rPr lang="zh-CN" altLang="en-US" dirty="0"/>
              <a:t>感受野与</a:t>
            </a:r>
            <a:r>
              <a:rPr lang="en-US" altLang="zh-CN" dirty="0"/>
              <a:t>r</a:t>
            </a:r>
            <a:r>
              <a:rPr lang="en-US" altLang="zh-CN" sz="1800" dirty="0"/>
              <a:t>etinal eccentricity</a:t>
            </a:r>
            <a:r>
              <a:rPr lang="zh-CN" altLang="en-US" sz="1800" dirty="0"/>
              <a:t>有关</a:t>
            </a:r>
            <a:r>
              <a:rPr lang="zh-CN" altLang="en-US" dirty="0"/>
              <a:t>；</a:t>
            </a:r>
            <a:endParaRPr lang="en-US" altLang="zh-CN" sz="1800" dirty="0"/>
          </a:p>
          <a:p>
            <a:r>
              <a:rPr lang="zh-CN" altLang="en-US" sz="1800" dirty="0"/>
              <a:t>但是</a:t>
            </a:r>
            <a:r>
              <a:rPr lang="en-US" altLang="zh-CN" sz="1800" dirty="0"/>
              <a:t>V1</a:t>
            </a:r>
            <a:r>
              <a:rPr lang="zh-CN" altLang="en-US" sz="1800" dirty="0"/>
              <a:t>细胞的树突形态与</a:t>
            </a:r>
            <a:r>
              <a:rPr lang="en-US" altLang="zh-CN" sz="1800" dirty="0"/>
              <a:t>retinal eccentricity</a:t>
            </a:r>
            <a:r>
              <a:rPr lang="zh-CN" altLang="en-US" sz="1800" dirty="0"/>
              <a:t>关系不大，</a:t>
            </a:r>
            <a:r>
              <a:rPr lang="en-US" altLang="zh-CN" dirty="0"/>
              <a:t>V1 L3 PC</a:t>
            </a:r>
            <a:r>
              <a:rPr lang="zh-CN" altLang="en-US" dirty="0"/>
              <a:t>在不同</a:t>
            </a:r>
            <a:r>
              <a:rPr lang="en-US" altLang="zh-CN" dirty="0"/>
              <a:t>eccentricity</a:t>
            </a:r>
            <a:r>
              <a:rPr lang="zh-CN" altLang="en-US" dirty="0"/>
              <a:t>位置上具有相似的形态特征</a:t>
            </a:r>
            <a:r>
              <a:rPr lang="en-US" altLang="zh-CN" dirty="0"/>
              <a:t>(</a:t>
            </a:r>
            <a:r>
              <a:rPr lang="en-US" altLang="zh-CN" dirty="0" err="1"/>
              <a:t>Oga</a:t>
            </a:r>
            <a:r>
              <a:rPr lang="en-US" altLang="zh-CN" dirty="0"/>
              <a:t> et al. 2016)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4588641-280F-604A-EE6F-2F068EB29D8F}"/>
              </a:ext>
            </a:extLst>
          </p:cNvPr>
          <p:cNvSpPr/>
          <p:nvPr/>
        </p:nvSpPr>
        <p:spPr>
          <a:xfrm>
            <a:off x="114300" y="1480138"/>
            <a:ext cx="3302000" cy="1644062"/>
          </a:xfrm>
          <a:prstGeom prst="wedgeRoundRectCallout">
            <a:avLst>
              <a:gd name="adj1" fmla="val 94552"/>
              <a:gd name="adj2" fmla="val -41012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E3D3DF-8F00-1B80-5BE6-EBBF3FD6B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8"/>
          <a:stretch/>
        </p:blipFill>
        <p:spPr>
          <a:xfrm>
            <a:off x="495986" y="3200400"/>
            <a:ext cx="2484659" cy="2384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BF4236-5E18-FC88-2A3E-4466012E2B17}"/>
                  </a:ext>
                </a:extLst>
              </p:cNvPr>
              <p:cNvSpPr txBox="1"/>
              <p:nvPr/>
            </p:nvSpPr>
            <p:spPr>
              <a:xfrm>
                <a:off x="225433" y="1556338"/>
                <a:ext cx="302576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Retinal eccentricity</a:t>
                </a:r>
                <a:r>
                  <a:rPr lang="zh-CN" altLang="en-US" dirty="0"/>
                  <a:t>是什么？？</a:t>
                </a:r>
                <a:endParaRPr lang="en-US" altLang="zh-CN" dirty="0"/>
              </a:p>
              <a:p>
                <a:r>
                  <a:rPr lang="zh-CN" altLang="en-US" dirty="0"/>
                  <a:t>下图中，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为眼球中心，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fovea</a:t>
                </a:r>
                <a:r>
                  <a:rPr lang="zh-CN" altLang="en-US" dirty="0"/>
                  <a:t>，像点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retinal eccentricity</a:t>
                </a:r>
                <a:r>
                  <a:rPr lang="zh-CN" altLang="en-US" dirty="0"/>
                  <a:t>为边</a:t>
                </a:r>
                <a:r>
                  <a:rPr lang="en-US" altLang="zh-CN" dirty="0"/>
                  <a:t>EC</a:t>
                </a:r>
                <a:r>
                  <a:rPr lang="zh-CN" altLang="en-US" dirty="0"/>
                  <a:t>与边</a:t>
                </a:r>
                <a:r>
                  <a:rPr lang="en-US" altLang="zh-CN" dirty="0"/>
                  <a:t>CV</a:t>
                </a:r>
                <a:r>
                  <a:rPr lang="zh-CN" altLang="en-US" dirty="0"/>
                  <a:t>所成的夹角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BF4236-5E18-FC88-2A3E-4466012E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3" y="1556338"/>
                <a:ext cx="3025767" cy="1477328"/>
              </a:xfrm>
              <a:prstGeom prst="rect">
                <a:avLst/>
              </a:prstGeom>
              <a:blipFill>
                <a:blip r:embed="rId5"/>
                <a:stretch>
                  <a:fillRect l="-1815" t="-2058" r="-5847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D2FA2CB-5F78-E3BC-7C04-7A20A6E0F467}"/>
              </a:ext>
            </a:extLst>
          </p:cNvPr>
          <p:cNvSpPr txBox="1"/>
          <p:nvPr/>
        </p:nvSpPr>
        <p:spPr>
          <a:xfrm>
            <a:off x="225433" y="402176"/>
            <a:ext cx="3790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Mapping of visual field in cortex:</a:t>
            </a:r>
          </a:p>
          <a:p>
            <a:r>
              <a:rPr lang="en-US" altLang="zh-CN" dirty="0"/>
              <a:t>w=k*log(</a:t>
            </a:r>
            <a:r>
              <a:rPr lang="en-US" altLang="zh-CN" dirty="0" err="1"/>
              <a:t>z+a</a:t>
            </a:r>
            <a:r>
              <a:rPr lang="en-US" altLang="zh-CN" dirty="0"/>
              <a:t>), </a:t>
            </a:r>
          </a:p>
          <a:p>
            <a:r>
              <a:rPr lang="en-US" altLang="zh-CN" dirty="0"/>
              <a:t>z</a:t>
            </a:r>
            <a:r>
              <a:rPr lang="zh-CN" altLang="en-US" dirty="0"/>
              <a:t>为视场位置，</a:t>
            </a:r>
            <a:r>
              <a:rPr lang="en-US" altLang="zh-CN" dirty="0"/>
              <a:t>w</a:t>
            </a:r>
            <a:r>
              <a:rPr lang="zh-CN" altLang="en-US" dirty="0"/>
              <a:t>为皮层位置</a:t>
            </a:r>
          </a:p>
        </p:txBody>
      </p:sp>
    </p:spTree>
    <p:extLst>
      <p:ext uri="{BB962C8B-B14F-4D97-AF65-F5344CB8AC3E}">
        <p14:creationId xmlns:p14="http://schemas.microsoft.com/office/powerpoint/2010/main" val="201347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DD72-BFDE-C852-E948-7E9E87BC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来自</a:t>
            </a:r>
            <a:r>
              <a:rPr lang="en-US" altLang="zh-CN" dirty="0"/>
              <a:t>LGN</a:t>
            </a:r>
            <a:r>
              <a:rPr lang="zh-CN" altLang="en-US" dirty="0"/>
              <a:t>的输入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6A4B2-3EE1-CE48-EF7E-CCAB96FED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5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D05FC0-71ED-9D51-779D-21A8D6CF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3" y="152525"/>
            <a:ext cx="7084581" cy="4470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683B0F-B6AD-6833-84FC-20BF4BF79D6A}"/>
                  </a:ext>
                </a:extLst>
              </p:cNvPr>
              <p:cNvSpPr/>
              <p:nvPr/>
            </p:nvSpPr>
            <p:spPr>
              <a:xfrm>
                <a:off x="7744517" y="204572"/>
                <a:ext cx="3632300" cy="289234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b="1" dirty="0" err="1">
                    <a:solidFill>
                      <a:schemeClr val="accent6"/>
                    </a:solidFill>
                  </a:rPr>
                  <a:t>Margocelluar</a:t>
                </a:r>
                <a:r>
                  <a:rPr lang="en-US" altLang="zh-CN" sz="2000" b="1" dirty="0">
                    <a:solidFill>
                      <a:schemeClr val="accent6"/>
                    </a:solidFill>
                  </a:rPr>
                  <a:t> PATHWAY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LGN-M cell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特点：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接受的信息源来自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rod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，处理明暗视觉信息，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对高时间频率和低空间频率的信息敏感，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对亮度和对比度具有非线性的反应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M-cell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主要投射到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L4C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稀疏投射到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L6B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M-cell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的投射范围很大：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单个投射到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L4C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M-cell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的轴突终端可以形成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个以及以上的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arbors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，这些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arbors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形成的一个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cluster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平均占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0.3-0.4mm2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，平均约有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6490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个突触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/axon cluster.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683B0F-B6AD-6833-84FC-20BF4BF79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17" y="204572"/>
                <a:ext cx="3632300" cy="2892347"/>
              </a:xfrm>
              <a:prstGeom prst="rect">
                <a:avLst/>
              </a:prstGeom>
              <a:blipFill>
                <a:blip r:embed="rId4"/>
                <a:stretch>
                  <a:fillRect l="-828" r="-166"/>
                </a:stretch>
              </a:blipFill>
              <a:ln w="508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0BDF2F-730D-17B7-64DE-DE445E50BE19}"/>
                  </a:ext>
                </a:extLst>
              </p:cNvPr>
              <p:cNvSpPr/>
              <p:nvPr/>
            </p:nvSpPr>
            <p:spPr>
              <a:xfrm>
                <a:off x="7744517" y="3222205"/>
                <a:ext cx="3653895" cy="3331854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b="1" dirty="0" err="1">
                    <a:solidFill>
                      <a:srgbClr val="FF0000"/>
                    </a:solidFill>
                  </a:rPr>
                  <a:t>Parvocelluar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 PATHWAY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LGN-P cell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细胞特点：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接受的信息源来自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cone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，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对颜色视觉信息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CaeciliaLTStd-R"/>
                  </a:rPr>
                  <a:t>红绿</a:t>
                </a:r>
                <a:r>
                  <a:rPr lang="en-US" altLang="zh-CN" sz="1200" b="0" i="0" dirty="0">
                    <a:solidFill>
                      <a:schemeClr val="tx1"/>
                    </a:solidFill>
                    <a:effectLst/>
                    <a:latin typeface="CaeciliaLTStd-R"/>
                  </a:rPr>
                  <a:t>)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CaeciliaLTStd-R"/>
                  </a:rPr>
                  <a:t>敏感</a:t>
                </a:r>
                <a:r>
                  <a:rPr lang="zh-CN" altLang="en-US" sz="1200" b="0" i="0" dirty="0">
                    <a:solidFill>
                      <a:schemeClr val="tx1"/>
                    </a:solidFill>
                    <a:effectLst/>
                    <a:latin typeface="CaeciliaLTStd-R"/>
                  </a:rPr>
                  <a:t>，</a:t>
                </a:r>
                <a:endParaRPr lang="en-US" altLang="zh-CN" sz="1200" b="0" i="0" dirty="0">
                  <a:solidFill>
                    <a:schemeClr val="tx1"/>
                  </a:solidFill>
                  <a:effectLst/>
                  <a:latin typeface="CaeciliaLTStd-R"/>
                </a:endParaRPr>
              </a:p>
              <a:p>
                <a:r>
                  <a:rPr lang="zh-CN" altLang="en-US" sz="1200" b="0" i="0" dirty="0">
                    <a:solidFill>
                      <a:schemeClr val="tx1"/>
                    </a:solidFill>
                    <a:effectLst/>
                    <a:latin typeface="CaeciliaLTStd-R"/>
                  </a:rPr>
                  <a:t>对高空间频率和低时间频率敏感，</a:t>
                </a:r>
                <a:endParaRPr lang="en-US" altLang="zh-CN" sz="1200" b="0" i="0" dirty="0">
                  <a:solidFill>
                    <a:schemeClr val="tx1"/>
                  </a:solidFill>
                  <a:effectLst/>
                  <a:latin typeface="CaeciliaLTStd-R"/>
                </a:endParaRPr>
              </a:p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对亮度和对比度具有线性的反应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LGN P-cell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主要投射到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L4C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；稀疏投射到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L6A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L4A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P-cell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的投射范围很小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sz="1100" dirty="0">
                    <a:solidFill>
                      <a:schemeClr val="tx1"/>
                    </a:solidFill>
                  </a:rPr>
                  <a:t>单个投射到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L4C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110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P-cell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的轴突终端平均只占</a:t>
                </a:r>
                <a:r>
                  <a:rPr lang="en-US" altLang="zh-CN" sz="1100" dirty="0">
                    <a:solidFill>
                      <a:srgbClr val="FF0000"/>
                    </a:solidFill>
                  </a:rPr>
                  <a:t>0.067mm2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，平均约有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3154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个突触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/axon cluster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；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r>
                  <a:rPr lang="zh-CN" altLang="en-US" sz="1100" dirty="0">
                    <a:solidFill>
                      <a:schemeClr val="tx1"/>
                    </a:solidFill>
                  </a:rPr>
                  <a:t>单个投射到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L4A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P-cell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的轴突终端形成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honeycomb-like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模式，平均只占据</a:t>
                </a:r>
                <a:r>
                  <a:rPr lang="en-US" altLang="zh-CN" sz="1100" dirty="0">
                    <a:solidFill>
                      <a:srgbClr val="FF0000"/>
                    </a:solidFill>
                  </a:rPr>
                  <a:t>0.058mm2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平均约有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1681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个突触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/axon cluster.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0BDF2F-730D-17B7-64DE-DE445E50B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17" y="3222205"/>
                <a:ext cx="3653895" cy="3331854"/>
              </a:xfrm>
              <a:prstGeom prst="rect">
                <a:avLst/>
              </a:prstGeom>
              <a:blipFill>
                <a:blip r:embed="rId5"/>
                <a:stretch>
                  <a:fillRect l="-822" r="-6743"/>
                </a:stretch>
              </a:blipFill>
              <a:ln w="508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588D1E1-162E-41EE-6FF3-15508C3B7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004" y="4458076"/>
            <a:ext cx="1488996" cy="2172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AA1735E-F35F-C0B5-0BF3-EB22E2D7DA37}"/>
                  </a:ext>
                </a:extLst>
              </p:cNvPr>
              <p:cNvSpPr/>
              <p:nvPr/>
            </p:nvSpPr>
            <p:spPr>
              <a:xfrm>
                <a:off x="3934897" y="4004157"/>
                <a:ext cx="3632151" cy="2549902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E0A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58BFF"/>
                    </a:solidFill>
                  </a:rPr>
                  <a:t>Koniocelluar Pathway: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LGN-K cell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特点：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分布在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LGN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的层间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有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6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层；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接收的信息源来自对短波敏感的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cone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；对颜色敏感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蓝黄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K1-K2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主要投射到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L1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L3A</a:t>
                </a:r>
              </a:p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平均具有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134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boutons/axon.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K3-K6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主要投射到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L3B</a:t>
                </a:r>
                <a14:m>
                  <m:oMath xmlns:m="http://schemas.openxmlformats.org/officeDocument/2006/math"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CO blobs</a:t>
                </a:r>
              </a:p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平均具有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217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boutons/axon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(#synapses/bouton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未知）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AA1735E-F35F-C0B5-0BF3-EB22E2D7D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97" y="4004157"/>
                <a:ext cx="3632151" cy="2549902"/>
              </a:xfrm>
              <a:prstGeom prst="rect">
                <a:avLst/>
              </a:prstGeom>
              <a:blipFill>
                <a:blip r:embed="rId7"/>
                <a:stretch>
                  <a:fillRect l="-828"/>
                </a:stretch>
              </a:blipFill>
              <a:ln w="50800">
                <a:solidFill>
                  <a:srgbClr val="E0A3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C429EB9-D429-E7F9-5124-3E2B27FBA5BA}"/>
              </a:ext>
            </a:extLst>
          </p:cNvPr>
          <p:cNvSpPr txBox="1"/>
          <p:nvPr/>
        </p:nvSpPr>
        <p:spPr>
          <a:xfrm>
            <a:off x="4150612" y="204572"/>
            <a:ext cx="3229592" cy="954107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来自</a:t>
            </a:r>
            <a:r>
              <a:rPr lang="en-US" altLang="zh-CN" sz="1400" dirty="0"/>
              <a:t>LGN</a:t>
            </a:r>
            <a:r>
              <a:rPr lang="zh-CN" altLang="en-US" sz="1400" dirty="0"/>
              <a:t>的前馈输入可以分为三个部分：</a:t>
            </a:r>
            <a:endParaRPr lang="en-US" altLang="zh-CN" sz="1400" dirty="0"/>
          </a:p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LGN M-cell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M-pathway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，运动信息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400" b="1" dirty="0">
                <a:solidFill>
                  <a:schemeClr val="accent2"/>
                </a:solidFill>
              </a:rPr>
              <a:t>LGN P-cell</a:t>
            </a:r>
            <a:r>
              <a:rPr lang="zh-CN" altLang="en-US" sz="1400" b="1" dirty="0">
                <a:solidFill>
                  <a:schemeClr val="accent2"/>
                </a:solidFill>
              </a:rPr>
              <a:t>：</a:t>
            </a:r>
            <a:r>
              <a:rPr lang="en-US" altLang="zh-CN" sz="1400" b="1" dirty="0">
                <a:solidFill>
                  <a:schemeClr val="accent2"/>
                </a:solidFill>
              </a:rPr>
              <a:t>P-pathway</a:t>
            </a:r>
            <a:r>
              <a:rPr lang="zh-CN" altLang="en-US" sz="1400" b="1" dirty="0">
                <a:solidFill>
                  <a:schemeClr val="accent2"/>
                </a:solidFill>
              </a:rPr>
              <a:t>，精细视觉</a:t>
            </a:r>
            <a:endParaRPr lang="en-US" altLang="zh-CN" sz="1400" b="1" dirty="0">
              <a:solidFill>
                <a:schemeClr val="accent2"/>
              </a:solidFill>
            </a:endParaRPr>
          </a:p>
          <a:p>
            <a:r>
              <a:rPr lang="en-US" altLang="zh-CN" sz="1400" b="1" dirty="0">
                <a:solidFill>
                  <a:srgbClr val="7030A0"/>
                </a:solidFill>
              </a:rPr>
              <a:t>LGN K-cell: K-pathway</a:t>
            </a:r>
            <a:r>
              <a:rPr lang="zh-CN" altLang="en-US" sz="1400" b="1" dirty="0">
                <a:solidFill>
                  <a:srgbClr val="7030A0"/>
                </a:solidFill>
              </a:rPr>
              <a:t>，颜色</a:t>
            </a:r>
            <a:endParaRPr lang="en-US" altLang="zh-CN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C21965-7FBE-CDC8-7433-B2D05267ACD7}"/>
                  </a:ext>
                </a:extLst>
              </p:cNvPr>
              <p:cNvSpPr txBox="1"/>
              <p:nvPr/>
            </p:nvSpPr>
            <p:spPr>
              <a:xfrm>
                <a:off x="693062" y="952884"/>
                <a:ext cx="8230222" cy="4555093"/>
              </a:xfrm>
              <a:prstGeom prst="rect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</a:rPr>
                  <a:t>LGN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不同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pathway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提供的相关输入数据：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b="1" dirty="0">
                    <a:solidFill>
                      <a:schemeClr val="accent6"/>
                    </a:solidFill>
                  </a:rPr>
                  <a:t>M-pathway:</a:t>
                </a:r>
              </a:p>
              <a:p>
                <a:r>
                  <a:rPr lang="en-US" altLang="zh-CN" sz="1800" b="1" dirty="0">
                    <a:solidFill>
                      <a:schemeClr val="accent6"/>
                    </a:solidFill>
                  </a:rPr>
                  <a:t>LGN-M</a:t>
                </a:r>
                <a:r>
                  <a:rPr lang="zh-CN" altLang="en-US" sz="1800" b="1" dirty="0">
                    <a:solidFill>
                      <a:schemeClr val="accent6"/>
                    </a:solidFill>
                  </a:rPr>
                  <a:t>：</a:t>
                </a:r>
                <a:r>
                  <a:rPr lang="en-US" altLang="zh-CN" sz="1800" b="1" dirty="0">
                    <a:solidFill>
                      <a:schemeClr val="accent6"/>
                    </a:solidFill>
                  </a:rPr>
                  <a:t>15</a:t>
                </a:r>
                <a:r>
                  <a:rPr lang="zh-CN" altLang="en-US" sz="1800" b="1" dirty="0">
                    <a:solidFill>
                      <a:schemeClr val="accent6"/>
                    </a:solidFill>
                  </a:rPr>
                  <a:t>万</a:t>
                </a:r>
                <a:r>
                  <a:rPr lang="en-US" altLang="zh-CN" sz="1800" b="1" dirty="0">
                    <a:solidFill>
                      <a:schemeClr val="accent6"/>
                    </a:solidFill>
                  </a:rPr>
                  <a:t>(65%E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,</a:t>
                </a:r>
                <a:r>
                  <a:rPr lang="en-US" altLang="zh-CN" sz="1800" b="1" dirty="0">
                    <a:solidFill>
                      <a:schemeClr val="accent6"/>
                    </a:solidFill>
                  </a:rPr>
                  <a:t>35%I) </a:t>
                </a:r>
                <a:r>
                  <a:rPr lang="zh-CN" altLang="en-US" sz="1800" b="1" dirty="0">
                    <a:solidFill>
                      <a:schemeClr val="accent6"/>
                    </a:solidFill>
                  </a:rPr>
                  <a:t>信息源于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rod</a:t>
                </a:r>
              </a:p>
              <a:p>
                <a:r>
                  <a:rPr lang="en-US" altLang="zh-CN" sz="1800" b="1" dirty="0">
                    <a:solidFill>
                      <a:schemeClr val="accent6"/>
                    </a:solidFill>
                  </a:rPr>
                  <a:t>V1 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4C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b="1" dirty="0">
                    <a:solidFill>
                      <a:schemeClr val="accent6"/>
                    </a:solidFill>
                  </a:rPr>
                  <a:t>：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1400</a:t>
                </a:r>
                <a:r>
                  <a:rPr lang="zh-CN" altLang="en-US" b="1" dirty="0">
                    <a:solidFill>
                      <a:schemeClr val="accent6"/>
                    </a:solidFill>
                  </a:rPr>
                  <a:t>万；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#E:#I=0.84:0.16;E</a:t>
                </a:r>
                <a:r>
                  <a:rPr lang="zh-CN" altLang="en-US" b="1" dirty="0">
                    <a:solidFill>
                      <a:schemeClr val="accent6"/>
                    </a:solidFill>
                  </a:rPr>
                  <a:t>主要为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spiny stellate cell</a:t>
                </a:r>
              </a:p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4C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b="1" dirty="0">
                    <a:solidFill>
                      <a:schemeClr val="accent6"/>
                    </a:solidFill>
                  </a:rPr>
                  <a:t>每个神经元平均约有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1900</a:t>
                </a:r>
                <a:r>
                  <a:rPr lang="zh-CN" altLang="en-US" b="1" dirty="0">
                    <a:solidFill>
                      <a:schemeClr val="accent6"/>
                    </a:solidFill>
                  </a:rPr>
                  <a:t>个突触；来自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LGN</a:t>
                </a:r>
                <a:r>
                  <a:rPr lang="zh-CN" altLang="en-US" b="1" dirty="0">
                    <a:solidFill>
                      <a:schemeClr val="accent6"/>
                    </a:solidFill>
                  </a:rPr>
                  <a:t>的突触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6"/>
                    </a:solidFill>
                  </a:rPr>
                  <a:t>兴奋性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)</a:t>
                </a:r>
                <a:r>
                  <a:rPr lang="zh-CN" altLang="en-US" b="1" dirty="0">
                    <a:solidFill>
                      <a:schemeClr val="accent6"/>
                    </a:solidFill>
                  </a:rPr>
                  <a:t>约为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197</a:t>
                </a:r>
                <a:r>
                  <a:rPr lang="zh-CN" altLang="en-US" b="1" dirty="0">
                    <a:solidFill>
                      <a:schemeClr val="accent6"/>
                    </a:solidFill>
                  </a:rPr>
                  <a:t>个。</a:t>
                </a:r>
                <a:endParaRPr lang="en-US" altLang="zh-CN" b="1" dirty="0">
                  <a:solidFill>
                    <a:schemeClr val="accent6"/>
                  </a:solidFill>
                </a:endParaRPr>
              </a:p>
              <a:p>
                <a:endParaRPr lang="en-US" altLang="zh-CN" sz="18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P-pathway:</a:t>
                </a:r>
              </a:p>
              <a:p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LGN-P</a:t>
                </a:r>
                <a:r>
                  <a:rPr lang="zh-CN" alt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：</a:t>
                </a:r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120</a:t>
                </a:r>
                <a:r>
                  <a:rPr lang="zh-CN" alt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万</a:t>
                </a:r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75</a:t>
                </a:r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%E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,2</a:t>
                </a:r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5%I) 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信息</a:t>
                </a:r>
                <a:r>
                  <a:rPr lang="zh-CN" alt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源于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cone</a:t>
                </a:r>
              </a:p>
              <a:p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V1 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4C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：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2400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万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; #E:#I=0.84:0.16;E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主要为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spiny stellate cell</a:t>
                </a:r>
              </a:p>
              <a:p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4C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每个神经元平均约有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1400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个突触；来自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LGN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的突触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兴奋性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约有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200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个。</a:t>
                </a:r>
                <a:endParaRPr lang="en-US" altLang="zh-CN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/>
                  <a:t>K-pathway(</a:t>
                </a:r>
                <a:r>
                  <a:rPr lang="zh-CN" altLang="en-US" b="1" dirty="0"/>
                  <a:t>数据不全</a:t>
                </a:r>
                <a:r>
                  <a:rPr lang="en-US" altLang="zh-CN" b="1" dirty="0"/>
                  <a:t>)</a:t>
                </a:r>
              </a:p>
              <a:p>
                <a:r>
                  <a:rPr lang="en-US" altLang="zh-CN" b="1" dirty="0"/>
                  <a:t>LGN-K</a:t>
                </a:r>
                <a:r>
                  <a:rPr lang="zh-CN" altLang="en-US" b="1" dirty="0"/>
                  <a:t>：</a:t>
                </a:r>
                <a:r>
                  <a:rPr lang="en-US" altLang="zh-CN" b="1" dirty="0"/>
                  <a:t>10</a:t>
                </a:r>
                <a:r>
                  <a:rPr lang="zh-CN" altLang="en-US" b="1" dirty="0"/>
                  <a:t>万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几乎无</a:t>
                </a:r>
                <a:r>
                  <a:rPr lang="en-US" altLang="zh-CN" b="1" dirty="0"/>
                  <a:t>I)</a:t>
                </a:r>
              </a:p>
              <a:p>
                <a:r>
                  <a:rPr lang="en-US" altLang="zh-CN" b="1" dirty="0"/>
                  <a:t>V1 L1</a:t>
                </a:r>
                <a:r>
                  <a:rPr lang="zh-CN" altLang="en-US" b="1" dirty="0"/>
                  <a:t>：</a:t>
                </a:r>
                <a:r>
                  <a:rPr lang="en-US" altLang="zh-CN" b="1" dirty="0"/>
                  <a:t>470</a:t>
                </a:r>
                <a:r>
                  <a:rPr lang="zh-CN" altLang="en-US" b="1" dirty="0"/>
                  <a:t>万</a:t>
                </a:r>
                <a:endParaRPr lang="en-US" altLang="zh-CN" b="1" dirty="0"/>
              </a:p>
              <a:p>
                <a:r>
                  <a:rPr lang="en-US" altLang="zh-CN" b="1" dirty="0"/>
                  <a:t>V1 L3B</a:t>
                </a:r>
                <a:r>
                  <a:rPr lang="zh-CN" altLang="en-US" b="1" dirty="0"/>
                  <a:t>：？（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、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层总共</a:t>
                </a:r>
                <a:r>
                  <a:rPr lang="en-US" altLang="zh-CN" b="1" dirty="0"/>
                  <a:t>4400</a:t>
                </a:r>
                <a:r>
                  <a:rPr lang="zh-CN" altLang="en-US" b="1" dirty="0"/>
                  <a:t>万</a:t>
                </a:r>
                <a:r>
                  <a:rPr lang="en-US" altLang="zh-CN" b="1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C21965-7FBE-CDC8-7433-B2D05267A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62" y="952884"/>
                <a:ext cx="8230222" cy="4555093"/>
              </a:xfrm>
              <a:prstGeom prst="rect">
                <a:avLst/>
              </a:prstGeom>
              <a:blipFill>
                <a:blip r:embed="rId3"/>
                <a:stretch>
                  <a:fillRect l="-665" t="-399" b="-798"/>
                </a:stretch>
              </a:blipFill>
              <a:ln w="254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大括号 2">
            <a:extLst>
              <a:ext uri="{FF2B5EF4-FFF2-40B4-BE49-F238E27FC236}">
                <a16:creationId xmlns:a16="http://schemas.microsoft.com/office/drawing/2014/main" id="{D4BA4B4B-0C51-D46E-78AA-ECD77CD53DBB}"/>
              </a:ext>
            </a:extLst>
          </p:cNvPr>
          <p:cNvSpPr/>
          <p:nvPr/>
        </p:nvSpPr>
        <p:spPr>
          <a:xfrm>
            <a:off x="9207062" y="1534510"/>
            <a:ext cx="367862" cy="3668111"/>
          </a:xfrm>
          <a:prstGeom prst="rightBrac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671383-A3EF-751B-CEB5-3FC01785FA87}"/>
              </a:ext>
            </a:extLst>
          </p:cNvPr>
          <p:cNvSpPr txBox="1"/>
          <p:nvPr/>
        </p:nvSpPr>
        <p:spPr>
          <a:xfrm>
            <a:off x="9858702" y="3075057"/>
            <a:ext cx="1513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LGN</a:t>
            </a:r>
            <a:r>
              <a:rPr lang="zh-CN" altLang="en-US" sz="2000" b="1" dirty="0">
                <a:solidFill>
                  <a:srgbClr val="FF0000"/>
                </a:solidFill>
              </a:rPr>
              <a:t>的前馈输入很稀疏</a:t>
            </a:r>
          </a:p>
        </p:txBody>
      </p:sp>
    </p:spTree>
    <p:extLst>
      <p:ext uri="{BB962C8B-B14F-4D97-AF65-F5344CB8AC3E}">
        <p14:creationId xmlns:p14="http://schemas.microsoft.com/office/powerpoint/2010/main" val="5366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8B942-00C1-9CFC-C17F-A5F84ACA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内的功能结构及其关系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EE51-BC64-FECE-7B2B-3DE783FA7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2313</Words>
  <Application>Microsoft Office PowerPoint</Application>
  <PresentationFormat>宽屏</PresentationFormat>
  <Paragraphs>217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AdvPSA183</vt:lpstr>
      <vt:lpstr>CaeciliaLTStd-R</vt:lpstr>
      <vt:lpstr>等线</vt:lpstr>
      <vt:lpstr>等线 Light</vt:lpstr>
      <vt:lpstr>Arial</vt:lpstr>
      <vt:lpstr>Cambria Math</vt:lpstr>
      <vt:lpstr>Open Sans</vt:lpstr>
      <vt:lpstr>Roboto</vt:lpstr>
      <vt:lpstr>Source Sans Pro</vt:lpstr>
      <vt:lpstr>Wingdings</vt:lpstr>
      <vt:lpstr>Office 主题​​</vt:lpstr>
      <vt:lpstr>灵长类初级视觉皮层结构调研</vt:lpstr>
      <vt:lpstr>PowerPoint 演示文稿</vt:lpstr>
      <vt:lpstr>PowerPoint 演示文稿</vt:lpstr>
      <vt:lpstr>PowerPoint 演示文稿</vt:lpstr>
      <vt:lpstr>PowerPoint 演示文稿</vt:lpstr>
      <vt:lpstr>来自LGN的输入</vt:lpstr>
      <vt:lpstr>PowerPoint 演示文稿</vt:lpstr>
      <vt:lpstr>PowerPoint 演示文稿</vt:lpstr>
      <vt:lpstr>V1内的功能结构及其关系</vt:lpstr>
      <vt:lpstr>PowerPoint 演示文稿</vt:lpstr>
      <vt:lpstr>PowerPoint 演示文稿</vt:lpstr>
      <vt:lpstr>PowerPoint 演示文稿</vt:lpstr>
      <vt:lpstr>PowerPoint 演示文稿</vt:lpstr>
      <vt:lpstr>V1内的微环路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总结：灵长类早期视觉处理中的特点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灵长类初级视觉皮层结构调研-0520</dc:title>
  <dc:creator>jessiechen0102@outlook.com</dc:creator>
  <cp:lastModifiedBy>jessiechen0102@outlook.com</cp:lastModifiedBy>
  <cp:revision>258</cp:revision>
  <dcterms:created xsi:type="dcterms:W3CDTF">2022-05-19T12:48:13Z</dcterms:created>
  <dcterms:modified xsi:type="dcterms:W3CDTF">2022-05-23T13:07:34Z</dcterms:modified>
</cp:coreProperties>
</file>