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61" r:id="rId4"/>
    <p:sldId id="259" r:id="rId5"/>
    <p:sldId id="267" r:id="rId6"/>
    <p:sldId id="268" r:id="rId7"/>
    <p:sldId id="269" r:id="rId8"/>
    <p:sldId id="263" r:id="rId9"/>
    <p:sldId id="260" r:id="rId10"/>
    <p:sldId id="270" r:id="rId11"/>
    <p:sldId id="271" r:id="rId12"/>
    <p:sldId id="27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0" d="100"/>
          <a:sy n="60" d="100"/>
        </p:scale>
        <p:origin x="84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F8FF4-2C1D-4AEC-84A8-E0A87B8D772E}" type="datetimeFigureOut">
              <a:rPr lang="zh-CN" altLang="en-US" smtClean="0"/>
              <a:t>2022/5/30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414FE-318A-46BF-912C-1740A5169C6B}" type="slidenum">
              <a:rPr lang="zh-CN" altLang="en-US" smtClean="0"/>
              <a:t>‹#›</a:t>
            </a:fld>
            <a:endParaRPr lang="zh-CN" altLang="en-US"/>
          </a:p>
        </p:txBody>
      </p:sp>
    </p:spTree>
    <p:extLst>
      <p:ext uri="{BB962C8B-B14F-4D97-AF65-F5344CB8AC3E}">
        <p14:creationId xmlns:p14="http://schemas.microsoft.com/office/powerpoint/2010/main" val="3085486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人眼有一亿三千万个感光细胞，其中</a:t>
            </a:r>
            <a:r>
              <a:rPr lang="en-US" altLang="zh-CN" dirty="0"/>
              <a:t>cone</a:t>
            </a:r>
            <a:r>
              <a:rPr lang="zh-CN" altLang="en-US" dirty="0"/>
              <a:t>就占据</a:t>
            </a:r>
            <a:r>
              <a:rPr lang="en-US" altLang="zh-CN" dirty="0"/>
              <a:t>95%</a:t>
            </a:r>
            <a:endParaRPr lang="zh-CN" altLang="en-US" dirty="0"/>
          </a:p>
        </p:txBody>
      </p:sp>
      <p:sp>
        <p:nvSpPr>
          <p:cNvPr id="4" name="灯片编号占位符 3"/>
          <p:cNvSpPr>
            <a:spLocks noGrp="1"/>
          </p:cNvSpPr>
          <p:nvPr>
            <p:ph type="sldNum" sz="quarter" idx="5"/>
          </p:nvPr>
        </p:nvSpPr>
        <p:spPr/>
        <p:txBody>
          <a:bodyPr/>
          <a:lstStyle/>
          <a:p>
            <a:fld id="{A02414FE-318A-46BF-912C-1740A5169C6B}" type="slidenum">
              <a:rPr lang="zh-CN" altLang="en-US" smtClean="0"/>
              <a:t>6</a:t>
            </a:fld>
            <a:endParaRPr lang="zh-CN" altLang="en-US"/>
          </a:p>
        </p:txBody>
      </p:sp>
    </p:spTree>
    <p:extLst>
      <p:ext uri="{BB962C8B-B14F-4D97-AF65-F5344CB8AC3E}">
        <p14:creationId xmlns:p14="http://schemas.microsoft.com/office/powerpoint/2010/main" val="1827995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一些具有双层树突的</a:t>
            </a:r>
            <a:r>
              <a:rPr lang="en-US" altLang="zh-CN" dirty="0"/>
              <a:t>GCs</a:t>
            </a:r>
            <a:r>
              <a:rPr lang="zh-CN" altLang="en-US" dirty="0"/>
              <a:t>，一层接收</a:t>
            </a:r>
            <a:r>
              <a:rPr lang="en-US" altLang="zh-CN" dirty="0"/>
              <a:t>s-cone</a:t>
            </a:r>
            <a:r>
              <a:rPr lang="zh-CN" altLang="en-US" dirty="0"/>
              <a:t>的</a:t>
            </a:r>
            <a:r>
              <a:rPr lang="en-US" altLang="zh-CN" dirty="0"/>
              <a:t>ON</a:t>
            </a:r>
            <a:r>
              <a:rPr lang="zh-CN" altLang="en-US" dirty="0"/>
              <a:t>输入，一层接收</a:t>
            </a:r>
            <a:r>
              <a:rPr lang="en-US" altLang="zh-CN" dirty="0"/>
              <a:t>M-L</a:t>
            </a:r>
            <a:r>
              <a:rPr lang="zh-CN" altLang="en-US" dirty="0"/>
              <a:t>的</a:t>
            </a:r>
            <a:r>
              <a:rPr lang="en-US" altLang="zh-CN" dirty="0"/>
              <a:t>OFF</a:t>
            </a:r>
            <a:r>
              <a:rPr lang="zh-CN" altLang="en-US" dirty="0"/>
              <a:t>输入。</a:t>
            </a:r>
          </a:p>
        </p:txBody>
      </p:sp>
      <p:sp>
        <p:nvSpPr>
          <p:cNvPr id="4" name="灯片编号占位符 3"/>
          <p:cNvSpPr>
            <a:spLocks noGrp="1"/>
          </p:cNvSpPr>
          <p:nvPr>
            <p:ph type="sldNum" sz="quarter" idx="5"/>
          </p:nvPr>
        </p:nvSpPr>
        <p:spPr/>
        <p:txBody>
          <a:bodyPr/>
          <a:lstStyle/>
          <a:p>
            <a:fld id="{A02414FE-318A-46BF-912C-1740A5169C6B}" type="slidenum">
              <a:rPr lang="zh-CN" altLang="en-US" smtClean="0"/>
              <a:t>7</a:t>
            </a:fld>
            <a:endParaRPr lang="zh-CN" altLang="en-US"/>
          </a:p>
        </p:txBody>
      </p:sp>
    </p:spTree>
    <p:extLst>
      <p:ext uri="{BB962C8B-B14F-4D97-AF65-F5344CB8AC3E}">
        <p14:creationId xmlns:p14="http://schemas.microsoft.com/office/powerpoint/2010/main" val="1892174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19</a:t>
            </a:r>
            <a:r>
              <a:rPr lang="zh-CN" altLang="en-US" dirty="0"/>
              <a:t>年</a:t>
            </a:r>
            <a:r>
              <a:rPr lang="en-US" altLang="zh-CN" dirty="0"/>
              <a:t>cell</a:t>
            </a:r>
            <a:endParaRPr lang="zh-CN" altLang="en-US" dirty="0"/>
          </a:p>
        </p:txBody>
      </p:sp>
      <p:sp>
        <p:nvSpPr>
          <p:cNvPr id="4" name="灯片编号占位符 3"/>
          <p:cNvSpPr>
            <a:spLocks noGrp="1"/>
          </p:cNvSpPr>
          <p:nvPr>
            <p:ph type="sldNum" sz="quarter" idx="5"/>
          </p:nvPr>
        </p:nvSpPr>
        <p:spPr/>
        <p:txBody>
          <a:bodyPr/>
          <a:lstStyle/>
          <a:p>
            <a:fld id="{A02414FE-318A-46BF-912C-1740A5169C6B}" type="slidenum">
              <a:rPr lang="zh-CN" altLang="en-US" smtClean="0"/>
              <a:t>8</a:t>
            </a:fld>
            <a:endParaRPr lang="zh-CN" altLang="en-US"/>
          </a:p>
        </p:txBody>
      </p:sp>
    </p:spTree>
    <p:extLst>
      <p:ext uri="{BB962C8B-B14F-4D97-AF65-F5344CB8AC3E}">
        <p14:creationId xmlns:p14="http://schemas.microsoft.com/office/powerpoint/2010/main" val="2058666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线性指的是响应与刺激强度成比例增加</a:t>
            </a:r>
          </a:p>
        </p:txBody>
      </p:sp>
      <p:sp>
        <p:nvSpPr>
          <p:cNvPr id="4" name="灯片编号占位符 3"/>
          <p:cNvSpPr>
            <a:spLocks noGrp="1"/>
          </p:cNvSpPr>
          <p:nvPr>
            <p:ph type="sldNum" sz="quarter" idx="5"/>
          </p:nvPr>
        </p:nvSpPr>
        <p:spPr/>
        <p:txBody>
          <a:bodyPr/>
          <a:lstStyle/>
          <a:p>
            <a:fld id="{A02414FE-318A-46BF-912C-1740A5169C6B}" type="slidenum">
              <a:rPr lang="zh-CN" altLang="en-US" smtClean="0"/>
              <a:t>11</a:t>
            </a:fld>
            <a:endParaRPr lang="zh-CN" altLang="en-US"/>
          </a:p>
        </p:txBody>
      </p:sp>
    </p:spTree>
    <p:extLst>
      <p:ext uri="{BB962C8B-B14F-4D97-AF65-F5344CB8AC3E}">
        <p14:creationId xmlns:p14="http://schemas.microsoft.com/office/powerpoint/2010/main" val="226575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19</a:t>
            </a:r>
            <a:r>
              <a:rPr lang="zh-CN" altLang="en-US" dirty="0"/>
              <a:t>年</a:t>
            </a:r>
            <a:r>
              <a:rPr lang="en-US" altLang="zh-CN" dirty="0"/>
              <a:t>cell</a:t>
            </a:r>
            <a:endParaRPr lang="zh-CN" altLang="en-US" dirty="0"/>
          </a:p>
        </p:txBody>
      </p:sp>
      <p:sp>
        <p:nvSpPr>
          <p:cNvPr id="4" name="灯片编号占位符 3"/>
          <p:cNvSpPr>
            <a:spLocks noGrp="1"/>
          </p:cNvSpPr>
          <p:nvPr>
            <p:ph type="sldNum" sz="quarter" idx="5"/>
          </p:nvPr>
        </p:nvSpPr>
        <p:spPr/>
        <p:txBody>
          <a:bodyPr/>
          <a:lstStyle/>
          <a:p>
            <a:fld id="{A02414FE-318A-46BF-912C-1740A5169C6B}" type="slidenum">
              <a:rPr lang="zh-CN" altLang="en-US" smtClean="0"/>
              <a:t>12</a:t>
            </a:fld>
            <a:endParaRPr lang="zh-CN" altLang="en-US"/>
          </a:p>
        </p:txBody>
      </p:sp>
    </p:spTree>
    <p:extLst>
      <p:ext uri="{BB962C8B-B14F-4D97-AF65-F5344CB8AC3E}">
        <p14:creationId xmlns:p14="http://schemas.microsoft.com/office/powerpoint/2010/main" val="584525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FFA759-AE0F-26E1-BF31-D5E9A399069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D3C53E0-228F-C004-ABC0-2A8AE7BAD5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5433072-9F4F-7873-AE6A-B82957289ED7}"/>
              </a:ext>
            </a:extLst>
          </p:cNvPr>
          <p:cNvSpPr>
            <a:spLocks noGrp="1"/>
          </p:cNvSpPr>
          <p:nvPr>
            <p:ph type="dt" sz="half" idx="10"/>
          </p:nvPr>
        </p:nvSpPr>
        <p:spPr/>
        <p:txBody>
          <a:bodyPr/>
          <a:lstStyle/>
          <a:p>
            <a:fld id="{F154A822-43A0-4B5F-9E7A-15AE1A3F8458}" type="datetime1">
              <a:rPr lang="zh-CN" altLang="en-US" smtClean="0"/>
              <a:t>2022/5/30</a:t>
            </a:fld>
            <a:endParaRPr lang="zh-CN" altLang="en-US"/>
          </a:p>
        </p:txBody>
      </p:sp>
      <p:sp>
        <p:nvSpPr>
          <p:cNvPr id="5" name="页脚占位符 4">
            <a:extLst>
              <a:ext uri="{FF2B5EF4-FFF2-40B4-BE49-F238E27FC236}">
                <a16:creationId xmlns:a16="http://schemas.microsoft.com/office/drawing/2014/main" id="{27800ABC-43FF-8A36-5C7B-34A5BBB547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FAC159-E1B5-6526-0E59-570FF55821E1}"/>
              </a:ext>
            </a:extLst>
          </p:cNvPr>
          <p:cNvSpPr>
            <a:spLocks noGrp="1"/>
          </p:cNvSpPr>
          <p:nvPr>
            <p:ph type="sldNum" sz="quarter" idx="12"/>
          </p:nvPr>
        </p:nvSpPr>
        <p:spPr/>
        <p:txBody>
          <a:bodyPr/>
          <a:lstStyle/>
          <a:p>
            <a:fld id="{B26A06FA-07AF-4678-A830-E97A6694B6A7}" type="slidenum">
              <a:rPr lang="zh-CN" altLang="en-US" smtClean="0"/>
              <a:t>‹#›</a:t>
            </a:fld>
            <a:endParaRPr lang="zh-CN" altLang="en-US"/>
          </a:p>
        </p:txBody>
      </p:sp>
    </p:spTree>
    <p:extLst>
      <p:ext uri="{BB962C8B-B14F-4D97-AF65-F5344CB8AC3E}">
        <p14:creationId xmlns:p14="http://schemas.microsoft.com/office/powerpoint/2010/main" val="2231435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2CFB2-EE76-C35E-E684-C19CF474F8D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049C812-AD8E-F816-0287-4E41D668815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91D2FF-212E-1D71-81B6-7D241F45E173}"/>
              </a:ext>
            </a:extLst>
          </p:cNvPr>
          <p:cNvSpPr>
            <a:spLocks noGrp="1"/>
          </p:cNvSpPr>
          <p:nvPr>
            <p:ph type="dt" sz="half" idx="10"/>
          </p:nvPr>
        </p:nvSpPr>
        <p:spPr/>
        <p:txBody>
          <a:bodyPr/>
          <a:lstStyle/>
          <a:p>
            <a:fld id="{E08121C3-8172-42DF-8583-1005EE4110A1}" type="datetime1">
              <a:rPr lang="zh-CN" altLang="en-US" smtClean="0"/>
              <a:t>2022/5/30</a:t>
            </a:fld>
            <a:endParaRPr lang="zh-CN" altLang="en-US"/>
          </a:p>
        </p:txBody>
      </p:sp>
      <p:sp>
        <p:nvSpPr>
          <p:cNvPr id="5" name="页脚占位符 4">
            <a:extLst>
              <a:ext uri="{FF2B5EF4-FFF2-40B4-BE49-F238E27FC236}">
                <a16:creationId xmlns:a16="http://schemas.microsoft.com/office/drawing/2014/main" id="{C86AEB38-E268-FD47-3AA9-C1D9765568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7C5249-5EB1-D7AD-2DF8-B4F743D5FF3A}"/>
              </a:ext>
            </a:extLst>
          </p:cNvPr>
          <p:cNvSpPr>
            <a:spLocks noGrp="1"/>
          </p:cNvSpPr>
          <p:nvPr>
            <p:ph type="sldNum" sz="quarter" idx="12"/>
          </p:nvPr>
        </p:nvSpPr>
        <p:spPr/>
        <p:txBody>
          <a:bodyPr/>
          <a:lstStyle/>
          <a:p>
            <a:fld id="{B26A06FA-07AF-4678-A830-E97A6694B6A7}" type="slidenum">
              <a:rPr lang="zh-CN" altLang="en-US" smtClean="0"/>
              <a:t>‹#›</a:t>
            </a:fld>
            <a:endParaRPr lang="zh-CN" altLang="en-US"/>
          </a:p>
        </p:txBody>
      </p:sp>
    </p:spTree>
    <p:extLst>
      <p:ext uri="{BB962C8B-B14F-4D97-AF65-F5344CB8AC3E}">
        <p14:creationId xmlns:p14="http://schemas.microsoft.com/office/powerpoint/2010/main" val="1325736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B4B6FE-FB86-A8B8-F35A-2610FCF13F1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232B78E-F787-A677-504C-C03421579D9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F2F915-ACBD-D44D-1A8D-F75C82A37FD0}"/>
              </a:ext>
            </a:extLst>
          </p:cNvPr>
          <p:cNvSpPr>
            <a:spLocks noGrp="1"/>
          </p:cNvSpPr>
          <p:nvPr>
            <p:ph type="dt" sz="half" idx="10"/>
          </p:nvPr>
        </p:nvSpPr>
        <p:spPr/>
        <p:txBody>
          <a:bodyPr/>
          <a:lstStyle/>
          <a:p>
            <a:fld id="{9372666B-EAF9-411F-B8F0-385D85BA6B8D}" type="datetime1">
              <a:rPr lang="zh-CN" altLang="en-US" smtClean="0"/>
              <a:t>2022/5/30</a:t>
            </a:fld>
            <a:endParaRPr lang="zh-CN" altLang="en-US"/>
          </a:p>
        </p:txBody>
      </p:sp>
      <p:sp>
        <p:nvSpPr>
          <p:cNvPr id="5" name="页脚占位符 4">
            <a:extLst>
              <a:ext uri="{FF2B5EF4-FFF2-40B4-BE49-F238E27FC236}">
                <a16:creationId xmlns:a16="http://schemas.microsoft.com/office/drawing/2014/main" id="{0AA4D4C5-1BEB-2A90-7929-F24BB36853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FA5419-4803-11DB-BCBB-805B3C4EE44C}"/>
              </a:ext>
            </a:extLst>
          </p:cNvPr>
          <p:cNvSpPr>
            <a:spLocks noGrp="1"/>
          </p:cNvSpPr>
          <p:nvPr>
            <p:ph type="sldNum" sz="quarter" idx="12"/>
          </p:nvPr>
        </p:nvSpPr>
        <p:spPr/>
        <p:txBody>
          <a:bodyPr/>
          <a:lstStyle/>
          <a:p>
            <a:fld id="{B26A06FA-07AF-4678-A830-E97A6694B6A7}" type="slidenum">
              <a:rPr lang="zh-CN" altLang="en-US" smtClean="0"/>
              <a:t>‹#›</a:t>
            </a:fld>
            <a:endParaRPr lang="zh-CN" altLang="en-US"/>
          </a:p>
        </p:txBody>
      </p:sp>
    </p:spTree>
    <p:extLst>
      <p:ext uri="{BB962C8B-B14F-4D97-AF65-F5344CB8AC3E}">
        <p14:creationId xmlns:p14="http://schemas.microsoft.com/office/powerpoint/2010/main" val="3584997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0BC5C-0E15-06CD-42BD-E11062A5A5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377426D-03AE-F31D-C2EC-40E8C34B4A0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D528CF-4867-F2CA-D0FD-CFAE9A3D0BCD}"/>
              </a:ext>
            </a:extLst>
          </p:cNvPr>
          <p:cNvSpPr>
            <a:spLocks noGrp="1"/>
          </p:cNvSpPr>
          <p:nvPr>
            <p:ph type="dt" sz="half" idx="10"/>
          </p:nvPr>
        </p:nvSpPr>
        <p:spPr/>
        <p:txBody>
          <a:bodyPr/>
          <a:lstStyle/>
          <a:p>
            <a:fld id="{FE5FB201-DED9-4E3E-A129-68093B726139}" type="datetime1">
              <a:rPr lang="zh-CN" altLang="en-US" smtClean="0"/>
              <a:t>2022/5/30</a:t>
            </a:fld>
            <a:endParaRPr lang="zh-CN" altLang="en-US"/>
          </a:p>
        </p:txBody>
      </p:sp>
      <p:sp>
        <p:nvSpPr>
          <p:cNvPr id="5" name="页脚占位符 4">
            <a:extLst>
              <a:ext uri="{FF2B5EF4-FFF2-40B4-BE49-F238E27FC236}">
                <a16:creationId xmlns:a16="http://schemas.microsoft.com/office/drawing/2014/main" id="{9059F90E-EE78-9C48-87D9-B86E966675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BDC1E1-895E-AFC7-B4C7-758C55B292A0}"/>
              </a:ext>
            </a:extLst>
          </p:cNvPr>
          <p:cNvSpPr>
            <a:spLocks noGrp="1"/>
          </p:cNvSpPr>
          <p:nvPr>
            <p:ph type="sldNum" sz="quarter" idx="12"/>
          </p:nvPr>
        </p:nvSpPr>
        <p:spPr/>
        <p:txBody>
          <a:bodyPr/>
          <a:lstStyle/>
          <a:p>
            <a:fld id="{B26A06FA-07AF-4678-A830-E97A6694B6A7}" type="slidenum">
              <a:rPr lang="zh-CN" altLang="en-US" smtClean="0"/>
              <a:t>‹#›</a:t>
            </a:fld>
            <a:endParaRPr lang="zh-CN" altLang="en-US"/>
          </a:p>
        </p:txBody>
      </p:sp>
    </p:spTree>
    <p:extLst>
      <p:ext uri="{BB962C8B-B14F-4D97-AF65-F5344CB8AC3E}">
        <p14:creationId xmlns:p14="http://schemas.microsoft.com/office/powerpoint/2010/main" val="3749167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60B1F8-393B-D0E7-1BAC-2AAE878FAD0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11CD890-353D-D03D-8A30-8B76EF1E3E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46AF558-781B-294E-C57D-EAD347DFEDB2}"/>
              </a:ext>
            </a:extLst>
          </p:cNvPr>
          <p:cNvSpPr>
            <a:spLocks noGrp="1"/>
          </p:cNvSpPr>
          <p:nvPr>
            <p:ph type="dt" sz="half" idx="10"/>
          </p:nvPr>
        </p:nvSpPr>
        <p:spPr/>
        <p:txBody>
          <a:bodyPr/>
          <a:lstStyle/>
          <a:p>
            <a:fld id="{F0E85B55-FBEC-444B-B45A-B153BEEB6C0E}" type="datetime1">
              <a:rPr lang="zh-CN" altLang="en-US" smtClean="0"/>
              <a:t>2022/5/30</a:t>
            </a:fld>
            <a:endParaRPr lang="zh-CN" altLang="en-US"/>
          </a:p>
        </p:txBody>
      </p:sp>
      <p:sp>
        <p:nvSpPr>
          <p:cNvPr id="5" name="页脚占位符 4">
            <a:extLst>
              <a:ext uri="{FF2B5EF4-FFF2-40B4-BE49-F238E27FC236}">
                <a16:creationId xmlns:a16="http://schemas.microsoft.com/office/drawing/2014/main" id="{50100516-9CEE-1493-30B0-5C21505DD2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5B1A07-4C9E-F59A-E6FA-9795739469C1}"/>
              </a:ext>
            </a:extLst>
          </p:cNvPr>
          <p:cNvSpPr>
            <a:spLocks noGrp="1"/>
          </p:cNvSpPr>
          <p:nvPr>
            <p:ph type="sldNum" sz="quarter" idx="12"/>
          </p:nvPr>
        </p:nvSpPr>
        <p:spPr/>
        <p:txBody>
          <a:bodyPr/>
          <a:lstStyle/>
          <a:p>
            <a:fld id="{B26A06FA-07AF-4678-A830-E97A6694B6A7}" type="slidenum">
              <a:rPr lang="zh-CN" altLang="en-US" smtClean="0"/>
              <a:t>‹#›</a:t>
            </a:fld>
            <a:endParaRPr lang="zh-CN" altLang="en-US"/>
          </a:p>
        </p:txBody>
      </p:sp>
    </p:spTree>
    <p:extLst>
      <p:ext uri="{BB962C8B-B14F-4D97-AF65-F5344CB8AC3E}">
        <p14:creationId xmlns:p14="http://schemas.microsoft.com/office/powerpoint/2010/main" val="4013426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C2E03-49A4-D41E-2A0E-FB8E165FE2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353B61-0074-CCF8-5AF2-F23F6165BA2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F19E643-211E-63AB-E5A6-19D2B629F66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383037A-4CBD-E246-D02F-633410AF75F5}"/>
              </a:ext>
            </a:extLst>
          </p:cNvPr>
          <p:cNvSpPr>
            <a:spLocks noGrp="1"/>
          </p:cNvSpPr>
          <p:nvPr>
            <p:ph type="dt" sz="half" idx="10"/>
          </p:nvPr>
        </p:nvSpPr>
        <p:spPr/>
        <p:txBody>
          <a:bodyPr/>
          <a:lstStyle/>
          <a:p>
            <a:fld id="{558CB7CB-07CB-49C4-8BA8-1C43951E930F}" type="datetime1">
              <a:rPr lang="zh-CN" altLang="en-US" smtClean="0"/>
              <a:t>2022/5/30</a:t>
            </a:fld>
            <a:endParaRPr lang="zh-CN" altLang="en-US"/>
          </a:p>
        </p:txBody>
      </p:sp>
      <p:sp>
        <p:nvSpPr>
          <p:cNvPr id="6" name="页脚占位符 5">
            <a:extLst>
              <a:ext uri="{FF2B5EF4-FFF2-40B4-BE49-F238E27FC236}">
                <a16:creationId xmlns:a16="http://schemas.microsoft.com/office/drawing/2014/main" id="{211B7E1C-9272-4667-71C3-2740E60F72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C93567-362A-6EA3-BE1E-9FE32AA36DD9}"/>
              </a:ext>
            </a:extLst>
          </p:cNvPr>
          <p:cNvSpPr>
            <a:spLocks noGrp="1"/>
          </p:cNvSpPr>
          <p:nvPr>
            <p:ph type="sldNum" sz="quarter" idx="12"/>
          </p:nvPr>
        </p:nvSpPr>
        <p:spPr/>
        <p:txBody>
          <a:bodyPr/>
          <a:lstStyle/>
          <a:p>
            <a:fld id="{B26A06FA-07AF-4678-A830-E97A6694B6A7}" type="slidenum">
              <a:rPr lang="zh-CN" altLang="en-US" smtClean="0"/>
              <a:t>‹#›</a:t>
            </a:fld>
            <a:endParaRPr lang="zh-CN" altLang="en-US"/>
          </a:p>
        </p:txBody>
      </p:sp>
    </p:spTree>
    <p:extLst>
      <p:ext uri="{BB962C8B-B14F-4D97-AF65-F5344CB8AC3E}">
        <p14:creationId xmlns:p14="http://schemas.microsoft.com/office/powerpoint/2010/main" val="1086550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9E8D0E-F577-5D43-A592-AE076AF6C2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7FA7A6D-CC64-99F8-A10B-811F7D2688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CBB1E57-0ECD-14E2-8E0B-8143A4E3687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35082B1-C951-413D-84C0-E1226AA1D3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1440FCA-4B0A-F0C2-0410-90FB2DA6010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FA8B582-039C-8CF4-474B-9E50CCAB7326}"/>
              </a:ext>
            </a:extLst>
          </p:cNvPr>
          <p:cNvSpPr>
            <a:spLocks noGrp="1"/>
          </p:cNvSpPr>
          <p:nvPr>
            <p:ph type="dt" sz="half" idx="10"/>
          </p:nvPr>
        </p:nvSpPr>
        <p:spPr/>
        <p:txBody>
          <a:bodyPr/>
          <a:lstStyle/>
          <a:p>
            <a:fld id="{AE8F7BD2-759C-4EE6-A8D3-7281E3B60289}" type="datetime1">
              <a:rPr lang="zh-CN" altLang="en-US" smtClean="0"/>
              <a:t>2022/5/30</a:t>
            </a:fld>
            <a:endParaRPr lang="zh-CN" altLang="en-US"/>
          </a:p>
        </p:txBody>
      </p:sp>
      <p:sp>
        <p:nvSpPr>
          <p:cNvPr id="8" name="页脚占位符 7">
            <a:extLst>
              <a:ext uri="{FF2B5EF4-FFF2-40B4-BE49-F238E27FC236}">
                <a16:creationId xmlns:a16="http://schemas.microsoft.com/office/drawing/2014/main" id="{BA323FF5-7DE3-7F8C-C803-1AE175BAB00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C08E045-A002-2C30-466E-82C0F80A4F0C}"/>
              </a:ext>
            </a:extLst>
          </p:cNvPr>
          <p:cNvSpPr>
            <a:spLocks noGrp="1"/>
          </p:cNvSpPr>
          <p:nvPr>
            <p:ph type="sldNum" sz="quarter" idx="12"/>
          </p:nvPr>
        </p:nvSpPr>
        <p:spPr/>
        <p:txBody>
          <a:bodyPr/>
          <a:lstStyle/>
          <a:p>
            <a:fld id="{B26A06FA-07AF-4678-A830-E97A6694B6A7}" type="slidenum">
              <a:rPr lang="zh-CN" altLang="en-US" smtClean="0"/>
              <a:t>‹#›</a:t>
            </a:fld>
            <a:endParaRPr lang="zh-CN" altLang="en-US"/>
          </a:p>
        </p:txBody>
      </p:sp>
    </p:spTree>
    <p:extLst>
      <p:ext uri="{BB962C8B-B14F-4D97-AF65-F5344CB8AC3E}">
        <p14:creationId xmlns:p14="http://schemas.microsoft.com/office/powerpoint/2010/main" val="3441484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FA0A46-B4C9-E96F-4FE5-F44B1F7ADCC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491AB53-F30F-EBB6-05E7-04C60C5EC752}"/>
              </a:ext>
            </a:extLst>
          </p:cNvPr>
          <p:cNvSpPr>
            <a:spLocks noGrp="1"/>
          </p:cNvSpPr>
          <p:nvPr>
            <p:ph type="dt" sz="half" idx="10"/>
          </p:nvPr>
        </p:nvSpPr>
        <p:spPr/>
        <p:txBody>
          <a:bodyPr/>
          <a:lstStyle/>
          <a:p>
            <a:fld id="{72846CD6-E5F1-4FC1-BBD7-4313842B1D8A}" type="datetime1">
              <a:rPr lang="zh-CN" altLang="en-US" smtClean="0"/>
              <a:t>2022/5/30</a:t>
            </a:fld>
            <a:endParaRPr lang="zh-CN" altLang="en-US"/>
          </a:p>
        </p:txBody>
      </p:sp>
      <p:sp>
        <p:nvSpPr>
          <p:cNvPr id="4" name="页脚占位符 3">
            <a:extLst>
              <a:ext uri="{FF2B5EF4-FFF2-40B4-BE49-F238E27FC236}">
                <a16:creationId xmlns:a16="http://schemas.microsoft.com/office/drawing/2014/main" id="{000D0524-CA3A-0C6D-225D-9DFC7BF1088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6B4CBC4-E84B-7232-1A55-1C55D6AF6946}"/>
              </a:ext>
            </a:extLst>
          </p:cNvPr>
          <p:cNvSpPr>
            <a:spLocks noGrp="1"/>
          </p:cNvSpPr>
          <p:nvPr>
            <p:ph type="sldNum" sz="quarter" idx="12"/>
          </p:nvPr>
        </p:nvSpPr>
        <p:spPr/>
        <p:txBody>
          <a:bodyPr/>
          <a:lstStyle/>
          <a:p>
            <a:fld id="{B26A06FA-07AF-4678-A830-E97A6694B6A7}" type="slidenum">
              <a:rPr lang="zh-CN" altLang="en-US" smtClean="0"/>
              <a:t>‹#›</a:t>
            </a:fld>
            <a:endParaRPr lang="zh-CN" altLang="en-US"/>
          </a:p>
        </p:txBody>
      </p:sp>
    </p:spTree>
    <p:extLst>
      <p:ext uri="{BB962C8B-B14F-4D97-AF65-F5344CB8AC3E}">
        <p14:creationId xmlns:p14="http://schemas.microsoft.com/office/powerpoint/2010/main" val="1026649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7EA6DA4-F6BD-2247-2D73-F6C3CDD86646}"/>
              </a:ext>
            </a:extLst>
          </p:cNvPr>
          <p:cNvSpPr>
            <a:spLocks noGrp="1"/>
          </p:cNvSpPr>
          <p:nvPr>
            <p:ph type="dt" sz="half" idx="10"/>
          </p:nvPr>
        </p:nvSpPr>
        <p:spPr/>
        <p:txBody>
          <a:bodyPr/>
          <a:lstStyle/>
          <a:p>
            <a:fld id="{F0CD5EC9-05D5-4755-944A-2FAF53EEB646}" type="datetime1">
              <a:rPr lang="zh-CN" altLang="en-US" smtClean="0"/>
              <a:t>2022/5/30</a:t>
            </a:fld>
            <a:endParaRPr lang="zh-CN" altLang="en-US"/>
          </a:p>
        </p:txBody>
      </p:sp>
      <p:sp>
        <p:nvSpPr>
          <p:cNvPr id="3" name="页脚占位符 2">
            <a:extLst>
              <a:ext uri="{FF2B5EF4-FFF2-40B4-BE49-F238E27FC236}">
                <a16:creationId xmlns:a16="http://schemas.microsoft.com/office/drawing/2014/main" id="{03854E39-5ECF-0CE9-152D-EB17AA1F6C1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B4B68B1-6B21-2A5C-BB90-D8C93DB2C8AF}"/>
              </a:ext>
            </a:extLst>
          </p:cNvPr>
          <p:cNvSpPr>
            <a:spLocks noGrp="1"/>
          </p:cNvSpPr>
          <p:nvPr>
            <p:ph type="sldNum" sz="quarter" idx="12"/>
          </p:nvPr>
        </p:nvSpPr>
        <p:spPr/>
        <p:txBody>
          <a:bodyPr/>
          <a:lstStyle/>
          <a:p>
            <a:fld id="{B26A06FA-07AF-4678-A830-E97A6694B6A7}" type="slidenum">
              <a:rPr lang="zh-CN" altLang="en-US" smtClean="0"/>
              <a:t>‹#›</a:t>
            </a:fld>
            <a:endParaRPr lang="zh-CN" altLang="en-US"/>
          </a:p>
        </p:txBody>
      </p:sp>
    </p:spTree>
    <p:extLst>
      <p:ext uri="{BB962C8B-B14F-4D97-AF65-F5344CB8AC3E}">
        <p14:creationId xmlns:p14="http://schemas.microsoft.com/office/powerpoint/2010/main" val="2111809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C75407-4379-6C81-B173-08A52D7A9A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8174EA0-8508-05FE-8BD4-EF80CB54CB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04E497A-616A-86A7-B262-8E3D45C20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0831669-4052-A7F2-5593-8B607ABD8899}"/>
              </a:ext>
            </a:extLst>
          </p:cNvPr>
          <p:cNvSpPr>
            <a:spLocks noGrp="1"/>
          </p:cNvSpPr>
          <p:nvPr>
            <p:ph type="dt" sz="half" idx="10"/>
          </p:nvPr>
        </p:nvSpPr>
        <p:spPr/>
        <p:txBody>
          <a:bodyPr/>
          <a:lstStyle/>
          <a:p>
            <a:fld id="{2E6FF1B2-8413-482F-A244-D710D54CFDD3}" type="datetime1">
              <a:rPr lang="zh-CN" altLang="en-US" smtClean="0"/>
              <a:t>2022/5/30</a:t>
            </a:fld>
            <a:endParaRPr lang="zh-CN" altLang="en-US"/>
          </a:p>
        </p:txBody>
      </p:sp>
      <p:sp>
        <p:nvSpPr>
          <p:cNvPr id="6" name="页脚占位符 5">
            <a:extLst>
              <a:ext uri="{FF2B5EF4-FFF2-40B4-BE49-F238E27FC236}">
                <a16:creationId xmlns:a16="http://schemas.microsoft.com/office/drawing/2014/main" id="{FF434673-0D46-9775-0688-23A305C823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64EC6A-8CAA-03C8-5476-DE30E0C777A7}"/>
              </a:ext>
            </a:extLst>
          </p:cNvPr>
          <p:cNvSpPr>
            <a:spLocks noGrp="1"/>
          </p:cNvSpPr>
          <p:nvPr>
            <p:ph type="sldNum" sz="quarter" idx="12"/>
          </p:nvPr>
        </p:nvSpPr>
        <p:spPr/>
        <p:txBody>
          <a:bodyPr/>
          <a:lstStyle/>
          <a:p>
            <a:fld id="{B26A06FA-07AF-4678-A830-E97A6694B6A7}" type="slidenum">
              <a:rPr lang="zh-CN" altLang="en-US" smtClean="0"/>
              <a:t>‹#›</a:t>
            </a:fld>
            <a:endParaRPr lang="zh-CN" altLang="en-US"/>
          </a:p>
        </p:txBody>
      </p:sp>
    </p:spTree>
    <p:extLst>
      <p:ext uri="{BB962C8B-B14F-4D97-AF65-F5344CB8AC3E}">
        <p14:creationId xmlns:p14="http://schemas.microsoft.com/office/powerpoint/2010/main" val="294140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4DEBD-C548-3284-AE90-83DE9651F5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2DA56EE-B4D0-2340-ADCE-80E3027E3A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8C2B303-F5D3-36CB-A155-F2D67CA9B0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29ACC7F-7EB7-E89F-1919-ECF03F063434}"/>
              </a:ext>
            </a:extLst>
          </p:cNvPr>
          <p:cNvSpPr>
            <a:spLocks noGrp="1"/>
          </p:cNvSpPr>
          <p:nvPr>
            <p:ph type="dt" sz="half" idx="10"/>
          </p:nvPr>
        </p:nvSpPr>
        <p:spPr/>
        <p:txBody>
          <a:bodyPr/>
          <a:lstStyle/>
          <a:p>
            <a:fld id="{F3D8C04F-A851-46BA-BA74-AB2F206B5620}" type="datetime1">
              <a:rPr lang="zh-CN" altLang="en-US" smtClean="0"/>
              <a:t>2022/5/30</a:t>
            </a:fld>
            <a:endParaRPr lang="zh-CN" altLang="en-US"/>
          </a:p>
        </p:txBody>
      </p:sp>
      <p:sp>
        <p:nvSpPr>
          <p:cNvPr id="6" name="页脚占位符 5">
            <a:extLst>
              <a:ext uri="{FF2B5EF4-FFF2-40B4-BE49-F238E27FC236}">
                <a16:creationId xmlns:a16="http://schemas.microsoft.com/office/drawing/2014/main" id="{451B82B9-FE64-F62B-E1D0-4ED3055DBE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A0B42D-3937-E251-51BC-57B1E2B73285}"/>
              </a:ext>
            </a:extLst>
          </p:cNvPr>
          <p:cNvSpPr>
            <a:spLocks noGrp="1"/>
          </p:cNvSpPr>
          <p:nvPr>
            <p:ph type="sldNum" sz="quarter" idx="12"/>
          </p:nvPr>
        </p:nvSpPr>
        <p:spPr/>
        <p:txBody>
          <a:bodyPr/>
          <a:lstStyle/>
          <a:p>
            <a:fld id="{B26A06FA-07AF-4678-A830-E97A6694B6A7}" type="slidenum">
              <a:rPr lang="zh-CN" altLang="en-US" smtClean="0"/>
              <a:t>‹#›</a:t>
            </a:fld>
            <a:endParaRPr lang="zh-CN" altLang="en-US"/>
          </a:p>
        </p:txBody>
      </p:sp>
    </p:spTree>
    <p:extLst>
      <p:ext uri="{BB962C8B-B14F-4D97-AF65-F5344CB8AC3E}">
        <p14:creationId xmlns:p14="http://schemas.microsoft.com/office/powerpoint/2010/main" val="1335248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1C55B29-667C-EA54-9ACC-DE2935E1B2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1D5F6AE-F121-F38D-DB96-0C8D8A4D33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40DB45-5F82-5178-AC3A-70E64F12BD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AD5B0-2D0B-41C7-8649-7FB532EFB5A4}" type="datetime1">
              <a:rPr lang="zh-CN" altLang="en-US" smtClean="0"/>
              <a:t>2022/5/30</a:t>
            </a:fld>
            <a:endParaRPr lang="zh-CN" altLang="en-US"/>
          </a:p>
        </p:txBody>
      </p:sp>
      <p:sp>
        <p:nvSpPr>
          <p:cNvPr id="5" name="页脚占位符 4">
            <a:extLst>
              <a:ext uri="{FF2B5EF4-FFF2-40B4-BE49-F238E27FC236}">
                <a16:creationId xmlns:a16="http://schemas.microsoft.com/office/drawing/2014/main" id="{2770E40B-687F-1F95-1E23-BE1B34A3FE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7A243E8-D0C7-1984-31D6-FD3DA3FD44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6A06FA-07AF-4678-A830-E97A6694B6A7}" type="slidenum">
              <a:rPr lang="zh-CN" altLang="en-US" smtClean="0"/>
              <a:t>‹#›</a:t>
            </a:fld>
            <a:endParaRPr lang="zh-CN" altLang="en-US"/>
          </a:p>
        </p:txBody>
      </p:sp>
    </p:spTree>
    <p:extLst>
      <p:ext uri="{BB962C8B-B14F-4D97-AF65-F5344CB8AC3E}">
        <p14:creationId xmlns:p14="http://schemas.microsoft.com/office/powerpoint/2010/main" val="1210298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69F46D-576E-9940-81B1-1984D3A87FFC}"/>
              </a:ext>
            </a:extLst>
          </p:cNvPr>
          <p:cNvSpPr>
            <a:spLocks noGrp="1"/>
          </p:cNvSpPr>
          <p:nvPr>
            <p:ph type="ctrTitle"/>
          </p:nvPr>
        </p:nvSpPr>
        <p:spPr>
          <a:xfrm>
            <a:off x="1524000" y="1122363"/>
            <a:ext cx="9144000" cy="2133599"/>
          </a:xfrm>
        </p:spPr>
        <p:txBody>
          <a:bodyPr>
            <a:normAutofit/>
          </a:bodyPr>
          <a:lstStyle/>
          <a:p>
            <a:r>
              <a:rPr lang="zh-CN" altLang="en-US" sz="5400" dirty="0">
                <a:latin typeface="微软雅黑" panose="020B0503020204020204" pitchFamily="34" charset="-122"/>
                <a:ea typeface="微软雅黑" panose="020B0503020204020204" pitchFamily="34" charset="-122"/>
              </a:rPr>
              <a:t>灵长类视觉组会</a:t>
            </a:r>
            <a:r>
              <a:rPr lang="en-US" altLang="zh-CN" sz="5400" dirty="0">
                <a:latin typeface="微软雅黑" panose="020B0503020204020204" pitchFamily="34" charset="-122"/>
                <a:ea typeface="微软雅黑" panose="020B0503020204020204" pitchFamily="34" charset="-122"/>
              </a:rPr>
              <a:t>——LGN</a:t>
            </a:r>
            <a:endParaRPr lang="zh-CN" altLang="en-US" sz="5400" dirty="0">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id="{569E79E3-E350-F477-23D3-CB0865F42DDF}"/>
              </a:ext>
            </a:extLst>
          </p:cNvPr>
          <p:cNvSpPr>
            <a:spLocks noGrp="1"/>
          </p:cNvSpPr>
          <p:nvPr>
            <p:ph type="subTitle" idx="1"/>
          </p:nvPr>
        </p:nvSpPr>
        <p:spPr>
          <a:xfrm>
            <a:off x="1524000" y="3784918"/>
            <a:ext cx="9144000" cy="1655762"/>
          </a:xfrm>
        </p:spPr>
        <p:txBody>
          <a:bodyPr>
            <a:normAutofit/>
          </a:bodyPr>
          <a:lstStyle/>
          <a:p>
            <a:r>
              <a:rPr lang="en-US" altLang="zh-CN" sz="3600" dirty="0">
                <a:latin typeface="Times New Roman" panose="02020603050405020304" pitchFamily="18" charset="0"/>
                <a:cs typeface="Times New Roman" panose="02020603050405020304" pitchFamily="18" charset="0"/>
              </a:rPr>
              <a:t>0530</a:t>
            </a:r>
            <a:endParaRPr lang="zh-CN" altLang="en-US" sz="3600" dirty="0">
              <a:latin typeface="Times New Roman" panose="02020603050405020304" pitchFamily="18" charset="0"/>
              <a:cs typeface="Times New Roman" panose="02020603050405020304" pitchFamily="18" charset="0"/>
            </a:endParaRPr>
          </a:p>
        </p:txBody>
      </p:sp>
      <p:sp>
        <p:nvSpPr>
          <p:cNvPr id="6" name="灯片编号占位符 5">
            <a:extLst>
              <a:ext uri="{FF2B5EF4-FFF2-40B4-BE49-F238E27FC236}">
                <a16:creationId xmlns:a16="http://schemas.microsoft.com/office/drawing/2014/main" id="{A3DE6BAD-A9D0-B099-9110-9A7A532F90DF}"/>
              </a:ext>
            </a:extLst>
          </p:cNvPr>
          <p:cNvSpPr>
            <a:spLocks noGrp="1"/>
          </p:cNvSpPr>
          <p:nvPr>
            <p:ph type="sldNum" sz="quarter" idx="12"/>
          </p:nvPr>
        </p:nvSpPr>
        <p:spPr/>
        <p:txBody>
          <a:bodyPr/>
          <a:lstStyle/>
          <a:p>
            <a:fld id="{B26A06FA-07AF-4678-A830-E97A6694B6A7}" type="slidenum">
              <a:rPr lang="zh-CN" altLang="en-US" smtClean="0"/>
              <a:t>1</a:t>
            </a:fld>
            <a:endParaRPr lang="zh-CN" altLang="en-US"/>
          </a:p>
        </p:txBody>
      </p:sp>
    </p:spTree>
    <p:extLst>
      <p:ext uri="{BB962C8B-B14F-4D97-AF65-F5344CB8AC3E}">
        <p14:creationId xmlns:p14="http://schemas.microsoft.com/office/powerpoint/2010/main" val="399571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0E2C5-73A1-704D-EFF4-236BF1D3E53C}"/>
              </a:ext>
            </a:extLst>
          </p:cNvPr>
          <p:cNvSpPr>
            <a:spLocks noGrp="1"/>
          </p:cNvSpPr>
          <p:nvPr>
            <p:ph type="title"/>
          </p:nvPr>
        </p:nvSpPr>
        <p:spPr>
          <a:xfrm>
            <a:off x="490330" y="281466"/>
            <a:ext cx="10515600" cy="638727"/>
          </a:xfrm>
        </p:spPr>
        <p:txBody>
          <a:bodyPr>
            <a:normAutofit/>
          </a:bodyPr>
          <a:lstStyle/>
          <a:p>
            <a:r>
              <a:rPr lang="en-US" altLang="zh-CN" sz="3600" dirty="0">
                <a:latin typeface="Times New Roman" panose="02020603050405020304" pitchFamily="18" charset="0"/>
                <a:cs typeface="Times New Roman" panose="02020603050405020304" pitchFamily="18" charset="0"/>
              </a:rPr>
              <a:t>M, P and K pathways</a:t>
            </a:r>
            <a:endParaRPr lang="zh-CN" altLang="en-US" sz="3600" dirty="0">
              <a:latin typeface="Times New Roman" panose="02020603050405020304" pitchFamily="18" charset="0"/>
              <a:cs typeface="Times New Roman" panose="02020603050405020304" pitchFamily="18" charset="0"/>
            </a:endParaRPr>
          </a:p>
        </p:txBody>
      </p:sp>
      <p:sp>
        <p:nvSpPr>
          <p:cNvPr id="4" name="右中括号 3">
            <a:extLst>
              <a:ext uri="{FF2B5EF4-FFF2-40B4-BE49-F238E27FC236}">
                <a16:creationId xmlns:a16="http://schemas.microsoft.com/office/drawing/2014/main" id="{44178F8C-2E25-4074-865E-C3FFD4C3E8B0}"/>
              </a:ext>
            </a:extLst>
          </p:cNvPr>
          <p:cNvSpPr/>
          <p:nvPr/>
        </p:nvSpPr>
        <p:spPr>
          <a:xfrm rot="16200000">
            <a:off x="2781298" y="2403"/>
            <a:ext cx="149102" cy="2842597"/>
          </a:xfrm>
          <a:prstGeom prst="righ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5" name="右中括号 4">
            <a:extLst>
              <a:ext uri="{FF2B5EF4-FFF2-40B4-BE49-F238E27FC236}">
                <a16:creationId xmlns:a16="http://schemas.microsoft.com/office/drawing/2014/main" id="{6505F428-A3A5-2EB2-31AE-6C2F400DC2B9}"/>
              </a:ext>
            </a:extLst>
          </p:cNvPr>
          <p:cNvSpPr/>
          <p:nvPr/>
        </p:nvSpPr>
        <p:spPr>
          <a:xfrm rot="16200000">
            <a:off x="5968446" y="-249385"/>
            <a:ext cx="149096" cy="3346169"/>
          </a:xfrm>
          <a:prstGeom prst="rightBracket">
            <a:avLst/>
          </a:prstGeom>
          <a:ln>
            <a:solidFill>
              <a:schemeClr val="accent6"/>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6" name="右中括号 5">
            <a:extLst>
              <a:ext uri="{FF2B5EF4-FFF2-40B4-BE49-F238E27FC236}">
                <a16:creationId xmlns:a16="http://schemas.microsoft.com/office/drawing/2014/main" id="{15C72378-B266-8743-0EA7-D30B09DBFE7B}"/>
              </a:ext>
            </a:extLst>
          </p:cNvPr>
          <p:cNvSpPr/>
          <p:nvPr/>
        </p:nvSpPr>
        <p:spPr>
          <a:xfrm rot="16200000">
            <a:off x="9680710" y="-522711"/>
            <a:ext cx="149090" cy="3892830"/>
          </a:xfrm>
          <a:prstGeom prst="rightBracket">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2278C4C-5136-13AE-20B6-2052585A80BF}"/>
              </a:ext>
            </a:extLst>
          </p:cNvPr>
          <p:cNvSpPr txBox="1"/>
          <p:nvPr/>
        </p:nvSpPr>
        <p:spPr>
          <a:xfrm>
            <a:off x="2468222" y="920193"/>
            <a:ext cx="775253" cy="400110"/>
          </a:xfrm>
          <a:prstGeom prst="rect">
            <a:avLst/>
          </a:prstGeom>
          <a:noFill/>
        </p:spPr>
        <p:txBody>
          <a:bodyPr wrap="square" rtlCol="0">
            <a:spAutoFit/>
          </a:bodyPr>
          <a:lstStyle/>
          <a:p>
            <a:r>
              <a:rPr lang="en-US" altLang="zh-CN" sz="2000" dirty="0">
                <a:solidFill>
                  <a:schemeClr val="accent1"/>
                </a:solidFill>
                <a:latin typeface="Times New Roman" panose="02020603050405020304" pitchFamily="18" charset="0"/>
                <a:cs typeface="Times New Roman" panose="02020603050405020304" pitchFamily="18" charset="0"/>
              </a:rPr>
              <a:t>retina</a:t>
            </a:r>
            <a:endParaRPr lang="zh-CN" altLang="en-US" sz="2000" dirty="0">
              <a:solidFill>
                <a:schemeClr val="accent1"/>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D926A372-5094-3467-A608-3D973EEFEC00}"/>
              </a:ext>
            </a:extLst>
          </p:cNvPr>
          <p:cNvSpPr txBox="1"/>
          <p:nvPr/>
        </p:nvSpPr>
        <p:spPr>
          <a:xfrm>
            <a:off x="5701747" y="936899"/>
            <a:ext cx="775253" cy="400110"/>
          </a:xfrm>
          <a:prstGeom prst="rect">
            <a:avLst/>
          </a:prstGeom>
          <a:noFill/>
        </p:spPr>
        <p:txBody>
          <a:bodyPr wrap="square" rtlCol="0">
            <a:spAutoFit/>
          </a:bodyPr>
          <a:lstStyle/>
          <a:p>
            <a:r>
              <a:rPr lang="en-US" altLang="zh-CN" sz="2000" dirty="0">
                <a:solidFill>
                  <a:schemeClr val="accent6"/>
                </a:solidFill>
                <a:latin typeface="Times New Roman" panose="02020603050405020304" pitchFamily="18" charset="0"/>
                <a:cs typeface="Times New Roman" panose="02020603050405020304" pitchFamily="18" charset="0"/>
              </a:rPr>
              <a:t>LGN</a:t>
            </a:r>
            <a:endParaRPr lang="zh-CN" altLang="en-US" sz="2000" dirty="0">
              <a:solidFill>
                <a:schemeClr val="accent6"/>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DD052D1-B0B7-137F-7094-A1F5A5227378}"/>
              </a:ext>
            </a:extLst>
          </p:cNvPr>
          <p:cNvSpPr txBox="1"/>
          <p:nvPr/>
        </p:nvSpPr>
        <p:spPr>
          <a:xfrm>
            <a:off x="9077739" y="931721"/>
            <a:ext cx="1666459" cy="400110"/>
          </a:xfrm>
          <a:prstGeom prst="rect">
            <a:avLst/>
          </a:prstGeom>
          <a:noFill/>
        </p:spPr>
        <p:txBody>
          <a:bodyPr wrap="square" rtlCol="0">
            <a:spAutoFit/>
          </a:bodyPr>
          <a:lstStyle/>
          <a:p>
            <a:r>
              <a:rPr lang="en-US" altLang="zh-CN" sz="2000" dirty="0">
                <a:solidFill>
                  <a:schemeClr val="accent2"/>
                </a:solidFill>
                <a:latin typeface="Times New Roman" panose="02020603050405020304" pitchFamily="18" charset="0"/>
                <a:cs typeface="Times New Roman" panose="02020603050405020304" pitchFamily="18" charset="0"/>
              </a:rPr>
              <a:t>Visual cortex</a:t>
            </a:r>
            <a:endParaRPr lang="zh-CN" altLang="en-US" sz="2000" dirty="0">
              <a:solidFill>
                <a:schemeClr val="accent2"/>
              </a:solidFill>
              <a:latin typeface="Times New Roman" panose="02020603050405020304" pitchFamily="18" charset="0"/>
              <a:cs typeface="Times New Roman" panose="02020603050405020304" pitchFamily="18" charset="0"/>
            </a:endParaRPr>
          </a:p>
        </p:txBody>
      </p:sp>
      <p:sp>
        <p:nvSpPr>
          <p:cNvPr id="10" name="矩形: 圆角 9">
            <a:extLst>
              <a:ext uri="{FF2B5EF4-FFF2-40B4-BE49-F238E27FC236}">
                <a16:creationId xmlns:a16="http://schemas.microsoft.com/office/drawing/2014/main" id="{593BA4F9-5386-C5F8-EAE3-BC3ED34CB455}"/>
              </a:ext>
            </a:extLst>
          </p:cNvPr>
          <p:cNvSpPr/>
          <p:nvPr/>
        </p:nvSpPr>
        <p:spPr>
          <a:xfrm>
            <a:off x="202131" y="1636290"/>
            <a:ext cx="11877574" cy="5130265"/>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大括号 11">
            <a:extLst>
              <a:ext uri="{FF2B5EF4-FFF2-40B4-BE49-F238E27FC236}">
                <a16:creationId xmlns:a16="http://schemas.microsoft.com/office/drawing/2014/main" id="{F802C433-060C-149F-C789-3E77B43CF077}"/>
              </a:ext>
            </a:extLst>
          </p:cNvPr>
          <p:cNvSpPr/>
          <p:nvPr/>
        </p:nvSpPr>
        <p:spPr>
          <a:xfrm>
            <a:off x="680484" y="1850065"/>
            <a:ext cx="170121" cy="90768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67347445-2FB0-047E-DE44-FBC550D72680}"/>
              </a:ext>
            </a:extLst>
          </p:cNvPr>
          <p:cNvSpPr txBox="1"/>
          <p:nvPr/>
        </p:nvSpPr>
        <p:spPr>
          <a:xfrm>
            <a:off x="1063255" y="1850065"/>
            <a:ext cx="9942675"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Relay cells (thalamocortical cells)</a:t>
            </a:r>
            <a:r>
              <a:rPr lang="zh-CN" altLang="en-US" dirty="0">
                <a:latin typeface="微软雅黑" panose="020B0503020204020204" pitchFamily="34" charset="-122"/>
                <a:ea typeface="微软雅黑" panose="020B0503020204020204" pitchFamily="34" charset="-122"/>
              </a:rPr>
              <a:t>：一般接收视网膜输入，投射输出到初级视觉皮层</a:t>
            </a:r>
          </a:p>
        </p:txBody>
      </p:sp>
      <p:sp>
        <p:nvSpPr>
          <p:cNvPr id="14" name="文本框 13">
            <a:extLst>
              <a:ext uri="{FF2B5EF4-FFF2-40B4-BE49-F238E27FC236}">
                <a16:creationId xmlns:a16="http://schemas.microsoft.com/office/drawing/2014/main" id="{79BC8534-05A1-361C-9061-4FC0E5F4F475}"/>
              </a:ext>
            </a:extLst>
          </p:cNvPr>
          <p:cNvSpPr txBox="1"/>
          <p:nvPr/>
        </p:nvSpPr>
        <p:spPr>
          <a:xfrm>
            <a:off x="1063254" y="2384502"/>
            <a:ext cx="9452345"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Interneurons</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10%-15%</a:t>
            </a:r>
            <a:r>
              <a:rPr lang="zh-CN" altLang="en-US" dirty="0">
                <a:latin typeface="微软雅黑" panose="020B0503020204020204" pitchFamily="34" charset="-122"/>
                <a:ea typeface="微软雅黑" panose="020B0503020204020204" pitchFamily="34" charset="-122"/>
              </a:rPr>
              <a:t>）：也接受视网膜输入，但是轴突和树突一般限制在单层内活动</a:t>
            </a:r>
          </a:p>
        </p:txBody>
      </p:sp>
      <p:sp>
        <p:nvSpPr>
          <p:cNvPr id="15" name="文本框 14">
            <a:extLst>
              <a:ext uri="{FF2B5EF4-FFF2-40B4-BE49-F238E27FC236}">
                <a16:creationId xmlns:a16="http://schemas.microsoft.com/office/drawing/2014/main" id="{76735B37-5CC2-0DA3-4751-4A3FD91E4756}"/>
              </a:ext>
            </a:extLst>
          </p:cNvPr>
          <p:cNvSpPr txBox="1"/>
          <p:nvPr/>
        </p:nvSpPr>
        <p:spPr>
          <a:xfrm>
            <a:off x="850605" y="3221665"/>
            <a:ext cx="10685721"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Relay cells</a:t>
            </a:r>
            <a:r>
              <a:rPr lang="zh-CN" altLang="en-US" dirty="0">
                <a:latin typeface="微软雅黑" panose="020B0503020204020204" pitchFamily="34" charset="-122"/>
                <a:ea typeface="微软雅黑" panose="020B0503020204020204" pitchFamily="34" charset="-122"/>
              </a:rPr>
              <a:t>的个数与</a:t>
            </a:r>
            <a:r>
              <a:rPr lang="en-US" altLang="zh-CN" dirty="0">
                <a:latin typeface="微软雅黑" panose="020B0503020204020204" pitchFamily="34" charset="-122"/>
                <a:ea typeface="微软雅黑" panose="020B0503020204020204" pitchFamily="34" charset="-122"/>
              </a:rPr>
              <a:t>ganglion cells</a:t>
            </a:r>
            <a:r>
              <a:rPr lang="zh-CN" altLang="en-US" dirty="0">
                <a:latin typeface="微软雅黑" panose="020B0503020204020204" pitchFamily="34" charset="-122"/>
                <a:ea typeface="微软雅黑" panose="020B0503020204020204" pitchFamily="34" charset="-122"/>
              </a:rPr>
              <a:t>的个数几乎相等，一个</a:t>
            </a:r>
            <a:r>
              <a:rPr lang="en-US" altLang="zh-CN" dirty="0">
                <a:latin typeface="微软雅黑" panose="020B0503020204020204" pitchFamily="34" charset="-122"/>
                <a:ea typeface="微软雅黑" panose="020B0503020204020204" pitchFamily="34" charset="-122"/>
              </a:rPr>
              <a:t>relay cell</a:t>
            </a:r>
            <a:r>
              <a:rPr lang="zh-CN" altLang="en-US" dirty="0">
                <a:latin typeface="微软雅黑" panose="020B0503020204020204" pitchFamily="34" charset="-122"/>
                <a:ea typeface="微软雅黑" panose="020B0503020204020204" pitchFamily="34" charset="-122"/>
              </a:rPr>
              <a:t>主要接受一个</a:t>
            </a:r>
            <a:r>
              <a:rPr lang="en-US" altLang="zh-CN" dirty="0">
                <a:latin typeface="微软雅黑" panose="020B0503020204020204" pitchFamily="34" charset="-122"/>
                <a:ea typeface="微软雅黑" panose="020B0503020204020204" pitchFamily="34" charset="-122"/>
              </a:rPr>
              <a:t>ganglion cell</a:t>
            </a:r>
            <a:r>
              <a:rPr lang="zh-CN" altLang="en-US" dirty="0">
                <a:latin typeface="微软雅黑" panose="020B0503020204020204" pitchFamily="34" charset="-122"/>
                <a:ea typeface="微软雅黑" panose="020B0503020204020204" pitchFamily="34" charset="-122"/>
              </a:rPr>
              <a:t>的输入（这与其他哺乳动物不同）</a:t>
            </a:r>
          </a:p>
        </p:txBody>
      </p:sp>
      <p:sp>
        <p:nvSpPr>
          <p:cNvPr id="17" name="文本框 16">
            <a:extLst>
              <a:ext uri="{FF2B5EF4-FFF2-40B4-BE49-F238E27FC236}">
                <a16:creationId xmlns:a16="http://schemas.microsoft.com/office/drawing/2014/main" id="{66A31006-7C34-6BD1-F8A6-32F631F01C74}"/>
              </a:ext>
            </a:extLst>
          </p:cNvPr>
          <p:cNvSpPr txBox="1"/>
          <p:nvPr/>
        </p:nvSpPr>
        <p:spPr>
          <a:xfrm>
            <a:off x="798057" y="4100255"/>
            <a:ext cx="11110408" cy="369332"/>
          </a:xfrm>
          <a:prstGeom prst="rect">
            <a:avLst/>
          </a:prstGeom>
          <a:noFill/>
        </p:spPr>
        <p:txBody>
          <a:bodyPr wrap="square">
            <a:spAutoFit/>
          </a:bodyPr>
          <a:lstStyle/>
          <a:p>
            <a:r>
              <a:rPr lang="en-US" altLang="zh-CN" sz="1800" dirty="0">
                <a:effectLst/>
                <a:latin typeface="微软雅黑" panose="020B0503020204020204" pitchFamily="34" charset="-122"/>
                <a:ea typeface="微软雅黑" panose="020B0503020204020204" pitchFamily="34" charset="-122"/>
              </a:rPr>
              <a:t>primate LGN cell</a:t>
            </a:r>
            <a:r>
              <a:rPr lang="zh-CN" altLang="zh-CN" sz="1800" dirty="0">
                <a:effectLst/>
                <a:latin typeface="微软雅黑" panose="020B0503020204020204" pitchFamily="34" charset="-122"/>
                <a:ea typeface="微软雅黑" panose="020B0503020204020204" pitchFamily="34" charset="-122"/>
              </a:rPr>
              <a:t>几乎无法胞内记录，但是</a:t>
            </a:r>
            <a:r>
              <a:rPr lang="en-US" altLang="zh-CN" sz="1800" dirty="0">
                <a:effectLst/>
                <a:latin typeface="微软雅黑" panose="020B0503020204020204" pitchFamily="34" charset="-122"/>
                <a:ea typeface="微软雅黑" panose="020B0503020204020204" pitchFamily="34" charset="-122"/>
              </a:rPr>
              <a:t>retinogeniculate synapse</a:t>
            </a:r>
            <a:r>
              <a:rPr lang="zh-CN" altLang="zh-CN" sz="1800" dirty="0">
                <a:effectLst/>
                <a:latin typeface="微软雅黑" panose="020B0503020204020204" pitchFamily="34" charset="-122"/>
                <a:ea typeface="微软雅黑" panose="020B0503020204020204" pitchFamily="34" charset="-122"/>
              </a:rPr>
              <a:t>比较大，可以胞外记录</a:t>
            </a:r>
            <a:r>
              <a:rPr lang="en-US" altLang="zh-CN" sz="1800" dirty="0">
                <a:effectLst/>
                <a:latin typeface="微软雅黑" panose="020B0503020204020204" pitchFamily="34" charset="-122"/>
                <a:ea typeface="微软雅黑" panose="020B0503020204020204" pitchFamily="34" charset="-122"/>
              </a:rPr>
              <a:t>slow-potential</a:t>
            </a:r>
            <a:endParaRPr lang="zh-CN" altLang="en-US" dirty="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DC15F400-5DD3-A009-416E-A935716F19DB}"/>
              </a:ext>
            </a:extLst>
          </p:cNvPr>
          <p:cNvSpPr txBox="1"/>
          <p:nvPr/>
        </p:nvSpPr>
        <p:spPr>
          <a:xfrm>
            <a:off x="841205" y="4796407"/>
            <a:ext cx="10960935"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早期认为</a:t>
            </a:r>
            <a:r>
              <a:rPr lang="en-US" altLang="zh-CN" dirty="0">
                <a:latin typeface="微软雅黑" panose="020B0503020204020204" pitchFamily="34" charset="-122"/>
                <a:ea typeface="微软雅黑" panose="020B0503020204020204" pitchFamily="34" charset="-122"/>
              </a:rPr>
              <a:t>M P layers</a:t>
            </a:r>
            <a:r>
              <a:rPr lang="zh-CN" altLang="en-US" dirty="0">
                <a:latin typeface="微软雅黑" panose="020B0503020204020204" pitchFamily="34" charset="-122"/>
                <a:ea typeface="微软雅黑" panose="020B0503020204020204" pitchFamily="34" charset="-122"/>
              </a:rPr>
              <a:t>都只接受单眼输入，知道</a:t>
            </a:r>
            <a:r>
              <a:rPr lang="en-US" altLang="zh-CN" dirty="0">
                <a:latin typeface="微软雅黑" panose="020B0503020204020204" pitchFamily="34" charset="-122"/>
                <a:ea typeface="微软雅黑" panose="020B0503020204020204" pitchFamily="34" charset="-122"/>
              </a:rPr>
              <a:t>V1</a:t>
            </a:r>
            <a:r>
              <a:rPr lang="zh-CN" altLang="en-US" dirty="0">
                <a:latin typeface="微软雅黑" panose="020B0503020204020204" pitchFamily="34" charset="-122"/>
                <a:ea typeface="微软雅黑" panose="020B0503020204020204" pitchFamily="34" charset="-122"/>
              </a:rPr>
              <a:t>双眼输入才首次汇聚，其实</a:t>
            </a:r>
            <a:r>
              <a:rPr lang="en-US" altLang="zh-CN" dirty="0">
                <a:latin typeface="微软雅黑" panose="020B0503020204020204" pitchFamily="34" charset="-122"/>
                <a:ea typeface="微软雅黑" panose="020B0503020204020204" pitchFamily="34" charset="-122"/>
              </a:rPr>
              <a:t>M P layers</a:t>
            </a:r>
            <a:r>
              <a:rPr lang="zh-CN" altLang="en-US" dirty="0">
                <a:latin typeface="微软雅黑" panose="020B0503020204020204" pitchFamily="34" charset="-122"/>
                <a:ea typeface="微软雅黑" panose="020B0503020204020204" pitchFamily="34" charset="-122"/>
              </a:rPr>
              <a:t>都有少量细胞接受双眼输入，</a:t>
            </a:r>
            <a:r>
              <a:rPr lang="en-US" altLang="zh-CN" dirty="0">
                <a:latin typeface="微软雅黑" panose="020B0503020204020204" pitchFamily="34" charset="-122"/>
                <a:ea typeface="微软雅黑" panose="020B0503020204020204" pitchFamily="34" charset="-122"/>
              </a:rPr>
              <a:t>k layer</a:t>
            </a:r>
            <a:r>
              <a:rPr lang="zh-CN" altLang="en-US" dirty="0">
                <a:latin typeface="微软雅黑" panose="020B0503020204020204" pitchFamily="34" charset="-122"/>
                <a:ea typeface="微软雅黑" panose="020B0503020204020204" pitchFamily="34" charset="-122"/>
              </a:rPr>
              <a:t>一般接收的是双眼输入。双眼信息汇聚可以提高视觉敏感度且可以进行物体立体深度分析</a:t>
            </a:r>
          </a:p>
        </p:txBody>
      </p:sp>
      <p:sp>
        <p:nvSpPr>
          <p:cNvPr id="20" name="文本框 19">
            <a:extLst>
              <a:ext uri="{FF2B5EF4-FFF2-40B4-BE49-F238E27FC236}">
                <a16:creationId xmlns:a16="http://schemas.microsoft.com/office/drawing/2014/main" id="{3C0ACE0C-36B5-90A8-70BD-148D50144FCF}"/>
              </a:ext>
            </a:extLst>
          </p:cNvPr>
          <p:cNvSpPr txBox="1"/>
          <p:nvPr/>
        </p:nvSpPr>
        <p:spPr>
          <a:xfrm>
            <a:off x="850605" y="5724818"/>
            <a:ext cx="10695121" cy="646331"/>
          </a:xfrm>
          <a:prstGeom prst="rect">
            <a:avLst/>
          </a:prstGeom>
          <a:noFill/>
        </p:spPr>
        <p:txBody>
          <a:bodyPr wrap="square">
            <a:spAutoFit/>
          </a:bodyPr>
          <a:lstStyle/>
          <a:p>
            <a:r>
              <a:rPr lang="zh-CN" altLang="zh-CN" sz="1800" dirty="0">
                <a:solidFill>
                  <a:srgbClr val="00699D"/>
                </a:solidFill>
                <a:effectLst/>
                <a:ea typeface="AdvP6975"/>
              </a:rPr>
              <a:t>Dougherty K, Schmid MC, Maier A (2019). Binocular response </a:t>
            </a:r>
            <a:r>
              <a:rPr lang="en-US" altLang="zh-CN" sz="1800" dirty="0">
                <a:solidFill>
                  <a:srgbClr val="00699D"/>
                </a:solidFill>
                <a:effectLst/>
                <a:ea typeface="Microsoft YaHei" panose="020B0503020204020204" pitchFamily="34" charset="-122"/>
              </a:rPr>
              <a:t> </a:t>
            </a:r>
            <a:r>
              <a:rPr lang="zh-CN" altLang="zh-CN" sz="1800" dirty="0">
                <a:solidFill>
                  <a:srgbClr val="00699D"/>
                </a:solidFill>
                <a:effectLst/>
                <a:ea typeface="AdvP6975"/>
              </a:rPr>
              <a:t>modulation in the lateral geniculate nucleus. J Comp Neurol </a:t>
            </a:r>
            <a:r>
              <a:rPr lang="zh-CN" altLang="zh-CN" sz="1800" dirty="0">
                <a:solidFill>
                  <a:srgbClr val="00699D"/>
                </a:solidFill>
                <a:effectLst/>
                <a:ea typeface="AdvTT5843c571"/>
              </a:rPr>
              <a:t>527: 522</a:t>
            </a:r>
            <a:r>
              <a:rPr lang="zh-CN" altLang="zh-CN" sz="1800" dirty="0">
                <a:solidFill>
                  <a:srgbClr val="00699D"/>
                </a:solidFill>
                <a:effectLst/>
                <a:ea typeface="AdvOT8608a8d1+20"/>
              </a:rPr>
              <a:t>–</a:t>
            </a:r>
            <a:r>
              <a:rPr lang="zh-CN" altLang="zh-CN" sz="1800" dirty="0">
                <a:solidFill>
                  <a:srgbClr val="00699D"/>
                </a:solidFill>
                <a:effectLst/>
                <a:ea typeface="AdvTT5843c571"/>
              </a:rPr>
              <a:t>534.</a:t>
            </a:r>
            <a:endParaRPr lang="zh-CN" altLang="en-US" dirty="0"/>
          </a:p>
        </p:txBody>
      </p:sp>
      <p:sp>
        <p:nvSpPr>
          <p:cNvPr id="23" name="灯片编号占位符 22">
            <a:extLst>
              <a:ext uri="{FF2B5EF4-FFF2-40B4-BE49-F238E27FC236}">
                <a16:creationId xmlns:a16="http://schemas.microsoft.com/office/drawing/2014/main" id="{1D184F78-704A-A349-4B08-AE721497C25A}"/>
              </a:ext>
            </a:extLst>
          </p:cNvPr>
          <p:cNvSpPr>
            <a:spLocks noGrp="1"/>
          </p:cNvSpPr>
          <p:nvPr>
            <p:ph type="sldNum" sz="quarter" idx="12"/>
          </p:nvPr>
        </p:nvSpPr>
        <p:spPr/>
        <p:txBody>
          <a:bodyPr/>
          <a:lstStyle/>
          <a:p>
            <a:fld id="{B26A06FA-07AF-4678-A830-E97A6694B6A7}" type="slidenum">
              <a:rPr lang="zh-CN" altLang="en-US" smtClean="0"/>
              <a:t>10</a:t>
            </a:fld>
            <a:endParaRPr lang="zh-CN" altLang="en-US"/>
          </a:p>
        </p:txBody>
      </p:sp>
    </p:spTree>
    <p:extLst>
      <p:ext uri="{BB962C8B-B14F-4D97-AF65-F5344CB8AC3E}">
        <p14:creationId xmlns:p14="http://schemas.microsoft.com/office/powerpoint/2010/main" val="1278001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0E2C5-73A1-704D-EFF4-236BF1D3E53C}"/>
              </a:ext>
            </a:extLst>
          </p:cNvPr>
          <p:cNvSpPr>
            <a:spLocks noGrp="1"/>
          </p:cNvSpPr>
          <p:nvPr>
            <p:ph type="title"/>
          </p:nvPr>
        </p:nvSpPr>
        <p:spPr>
          <a:xfrm>
            <a:off x="490330" y="281466"/>
            <a:ext cx="10515600" cy="638727"/>
          </a:xfrm>
        </p:spPr>
        <p:txBody>
          <a:bodyPr>
            <a:normAutofit/>
          </a:bodyPr>
          <a:lstStyle/>
          <a:p>
            <a:r>
              <a:rPr lang="en-US" altLang="zh-CN" sz="3600" dirty="0">
                <a:latin typeface="Times New Roman" panose="02020603050405020304" pitchFamily="18" charset="0"/>
                <a:cs typeface="Times New Roman" panose="02020603050405020304" pitchFamily="18" charset="0"/>
              </a:rPr>
              <a:t>M, P and K pathways</a:t>
            </a:r>
            <a:endParaRPr lang="zh-CN" altLang="en-US" sz="3600" dirty="0">
              <a:latin typeface="Times New Roman" panose="02020603050405020304" pitchFamily="18" charset="0"/>
              <a:cs typeface="Times New Roman" panose="02020603050405020304" pitchFamily="18" charset="0"/>
            </a:endParaRPr>
          </a:p>
        </p:txBody>
      </p:sp>
      <p:sp>
        <p:nvSpPr>
          <p:cNvPr id="4" name="右中括号 3">
            <a:extLst>
              <a:ext uri="{FF2B5EF4-FFF2-40B4-BE49-F238E27FC236}">
                <a16:creationId xmlns:a16="http://schemas.microsoft.com/office/drawing/2014/main" id="{44178F8C-2E25-4074-865E-C3FFD4C3E8B0}"/>
              </a:ext>
            </a:extLst>
          </p:cNvPr>
          <p:cNvSpPr/>
          <p:nvPr/>
        </p:nvSpPr>
        <p:spPr>
          <a:xfrm rot="16200000">
            <a:off x="2781298" y="2403"/>
            <a:ext cx="149102" cy="2842597"/>
          </a:xfrm>
          <a:prstGeom prst="righ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5" name="右中括号 4">
            <a:extLst>
              <a:ext uri="{FF2B5EF4-FFF2-40B4-BE49-F238E27FC236}">
                <a16:creationId xmlns:a16="http://schemas.microsoft.com/office/drawing/2014/main" id="{6505F428-A3A5-2EB2-31AE-6C2F400DC2B9}"/>
              </a:ext>
            </a:extLst>
          </p:cNvPr>
          <p:cNvSpPr/>
          <p:nvPr/>
        </p:nvSpPr>
        <p:spPr>
          <a:xfrm rot="16200000">
            <a:off x="5968446" y="-249385"/>
            <a:ext cx="149096" cy="3346169"/>
          </a:xfrm>
          <a:prstGeom prst="rightBracket">
            <a:avLst/>
          </a:prstGeom>
          <a:ln>
            <a:solidFill>
              <a:schemeClr val="accent6"/>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6" name="右中括号 5">
            <a:extLst>
              <a:ext uri="{FF2B5EF4-FFF2-40B4-BE49-F238E27FC236}">
                <a16:creationId xmlns:a16="http://schemas.microsoft.com/office/drawing/2014/main" id="{15C72378-B266-8743-0EA7-D30B09DBFE7B}"/>
              </a:ext>
            </a:extLst>
          </p:cNvPr>
          <p:cNvSpPr/>
          <p:nvPr/>
        </p:nvSpPr>
        <p:spPr>
          <a:xfrm rot="16200000">
            <a:off x="9680710" y="-522711"/>
            <a:ext cx="149090" cy="3892830"/>
          </a:xfrm>
          <a:prstGeom prst="rightBracket">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2278C4C-5136-13AE-20B6-2052585A80BF}"/>
              </a:ext>
            </a:extLst>
          </p:cNvPr>
          <p:cNvSpPr txBox="1"/>
          <p:nvPr/>
        </p:nvSpPr>
        <p:spPr>
          <a:xfrm>
            <a:off x="2468222" y="920193"/>
            <a:ext cx="775253" cy="400110"/>
          </a:xfrm>
          <a:prstGeom prst="rect">
            <a:avLst/>
          </a:prstGeom>
          <a:noFill/>
        </p:spPr>
        <p:txBody>
          <a:bodyPr wrap="square" rtlCol="0">
            <a:spAutoFit/>
          </a:bodyPr>
          <a:lstStyle/>
          <a:p>
            <a:r>
              <a:rPr lang="en-US" altLang="zh-CN" sz="2000" dirty="0">
                <a:solidFill>
                  <a:schemeClr val="accent1"/>
                </a:solidFill>
                <a:latin typeface="Times New Roman" panose="02020603050405020304" pitchFamily="18" charset="0"/>
                <a:cs typeface="Times New Roman" panose="02020603050405020304" pitchFamily="18" charset="0"/>
              </a:rPr>
              <a:t>retina</a:t>
            </a:r>
            <a:endParaRPr lang="zh-CN" altLang="en-US" sz="2000" dirty="0">
              <a:solidFill>
                <a:schemeClr val="accent1"/>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D926A372-5094-3467-A608-3D973EEFEC00}"/>
              </a:ext>
            </a:extLst>
          </p:cNvPr>
          <p:cNvSpPr txBox="1"/>
          <p:nvPr/>
        </p:nvSpPr>
        <p:spPr>
          <a:xfrm>
            <a:off x="5701747" y="936899"/>
            <a:ext cx="775253" cy="400110"/>
          </a:xfrm>
          <a:prstGeom prst="rect">
            <a:avLst/>
          </a:prstGeom>
          <a:noFill/>
        </p:spPr>
        <p:txBody>
          <a:bodyPr wrap="square" rtlCol="0">
            <a:spAutoFit/>
          </a:bodyPr>
          <a:lstStyle/>
          <a:p>
            <a:r>
              <a:rPr lang="en-US" altLang="zh-CN" sz="2000" dirty="0">
                <a:solidFill>
                  <a:schemeClr val="accent6"/>
                </a:solidFill>
                <a:latin typeface="Times New Roman" panose="02020603050405020304" pitchFamily="18" charset="0"/>
                <a:cs typeface="Times New Roman" panose="02020603050405020304" pitchFamily="18" charset="0"/>
              </a:rPr>
              <a:t>LGN</a:t>
            </a:r>
            <a:endParaRPr lang="zh-CN" altLang="en-US" sz="2000" dirty="0">
              <a:solidFill>
                <a:schemeClr val="accent6"/>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DD052D1-B0B7-137F-7094-A1F5A5227378}"/>
              </a:ext>
            </a:extLst>
          </p:cNvPr>
          <p:cNvSpPr txBox="1"/>
          <p:nvPr/>
        </p:nvSpPr>
        <p:spPr>
          <a:xfrm>
            <a:off x="9077739" y="931721"/>
            <a:ext cx="1666459" cy="400110"/>
          </a:xfrm>
          <a:prstGeom prst="rect">
            <a:avLst/>
          </a:prstGeom>
          <a:noFill/>
        </p:spPr>
        <p:txBody>
          <a:bodyPr wrap="square" rtlCol="0">
            <a:spAutoFit/>
          </a:bodyPr>
          <a:lstStyle/>
          <a:p>
            <a:r>
              <a:rPr lang="en-US" altLang="zh-CN" sz="2000" dirty="0">
                <a:solidFill>
                  <a:schemeClr val="accent2"/>
                </a:solidFill>
                <a:latin typeface="Times New Roman" panose="02020603050405020304" pitchFamily="18" charset="0"/>
                <a:cs typeface="Times New Roman" panose="02020603050405020304" pitchFamily="18" charset="0"/>
              </a:rPr>
              <a:t>Visual cortex</a:t>
            </a:r>
            <a:endParaRPr lang="zh-CN" altLang="en-US" sz="2000" dirty="0">
              <a:solidFill>
                <a:schemeClr val="accent2"/>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24DD4B40-2E03-EA15-4E2A-CE752D098F56}"/>
              </a:ext>
            </a:extLst>
          </p:cNvPr>
          <p:cNvSpPr txBox="1"/>
          <p:nvPr/>
        </p:nvSpPr>
        <p:spPr>
          <a:xfrm>
            <a:off x="3689499" y="1959030"/>
            <a:ext cx="8230754"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早期对视觉通路建模是将视网膜成像输入到视觉皮层，</a:t>
            </a:r>
            <a:r>
              <a:rPr lang="en-US" altLang="zh-CN" dirty="0">
                <a:latin typeface="微软雅黑" panose="020B0503020204020204" pitchFamily="34" charset="-122"/>
                <a:ea typeface="微软雅黑" panose="020B0503020204020204" pitchFamily="34" charset="-122"/>
              </a:rPr>
              <a:t>LGN</a:t>
            </a:r>
            <a:r>
              <a:rPr lang="zh-CN" altLang="en-US" dirty="0">
                <a:latin typeface="微软雅黑" panose="020B0503020204020204" pitchFamily="34" charset="-122"/>
                <a:ea typeface="微软雅黑" panose="020B0503020204020204" pitchFamily="34" charset="-122"/>
              </a:rPr>
              <a:t>的作用就是一个</a:t>
            </a:r>
            <a:r>
              <a:rPr lang="en-US" altLang="zh-CN" dirty="0">
                <a:latin typeface="微软雅黑" panose="020B0503020204020204" pitchFamily="34" charset="-122"/>
                <a:ea typeface="微软雅黑" panose="020B0503020204020204" pitchFamily="34" charset="-122"/>
              </a:rPr>
              <a:t>center/surround</a:t>
            </a:r>
            <a:r>
              <a:rPr lang="zh-CN" altLang="en-US" dirty="0">
                <a:latin typeface="微软雅黑" panose="020B0503020204020204" pitchFamily="34" charset="-122"/>
                <a:ea typeface="微软雅黑" panose="020B0503020204020204" pitchFamily="34" charset="-122"/>
              </a:rPr>
              <a:t>结构的线性滤波器</a:t>
            </a:r>
            <a:endParaRPr lang="en-US" altLang="zh-CN"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9A871C3E-9667-4A9E-EF0E-4D348AD22BC9}"/>
              </a:ext>
            </a:extLst>
          </p:cNvPr>
          <p:cNvSpPr txBox="1"/>
          <p:nvPr/>
        </p:nvSpPr>
        <p:spPr>
          <a:xfrm>
            <a:off x="3689499" y="2731726"/>
            <a:ext cx="7780028"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事实上在中央凹附近的</a:t>
            </a:r>
            <a:r>
              <a:rPr lang="en-US" altLang="zh-CN" dirty="0">
                <a:latin typeface="微软雅黑" panose="020B0503020204020204" pitchFamily="34" charset="-122"/>
                <a:ea typeface="微软雅黑" panose="020B0503020204020204" pitchFamily="34" charset="-122"/>
              </a:rPr>
              <a:t>P-cells</a:t>
            </a:r>
            <a:r>
              <a:rPr lang="zh-CN" altLang="en-US" dirty="0">
                <a:latin typeface="微软雅黑" panose="020B0503020204020204" pitchFamily="34" charset="-122"/>
                <a:ea typeface="微软雅黑" panose="020B0503020204020204" pitchFamily="34" charset="-122"/>
              </a:rPr>
              <a:t>感受野近似线性，而外周附近</a:t>
            </a:r>
            <a:r>
              <a:rPr lang="en-US" altLang="zh-CN" dirty="0">
                <a:latin typeface="微软雅黑" panose="020B0503020204020204" pitchFamily="34" charset="-122"/>
                <a:ea typeface="微软雅黑" panose="020B0503020204020204" pitchFamily="34" charset="-122"/>
              </a:rPr>
              <a:t>P-cells</a:t>
            </a:r>
            <a:r>
              <a:rPr lang="zh-CN" altLang="en-US" dirty="0">
                <a:latin typeface="微软雅黑" panose="020B0503020204020204" pitchFamily="34" charset="-122"/>
                <a:ea typeface="微软雅黑" panose="020B0503020204020204" pitchFamily="34" charset="-122"/>
              </a:rPr>
              <a:t>几乎不是线性的</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M-cells</a:t>
            </a:r>
            <a:r>
              <a:rPr lang="zh-CN" altLang="en-US" dirty="0">
                <a:latin typeface="微软雅黑" panose="020B0503020204020204" pitchFamily="34" charset="-122"/>
                <a:ea typeface="微软雅黑" panose="020B0503020204020204" pitchFamily="34" charset="-122"/>
              </a:rPr>
              <a:t>几乎都不是线性的，会受</a:t>
            </a:r>
            <a:r>
              <a:rPr lang="en-US" altLang="zh-CN" dirty="0">
                <a:latin typeface="微软雅黑" panose="020B0503020204020204" pitchFamily="34" charset="-122"/>
                <a:ea typeface="微软雅黑" panose="020B0503020204020204" pitchFamily="34" charset="-122"/>
              </a:rPr>
              <a:t>slow</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fast gain control</a:t>
            </a:r>
            <a:r>
              <a:rPr lang="zh-CN" altLang="en-US" dirty="0">
                <a:latin typeface="微软雅黑" panose="020B0503020204020204" pitchFamily="34" charset="-122"/>
                <a:ea typeface="微软雅黑" panose="020B0503020204020204" pitchFamily="34" charset="-122"/>
              </a:rPr>
              <a:t>调节</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BF0FD86E-7DA3-73FB-D84C-5ECB0E07F5AD}"/>
              </a:ext>
            </a:extLst>
          </p:cNvPr>
          <p:cNvPicPr>
            <a:picLocks noChangeAspect="1"/>
          </p:cNvPicPr>
          <p:nvPr/>
        </p:nvPicPr>
        <p:blipFill>
          <a:blip r:embed="rId3"/>
          <a:stretch>
            <a:fillRect/>
          </a:stretch>
        </p:blipFill>
        <p:spPr>
          <a:xfrm>
            <a:off x="783265" y="1959030"/>
            <a:ext cx="2561898" cy="4212043"/>
          </a:xfrm>
          <a:prstGeom prst="rect">
            <a:avLst/>
          </a:prstGeom>
        </p:spPr>
      </p:pic>
      <p:sp>
        <p:nvSpPr>
          <p:cNvPr id="15" name="文本框 14">
            <a:extLst>
              <a:ext uri="{FF2B5EF4-FFF2-40B4-BE49-F238E27FC236}">
                <a16:creationId xmlns:a16="http://schemas.microsoft.com/office/drawing/2014/main" id="{0691700E-5641-E419-690D-605FE4079C11}"/>
              </a:ext>
            </a:extLst>
          </p:cNvPr>
          <p:cNvSpPr txBox="1"/>
          <p:nvPr/>
        </p:nvSpPr>
        <p:spPr>
          <a:xfrm>
            <a:off x="3619964" y="3925274"/>
            <a:ext cx="8155171" cy="923330"/>
          </a:xfrm>
          <a:prstGeom prst="rect">
            <a:avLst/>
          </a:prstGeom>
          <a:noFill/>
        </p:spPr>
        <p:txBody>
          <a:bodyPr wrap="square">
            <a:spAutoFit/>
          </a:bodyPr>
          <a:lstStyle/>
          <a:p>
            <a:r>
              <a:rPr lang="en-US" altLang="zh-CN" b="0" i="0" dirty="0">
                <a:solidFill>
                  <a:srgbClr val="121212"/>
                </a:solidFill>
                <a:effectLst/>
                <a:latin typeface="微软雅黑" panose="020B0503020204020204" pitchFamily="34" charset="-122"/>
                <a:ea typeface="微软雅黑" panose="020B0503020204020204" pitchFamily="34" charset="-122"/>
              </a:rPr>
              <a:t>M</a:t>
            </a:r>
            <a:r>
              <a:rPr lang="zh-CN" altLang="en-US" b="0" i="0" dirty="0">
                <a:solidFill>
                  <a:srgbClr val="121212"/>
                </a:solidFill>
                <a:effectLst/>
                <a:latin typeface="微软雅黑" panose="020B0503020204020204" pitchFamily="34" charset="-122"/>
                <a:ea typeface="微软雅黑" panose="020B0503020204020204" pitchFamily="34" charset="-122"/>
              </a:rPr>
              <a:t>型神经节细胞比</a:t>
            </a:r>
            <a:r>
              <a:rPr lang="en-US" altLang="zh-CN" b="0" i="0" dirty="0">
                <a:solidFill>
                  <a:srgbClr val="121212"/>
                </a:solidFill>
                <a:effectLst/>
                <a:latin typeface="微软雅黑" panose="020B0503020204020204" pitchFamily="34" charset="-122"/>
                <a:ea typeface="微软雅黑" panose="020B0503020204020204" pitchFamily="34" charset="-122"/>
              </a:rPr>
              <a:t>P</a:t>
            </a:r>
            <a:r>
              <a:rPr lang="zh-CN" altLang="en-US" b="0" i="0" dirty="0">
                <a:solidFill>
                  <a:srgbClr val="121212"/>
                </a:solidFill>
                <a:effectLst/>
                <a:latin typeface="微软雅黑" panose="020B0503020204020204" pitchFamily="34" charset="-122"/>
                <a:ea typeface="微软雅黑" panose="020B0503020204020204" pitchFamily="34" charset="-122"/>
              </a:rPr>
              <a:t>型细胞对亮度对比更加敏感，且前者约为后者的</a:t>
            </a:r>
            <a:r>
              <a:rPr lang="en-US" altLang="zh-CN" b="0" i="0" dirty="0">
                <a:solidFill>
                  <a:srgbClr val="121212"/>
                </a:solidFill>
                <a:effectLst/>
                <a:latin typeface="微软雅黑" panose="020B0503020204020204" pitchFamily="34" charset="-122"/>
                <a:ea typeface="微软雅黑" panose="020B0503020204020204" pitchFamily="34" charset="-122"/>
              </a:rPr>
              <a:t>8~10</a:t>
            </a:r>
            <a:r>
              <a:rPr lang="zh-CN" altLang="en-US" b="0" i="0" dirty="0">
                <a:solidFill>
                  <a:srgbClr val="121212"/>
                </a:solidFill>
                <a:effectLst/>
                <a:latin typeface="微软雅黑" panose="020B0503020204020204" pitchFamily="34" charset="-122"/>
                <a:ea typeface="微软雅黑" panose="020B0503020204020204" pitchFamily="34" charset="-122"/>
              </a:rPr>
              <a:t>倍。并且随着亮度对比度的增加，</a:t>
            </a:r>
            <a:r>
              <a:rPr lang="en-US" altLang="zh-CN" b="0" i="0" dirty="0">
                <a:solidFill>
                  <a:srgbClr val="121212"/>
                </a:solidFill>
                <a:effectLst/>
                <a:latin typeface="微软雅黑" panose="020B0503020204020204" pitchFamily="34" charset="-122"/>
                <a:ea typeface="微软雅黑" panose="020B0503020204020204" pitchFamily="34" charset="-122"/>
              </a:rPr>
              <a:t>M</a:t>
            </a:r>
            <a:r>
              <a:rPr lang="zh-CN" altLang="en-US" b="0" i="0" dirty="0">
                <a:solidFill>
                  <a:srgbClr val="121212"/>
                </a:solidFill>
                <a:effectLst/>
                <a:latin typeface="微软雅黑" panose="020B0503020204020204" pitchFamily="34" charset="-122"/>
                <a:ea typeface="微软雅黑" panose="020B0503020204020204" pitchFamily="34" charset="-122"/>
              </a:rPr>
              <a:t>型神经节细胞对正弦刺激的反应在低时间频率下会表现出衰减增加的特征，而</a:t>
            </a:r>
            <a:r>
              <a:rPr lang="en-US" altLang="zh-CN" b="0" i="0" dirty="0">
                <a:solidFill>
                  <a:srgbClr val="121212"/>
                </a:solidFill>
                <a:effectLst/>
                <a:latin typeface="微软雅黑" panose="020B0503020204020204" pitchFamily="34" charset="-122"/>
                <a:ea typeface="微软雅黑" panose="020B0503020204020204" pitchFamily="34" charset="-122"/>
              </a:rPr>
              <a:t>P</a:t>
            </a:r>
            <a:r>
              <a:rPr lang="zh-CN" altLang="en-US" b="0" i="0" dirty="0">
                <a:solidFill>
                  <a:srgbClr val="121212"/>
                </a:solidFill>
                <a:effectLst/>
                <a:latin typeface="微软雅黑" panose="020B0503020204020204" pitchFamily="34" charset="-122"/>
                <a:ea typeface="微软雅黑" panose="020B0503020204020204" pitchFamily="34" charset="-122"/>
              </a:rPr>
              <a:t>型神经节细胞则不受其影响。</a:t>
            </a:r>
            <a:endParaRPr lang="zh-CN" altLang="en-US" dirty="0">
              <a:latin typeface="微软雅黑" panose="020B0503020204020204" pitchFamily="34" charset="-122"/>
              <a:ea typeface="微软雅黑" panose="020B0503020204020204" pitchFamily="34" charset="-122"/>
            </a:endParaRPr>
          </a:p>
        </p:txBody>
      </p:sp>
      <p:sp>
        <p:nvSpPr>
          <p:cNvPr id="18" name="灯片编号占位符 17">
            <a:extLst>
              <a:ext uri="{FF2B5EF4-FFF2-40B4-BE49-F238E27FC236}">
                <a16:creationId xmlns:a16="http://schemas.microsoft.com/office/drawing/2014/main" id="{6605CE9F-E5CE-FC49-3A15-6959F0EBF350}"/>
              </a:ext>
            </a:extLst>
          </p:cNvPr>
          <p:cNvSpPr>
            <a:spLocks noGrp="1"/>
          </p:cNvSpPr>
          <p:nvPr>
            <p:ph type="sldNum" sz="quarter" idx="12"/>
          </p:nvPr>
        </p:nvSpPr>
        <p:spPr/>
        <p:txBody>
          <a:bodyPr/>
          <a:lstStyle/>
          <a:p>
            <a:fld id="{B26A06FA-07AF-4678-A830-E97A6694B6A7}" type="slidenum">
              <a:rPr lang="zh-CN" altLang="en-US" smtClean="0"/>
              <a:t>11</a:t>
            </a:fld>
            <a:endParaRPr lang="zh-CN" altLang="en-US"/>
          </a:p>
        </p:txBody>
      </p:sp>
      <p:sp>
        <p:nvSpPr>
          <p:cNvPr id="20" name="文本框 19">
            <a:extLst>
              <a:ext uri="{FF2B5EF4-FFF2-40B4-BE49-F238E27FC236}">
                <a16:creationId xmlns:a16="http://schemas.microsoft.com/office/drawing/2014/main" id="{44B437C6-BAF3-D678-5258-174292BF92BE}"/>
              </a:ext>
            </a:extLst>
          </p:cNvPr>
          <p:cNvSpPr txBox="1"/>
          <p:nvPr/>
        </p:nvSpPr>
        <p:spPr>
          <a:xfrm>
            <a:off x="3619964" y="5201575"/>
            <a:ext cx="7919098" cy="646331"/>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Fast gain control </a:t>
            </a:r>
            <a:r>
              <a:rPr lang="zh-CN" altLang="en-US" dirty="0">
                <a:latin typeface="微软雅黑" panose="020B0503020204020204" pitchFamily="34" charset="-122"/>
                <a:ea typeface="微软雅黑" panose="020B0503020204020204" pitchFamily="34" charset="-122"/>
              </a:rPr>
              <a:t>使</a:t>
            </a:r>
            <a:r>
              <a:rPr lang="en-US" altLang="zh-CN" dirty="0">
                <a:latin typeface="微软雅黑" panose="020B0503020204020204" pitchFamily="34" charset="-122"/>
                <a:ea typeface="微软雅黑" panose="020B0503020204020204" pitchFamily="34" charset="-122"/>
              </a:rPr>
              <a:t>M-cells</a:t>
            </a:r>
            <a:r>
              <a:rPr lang="zh-CN" altLang="en-US" dirty="0">
                <a:latin typeface="微软雅黑" panose="020B0503020204020204" pitchFamily="34" charset="-122"/>
                <a:ea typeface="微软雅黑" panose="020B0503020204020204" pitchFamily="34" charset="-122"/>
              </a:rPr>
              <a:t>适应主流图像对比度的响应</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Slow gain control </a:t>
            </a:r>
            <a:r>
              <a:rPr lang="zh-CN" altLang="en-US" dirty="0">
                <a:latin typeface="微软雅黑" panose="020B0503020204020204" pitchFamily="34" charset="-122"/>
                <a:ea typeface="微软雅黑" panose="020B0503020204020204" pitchFamily="34" charset="-122"/>
              </a:rPr>
              <a:t>使</a:t>
            </a:r>
            <a:r>
              <a:rPr lang="en-US" altLang="zh-CN" dirty="0">
                <a:latin typeface="微软雅黑" panose="020B0503020204020204" pitchFamily="34" charset="-122"/>
                <a:ea typeface="微软雅黑" panose="020B0503020204020204" pitchFamily="34" charset="-122"/>
              </a:rPr>
              <a:t>M-cells</a:t>
            </a:r>
            <a:r>
              <a:rPr lang="zh-CN" altLang="en-US" dirty="0">
                <a:latin typeface="微软雅黑" panose="020B0503020204020204" pitchFamily="34" charset="-122"/>
                <a:ea typeface="微软雅黑" panose="020B0503020204020204" pitchFamily="34" charset="-122"/>
              </a:rPr>
              <a:t>调节不同环境下一致的图像对比敏感度</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2949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0E2C5-73A1-704D-EFF4-236BF1D3E53C}"/>
              </a:ext>
            </a:extLst>
          </p:cNvPr>
          <p:cNvSpPr>
            <a:spLocks noGrp="1"/>
          </p:cNvSpPr>
          <p:nvPr>
            <p:ph type="title"/>
          </p:nvPr>
        </p:nvSpPr>
        <p:spPr>
          <a:xfrm>
            <a:off x="490330" y="281466"/>
            <a:ext cx="10515600" cy="638727"/>
          </a:xfrm>
        </p:spPr>
        <p:txBody>
          <a:bodyPr>
            <a:normAutofit/>
          </a:bodyPr>
          <a:lstStyle/>
          <a:p>
            <a:r>
              <a:rPr lang="en-US" altLang="zh-CN" sz="3600" dirty="0">
                <a:latin typeface="Times New Roman" panose="02020603050405020304" pitchFamily="18" charset="0"/>
                <a:cs typeface="Times New Roman" panose="02020603050405020304" pitchFamily="18" charset="0"/>
              </a:rPr>
              <a:t>M, P and K pathways</a:t>
            </a:r>
            <a:endParaRPr lang="zh-CN" altLang="en-US" sz="3600" dirty="0">
              <a:latin typeface="Times New Roman" panose="02020603050405020304" pitchFamily="18" charset="0"/>
              <a:cs typeface="Times New Roman" panose="02020603050405020304" pitchFamily="18" charset="0"/>
            </a:endParaRPr>
          </a:p>
        </p:txBody>
      </p:sp>
      <p:sp>
        <p:nvSpPr>
          <p:cNvPr id="4" name="右中括号 3">
            <a:extLst>
              <a:ext uri="{FF2B5EF4-FFF2-40B4-BE49-F238E27FC236}">
                <a16:creationId xmlns:a16="http://schemas.microsoft.com/office/drawing/2014/main" id="{44178F8C-2E25-4074-865E-C3FFD4C3E8B0}"/>
              </a:ext>
            </a:extLst>
          </p:cNvPr>
          <p:cNvSpPr/>
          <p:nvPr/>
        </p:nvSpPr>
        <p:spPr>
          <a:xfrm rot="16200000">
            <a:off x="2781298" y="2403"/>
            <a:ext cx="149102" cy="2842597"/>
          </a:xfrm>
          <a:prstGeom prst="righ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 name="右中括号 4">
            <a:extLst>
              <a:ext uri="{FF2B5EF4-FFF2-40B4-BE49-F238E27FC236}">
                <a16:creationId xmlns:a16="http://schemas.microsoft.com/office/drawing/2014/main" id="{6505F428-A3A5-2EB2-31AE-6C2F400DC2B9}"/>
              </a:ext>
            </a:extLst>
          </p:cNvPr>
          <p:cNvSpPr/>
          <p:nvPr/>
        </p:nvSpPr>
        <p:spPr>
          <a:xfrm rot="16200000">
            <a:off x="5968446" y="-249385"/>
            <a:ext cx="149096" cy="3346169"/>
          </a:xfrm>
          <a:prstGeom prst="rightBracket">
            <a:avLst/>
          </a:prstGeom>
          <a:ln>
            <a:solidFill>
              <a:schemeClr val="accent6"/>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 name="右中括号 5">
            <a:extLst>
              <a:ext uri="{FF2B5EF4-FFF2-40B4-BE49-F238E27FC236}">
                <a16:creationId xmlns:a16="http://schemas.microsoft.com/office/drawing/2014/main" id="{15C72378-B266-8743-0EA7-D30B09DBFE7B}"/>
              </a:ext>
            </a:extLst>
          </p:cNvPr>
          <p:cNvSpPr/>
          <p:nvPr/>
        </p:nvSpPr>
        <p:spPr>
          <a:xfrm rot="16200000">
            <a:off x="9680710" y="-522711"/>
            <a:ext cx="149090" cy="3892830"/>
          </a:xfrm>
          <a:prstGeom prst="rightBracket">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02278C4C-5136-13AE-20B6-2052585A80BF}"/>
              </a:ext>
            </a:extLst>
          </p:cNvPr>
          <p:cNvSpPr txBox="1"/>
          <p:nvPr/>
        </p:nvSpPr>
        <p:spPr>
          <a:xfrm>
            <a:off x="2468222" y="920193"/>
            <a:ext cx="775253" cy="400110"/>
          </a:xfrm>
          <a:prstGeom prst="rect">
            <a:avLst/>
          </a:prstGeom>
          <a:noFill/>
        </p:spPr>
        <p:txBody>
          <a:bodyPr wrap="square" rtlCol="0">
            <a:spAutoFit/>
          </a:bodyPr>
          <a:lstStyle/>
          <a:p>
            <a:r>
              <a:rPr lang="en-US" altLang="zh-CN" sz="2000" dirty="0">
                <a:solidFill>
                  <a:schemeClr val="accent1"/>
                </a:solidFill>
                <a:latin typeface="Times New Roman" panose="02020603050405020304" pitchFamily="18" charset="0"/>
                <a:cs typeface="Times New Roman" panose="02020603050405020304" pitchFamily="18" charset="0"/>
              </a:rPr>
              <a:t>retina</a:t>
            </a:r>
            <a:endParaRPr lang="zh-CN" altLang="en-US" sz="2000" dirty="0">
              <a:solidFill>
                <a:schemeClr val="accent1"/>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D926A372-5094-3467-A608-3D973EEFEC00}"/>
              </a:ext>
            </a:extLst>
          </p:cNvPr>
          <p:cNvSpPr txBox="1"/>
          <p:nvPr/>
        </p:nvSpPr>
        <p:spPr>
          <a:xfrm>
            <a:off x="5701747" y="936899"/>
            <a:ext cx="775253" cy="400110"/>
          </a:xfrm>
          <a:prstGeom prst="rect">
            <a:avLst/>
          </a:prstGeom>
          <a:noFill/>
        </p:spPr>
        <p:txBody>
          <a:bodyPr wrap="square" rtlCol="0">
            <a:spAutoFit/>
          </a:bodyPr>
          <a:lstStyle/>
          <a:p>
            <a:r>
              <a:rPr lang="en-US" altLang="zh-CN" sz="2000" dirty="0">
                <a:solidFill>
                  <a:schemeClr val="accent6"/>
                </a:solidFill>
                <a:latin typeface="Times New Roman" panose="02020603050405020304" pitchFamily="18" charset="0"/>
                <a:cs typeface="Times New Roman" panose="02020603050405020304" pitchFamily="18" charset="0"/>
              </a:rPr>
              <a:t>LGN</a:t>
            </a:r>
            <a:endParaRPr lang="zh-CN" altLang="en-US" sz="2000" dirty="0">
              <a:solidFill>
                <a:schemeClr val="accent6"/>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DD052D1-B0B7-137F-7094-A1F5A5227378}"/>
              </a:ext>
            </a:extLst>
          </p:cNvPr>
          <p:cNvSpPr txBox="1"/>
          <p:nvPr/>
        </p:nvSpPr>
        <p:spPr>
          <a:xfrm>
            <a:off x="9077739" y="931721"/>
            <a:ext cx="1666459" cy="400110"/>
          </a:xfrm>
          <a:prstGeom prst="rect">
            <a:avLst/>
          </a:prstGeom>
          <a:noFill/>
        </p:spPr>
        <p:txBody>
          <a:bodyPr wrap="square" rtlCol="0">
            <a:spAutoFit/>
          </a:bodyPr>
          <a:lstStyle/>
          <a:p>
            <a:r>
              <a:rPr lang="en-US" altLang="zh-CN" sz="2000" dirty="0">
                <a:solidFill>
                  <a:schemeClr val="accent2"/>
                </a:solidFill>
                <a:latin typeface="Times New Roman" panose="02020603050405020304" pitchFamily="18" charset="0"/>
                <a:cs typeface="Times New Roman" panose="02020603050405020304" pitchFamily="18" charset="0"/>
              </a:rPr>
              <a:t>Visual cortex</a:t>
            </a:r>
            <a:endParaRPr lang="zh-CN" altLang="en-US" sz="2000" dirty="0">
              <a:solidFill>
                <a:schemeClr val="accent2"/>
              </a:solidFill>
              <a:latin typeface="Times New Roman" panose="02020603050405020304" pitchFamily="18" charset="0"/>
              <a:cs typeface="Times New Roman" panose="02020603050405020304" pitchFamily="18" charset="0"/>
            </a:endParaRPr>
          </a:p>
        </p:txBody>
      </p:sp>
      <p:pic>
        <p:nvPicPr>
          <p:cNvPr id="21" name="图片 20">
            <a:extLst>
              <a:ext uri="{FF2B5EF4-FFF2-40B4-BE49-F238E27FC236}">
                <a16:creationId xmlns:a16="http://schemas.microsoft.com/office/drawing/2014/main" id="{55B82496-564B-2A0F-6D59-567F9BCA50BB}"/>
              </a:ext>
            </a:extLst>
          </p:cNvPr>
          <p:cNvPicPr>
            <a:picLocks noChangeAspect="1"/>
          </p:cNvPicPr>
          <p:nvPr/>
        </p:nvPicPr>
        <p:blipFill>
          <a:blip r:embed="rId3"/>
          <a:stretch>
            <a:fillRect/>
          </a:stretch>
        </p:blipFill>
        <p:spPr>
          <a:xfrm>
            <a:off x="318977" y="4190960"/>
            <a:ext cx="7128036" cy="1730046"/>
          </a:xfrm>
          <a:prstGeom prst="rect">
            <a:avLst/>
          </a:prstGeom>
        </p:spPr>
      </p:pic>
      <p:sp>
        <p:nvSpPr>
          <p:cNvPr id="23" name="文本框 22">
            <a:extLst>
              <a:ext uri="{FF2B5EF4-FFF2-40B4-BE49-F238E27FC236}">
                <a16:creationId xmlns:a16="http://schemas.microsoft.com/office/drawing/2014/main" id="{E579D01B-EA0B-C20A-DEF5-0F2F52FFCEC5}"/>
              </a:ext>
            </a:extLst>
          </p:cNvPr>
          <p:cNvSpPr txBox="1"/>
          <p:nvPr/>
        </p:nvSpPr>
        <p:spPr>
          <a:xfrm>
            <a:off x="318977" y="3103625"/>
            <a:ext cx="11217349" cy="646331"/>
          </a:xfrm>
          <a:prstGeom prst="rect">
            <a:avLst/>
          </a:prstGeom>
          <a:noFill/>
        </p:spPr>
        <p:txBody>
          <a:bodyPr wrap="square">
            <a:spAutoFit/>
          </a:bodyPr>
          <a:lstStyle/>
          <a:p>
            <a:r>
              <a:rPr lang="en-US" altLang="zh-CN" sz="1800" dirty="0">
                <a:effectLst/>
                <a:latin typeface="Times New Roman" panose="02020603050405020304" pitchFamily="18" charset="0"/>
                <a:cs typeface="Times New Roman" panose="02020603050405020304" pitchFamily="18" charset="0"/>
              </a:rPr>
              <a:t>Solomon SG, Lee BB, Sun H (2006). Suppressive surrounds and contrast gain in magnocellular-pathway retinal ganglion cells of macaque. J </a:t>
            </a:r>
            <a:r>
              <a:rPr lang="en-US" altLang="zh-CN" sz="1800" dirty="0" err="1">
                <a:effectLst/>
                <a:latin typeface="Times New Roman" panose="02020603050405020304" pitchFamily="18" charset="0"/>
                <a:cs typeface="Times New Roman" panose="02020603050405020304" pitchFamily="18" charset="0"/>
              </a:rPr>
              <a:t>Neurosci</a:t>
            </a:r>
            <a:r>
              <a:rPr lang="en-US" altLang="zh-CN" sz="1800" dirty="0">
                <a:effectLst/>
                <a:latin typeface="Times New Roman" panose="02020603050405020304" pitchFamily="18" charset="0"/>
                <a:cs typeface="Times New Roman" panose="02020603050405020304" pitchFamily="18" charset="0"/>
              </a:rPr>
              <a:t> 26: 8715–8726.</a:t>
            </a:r>
            <a:endParaRPr lang="en-US" altLang="zh-CN"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ECDEAEDC-9FBE-1A8B-27A4-9DDA0A4FA57D}"/>
              </a:ext>
            </a:extLst>
          </p:cNvPr>
          <p:cNvSpPr txBox="1"/>
          <p:nvPr/>
        </p:nvSpPr>
        <p:spPr>
          <a:xfrm>
            <a:off x="263193" y="2279344"/>
            <a:ext cx="10877107" cy="646331"/>
          </a:xfrm>
          <a:prstGeom prst="rect">
            <a:avLst/>
          </a:prstGeom>
          <a:noFill/>
        </p:spPr>
        <p:txBody>
          <a:bodyPr wrap="square">
            <a:spAutoFit/>
          </a:bodyPr>
          <a:lstStyle/>
          <a:p>
            <a:r>
              <a:rPr lang="en-US" altLang="zh-CN" sz="1800" dirty="0">
                <a:effectLst/>
                <a:latin typeface="Times New Roman" panose="02020603050405020304" pitchFamily="18" charset="0"/>
                <a:cs typeface="Times New Roman" panose="02020603050405020304" pitchFamily="18" charset="0"/>
              </a:rPr>
              <a:t>Solomon SG, White AJ, Martin PR (2002b). </a:t>
            </a:r>
            <a:r>
              <a:rPr lang="en-US" altLang="zh-CN" sz="1800" dirty="0" err="1">
                <a:effectLst/>
                <a:latin typeface="Times New Roman" panose="02020603050405020304" pitchFamily="18" charset="0"/>
                <a:cs typeface="Times New Roman" panose="02020603050405020304" pitchFamily="18" charset="0"/>
              </a:rPr>
              <a:t>Extraclassical</a:t>
            </a:r>
            <a:r>
              <a:rPr lang="en-US" altLang="zh-CN" sz="1800" dirty="0">
                <a:effectLst/>
                <a:latin typeface="Times New Roman" panose="02020603050405020304" pitchFamily="18" charset="0"/>
                <a:cs typeface="Times New Roman" panose="02020603050405020304" pitchFamily="18" charset="0"/>
              </a:rPr>
              <a:t> receptive field properties of parvocellular, magnocellular, </a:t>
            </a:r>
            <a:endParaRPr lang="en-US" altLang="zh-CN" dirty="0">
              <a:latin typeface="Times New Roman" panose="02020603050405020304" pitchFamily="18" charset="0"/>
              <a:cs typeface="Times New Roman" panose="02020603050405020304" pitchFamily="18" charset="0"/>
            </a:endParaRPr>
          </a:p>
          <a:p>
            <a:r>
              <a:rPr lang="en-US" altLang="zh-CN" sz="1800" dirty="0">
                <a:effectLst/>
                <a:latin typeface="Times New Roman" panose="02020603050405020304" pitchFamily="18" charset="0"/>
                <a:cs typeface="Times New Roman" panose="02020603050405020304" pitchFamily="18" charset="0"/>
              </a:rPr>
              <a:t>and koniocellular cells in the primate lateral geniculate nucleus. J </a:t>
            </a:r>
            <a:r>
              <a:rPr lang="en-US" altLang="zh-CN" sz="1800" dirty="0" err="1">
                <a:effectLst/>
                <a:latin typeface="Times New Roman" panose="02020603050405020304" pitchFamily="18" charset="0"/>
                <a:cs typeface="Times New Roman" panose="02020603050405020304" pitchFamily="18" charset="0"/>
              </a:rPr>
              <a:t>Neurosci</a:t>
            </a:r>
            <a:r>
              <a:rPr lang="en-US" altLang="zh-CN" sz="1800" dirty="0">
                <a:effectLst/>
                <a:latin typeface="Times New Roman" panose="02020603050405020304" pitchFamily="18" charset="0"/>
                <a:cs typeface="Times New Roman" panose="02020603050405020304" pitchFamily="18" charset="0"/>
              </a:rPr>
              <a:t> 22: 338–349</a:t>
            </a:r>
            <a:r>
              <a:rPr lang="en-US" altLang="zh-CN" sz="1800" dirty="0">
                <a:solidFill>
                  <a:srgbClr val="00699D"/>
                </a:solidFill>
                <a:effectLst/>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28" name="灯片编号占位符 27">
            <a:extLst>
              <a:ext uri="{FF2B5EF4-FFF2-40B4-BE49-F238E27FC236}">
                <a16:creationId xmlns:a16="http://schemas.microsoft.com/office/drawing/2014/main" id="{41EF2F73-F947-0FB1-FB8D-D4CF6465F136}"/>
              </a:ext>
            </a:extLst>
          </p:cNvPr>
          <p:cNvSpPr>
            <a:spLocks noGrp="1"/>
          </p:cNvSpPr>
          <p:nvPr>
            <p:ph type="sldNum" sz="quarter" idx="12"/>
          </p:nvPr>
        </p:nvSpPr>
        <p:spPr/>
        <p:txBody>
          <a:bodyPr/>
          <a:lstStyle/>
          <a:p>
            <a:fld id="{B26A06FA-07AF-4678-A830-E97A6694B6A7}" type="slidenum">
              <a:rPr lang="zh-CN" altLang="en-US" smtClean="0"/>
              <a:t>12</a:t>
            </a:fld>
            <a:endParaRPr lang="zh-CN" altLang="en-US"/>
          </a:p>
        </p:txBody>
      </p:sp>
    </p:spTree>
    <p:extLst>
      <p:ext uri="{BB962C8B-B14F-4D97-AF65-F5344CB8AC3E}">
        <p14:creationId xmlns:p14="http://schemas.microsoft.com/office/powerpoint/2010/main" val="819794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97D8D489-3F8E-E4BD-6A0C-5244119A5519}"/>
              </a:ext>
            </a:extLst>
          </p:cNvPr>
          <p:cNvPicPr>
            <a:picLocks noGrp="1" noChangeAspect="1"/>
          </p:cNvPicPr>
          <p:nvPr>
            <p:ph idx="1"/>
          </p:nvPr>
        </p:nvPicPr>
        <p:blipFill>
          <a:blip r:embed="rId2"/>
          <a:stretch>
            <a:fillRect/>
          </a:stretch>
        </p:blipFill>
        <p:spPr>
          <a:xfrm>
            <a:off x="589721" y="889471"/>
            <a:ext cx="7330006" cy="2539529"/>
          </a:xfrm>
        </p:spPr>
      </p:pic>
      <p:pic>
        <p:nvPicPr>
          <p:cNvPr id="7" name="图片 6">
            <a:extLst>
              <a:ext uri="{FF2B5EF4-FFF2-40B4-BE49-F238E27FC236}">
                <a16:creationId xmlns:a16="http://schemas.microsoft.com/office/drawing/2014/main" id="{4F22613C-618C-661E-3B9C-CD60E6825655}"/>
              </a:ext>
            </a:extLst>
          </p:cNvPr>
          <p:cNvPicPr>
            <a:picLocks noChangeAspect="1"/>
          </p:cNvPicPr>
          <p:nvPr/>
        </p:nvPicPr>
        <p:blipFill>
          <a:blip r:embed="rId3"/>
          <a:stretch>
            <a:fillRect/>
          </a:stretch>
        </p:blipFill>
        <p:spPr>
          <a:xfrm>
            <a:off x="743563" y="4063595"/>
            <a:ext cx="7022323" cy="2237814"/>
          </a:xfrm>
          <a:prstGeom prst="rect">
            <a:avLst/>
          </a:prstGeom>
        </p:spPr>
      </p:pic>
      <p:sp>
        <p:nvSpPr>
          <p:cNvPr id="8" name="文本框 7">
            <a:extLst>
              <a:ext uri="{FF2B5EF4-FFF2-40B4-BE49-F238E27FC236}">
                <a16:creationId xmlns:a16="http://schemas.microsoft.com/office/drawing/2014/main" id="{E77F0387-4990-44D7-0707-791ADD979E34}"/>
              </a:ext>
            </a:extLst>
          </p:cNvPr>
          <p:cNvSpPr txBox="1"/>
          <p:nvPr/>
        </p:nvSpPr>
        <p:spPr>
          <a:xfrm>
            <a:off x="7919727" y="2128396"/>
            <a:ext cx="761888" cy="369332"/>
          </a:xfrm>
          <a:prstGeom prst="rect">
            <a:avLst/>
          </a:prstGeom>
          <a:noFill/>
        </p:spPr>
        <p:txBody>
          <a:bodyPr wrap="square" rtlCol="0">
            <a:spAutoFit/>
          </a:bodyPr>
          <a:lstStyle/>
          <a:p>
            <a:r>
              <a:rPr lang="en-US" altLang="zh-CN" b="1" dirty="0">
                <a:solidFill>
                  <a:schemeClr val="accent2"/>
                </a:solidFill>
                <a:latin typeface="Times New Roman" panose="02020603050405020304" pitchFamily="18" charset="0"/>
                <a:cs typeface="Times New Roman" panose="02020603050405020304" pitchFamily="18" charset="0"/>
              </a:rPr>
              <a:t>2021</a:t>
            </a:r>
            <a:endParaRPr lang="zh-CN" altLang="en-US" b="1" dirty="0">
              <a:solidFill>
                <a:schemeClr val="accent2"/>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87B2BA23-A65C-4887-870E-22600B0B8894}"/>
              </a:ext>
            </a:extLst>
          </p:cNvPr>
          <p:cNvSpPr txBox="1"/>
          <p:nvPr/>
        </p:nvSpPr>
        <p:spPr>
          <a:xfrm>
            <a:off x="7919727" y="4667925"/>
            <a:ext cx="667682" cy="369332"/>
          </a:xfrm>
          <a:prstGeom prst="rect">
            <a:avLst/>
          </a:prstGeom>
          <a:noFill/>
        </p:spPr>
        <p:txBody>
          <a:bodyPr wrap="square" rtlCol="0">
            <a:spAutoFit/>
          </a:bodyPr>
          <a:lstStyle/>
          <a:p>
            <a:r>
              <a:rPr lang="en-US" altLang="zh-CN" b="1" dirty="0">
                <a:solidFill>
                  <a:schemeClr val="accent2"/>
                </a:solidFill>
                <a:latin typeface="Times New Roman" panose="02020603050405020304" pitchFamily="18" charset="0"/>
                <a:cs typeface="Times New Roman" panose="02020603050405020304" pitchFamily="18" charset="0"/>
              </a:rPr>
              <a:t>2013</a:t>
            </a:r>
          </a:p>
        </p:txBody>
      </p:sp>
      <p:sp>
        <p:nvSpPr>
          <p:cNvPr id="12" name="灯片编号占位符 11">
            <a:extLst>
              <a:ext uri="{FF2B5EF4-FFF2-40B4-BE49-F238E27FC236}">
                <a16:creationId xmlns:a16="http://schemas.microsoft.com/office/drawing/2014/main" id="{64B16138-6AAE-F0AA-C8EF-B2C85802BE61}"/>
              </a:ext>
            </a:extLst>
          </p:cNvPr>
          <p:cNvSpPr>
            <a:spLocks noGrp="1"/>
          </p:cNvSpPr>
          <p:nvPr>
            <p:ph type="sldNum" sz="quarter" idx="12"/>
          </p:nvPr>
        </p:nvSpPr>
        <p:spPr/>
        <p:txBody>
          <a:bodyPr/>
          <a:lstStyle/>
          <a:p>
            <a:fld id="{B26A06FA-07AF-4678-A830-E97A6694B6A7}" type="slidenum">
              <a:rPr lang="zh-CN" altLang="en-US" smtClean="0"/>
              <a:t>2</a:t>
            </a:fld>
            <a:endParaRPr lang="zh-CN" altLang="en-US"/>
          </a:p>
        </p:txBody>
      </p:sp>
    </p:spTree>
    <p:extLst>
      <p:ext uri="{BB962C8B-B14F-4D97-AF65-F5344CB8AC3E}">
        <p14:creationId xmlns:p14="http://schemas.microsoft.com/office/powerpoint/2010/main" val="466467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5A663D-7FA9-C87F-D3E0-6806CEA5D27A}"/>
              </a:ext>
            </a:extLst>
          </p:cNvPr>
          <p:cNvSpPr>
            <a:spLocks noGrp="1"/>
          </p:cNvSpPr>
          <p:nvPr>
            <p:ph type="title"/>
          </p:nvPr>
        </p:nvSpPr>
        <p:spPr>
          <a:xfrm>
            <a:off x="838200" y="365126"/>
            <a:ext cx="10515600" cy="678484"/>
          </a:xfrm>
        </p:spPr>
        <p:txBody>
          <a:bodyPr>
            <a:normAutofit/>
          </a:bodyPr>
          <a:lstStyle/>
          <a:p>
            <a:r>
              <a:rPr lang="zh-CN" altLang="en-US" sz="3600" dirty="0">
                <a:latin typeface="微软雅黑" panose="020B0503020204020204" pitchFamily="34" charset="-122"/>
                <a:ea typeface="微软雅黑" panose="020B0503020204020204" pitchFamily="34" charset="-122"/>
              </a:rPr>
              <a:t>视网膜拓扑投射图</a:t>
            </a:r>
          </a:p>
        </p:txBody>
      </p:sp>
      <p:pic>
        <p:nvPicPr>
          <p:cNvPr id="5" name="内容占位符 4">
            <a:extLst>
              <a:ext uri="{FF2B5EF4-FFF2-40B4-BE49-F238E27FC236}">
                <a16:creationId xmlns:a16="http://schemas.microsoft.com/office/drawing/2014/main" id="{07F20796-34B3-DA1C-4F65-876E65CD7206}"/>
              </a:ext>
            </a:extLst>
          </p:cNvPr>
          <p:cNvPicPr>
            <a:picLocks noGrp="1" noChangeAspect="1"/>
          </p:cNvPicPr>
          <p:nvPr>
            <p:ph idx="1"/>
          </p:nvPr>
        </p:nvPicPr>
        <p:blipFill>
          <a:blip r:embed="rId2"/>
          <a:stretch>
            <a:fillRect/>
          </a:stretch>
        </p:blipFill>
        <p:spPr>
          <a:xfrm>
            <a:off x="6537773" y="1060902"/>
            <a:ext cx="5137678" cy="1238398"/>
          </a:xfrm>
        </p:spPr>
      </p:pic>
      <p:pic>
        <p:nvPicPr>
          <p:cNvPr id="7" name="图片 6">
            <a:extLst>
              <a:ext uri="{FF2B5EF4-FFF2-40B4-BE49-F238E27FC236}">
                <a16:creationId xmlns:a16="http://schemas.microsoft.com/office/drawing/2014/main" id="{B2823B03-A751-B95C-FD63-5F7271423D64}"/>
              </a:ext>
            </a:extLst>
          </p:cNvPr>
          <p:cNvPicPr>
            <a:picLocks noChangeAspect="1"/>
          </p:cNvPicPr>
          <p:nvPr/>
        </p:nvPicPr>
        <p:blipFill>
          <a:blip r:embed="rId3"/>
          <a:stretch>
            <a:fillRect/>
          </a:stretch>
        </p:blipFill>
        <p:spPr>
          <a:xfrm>
            <a:off x="761478" y="1043610"/>
            <a:ext cx="4681735" cy="2642249"/>
          </a:xfrm>
          <a:prstGeom prst="rect">
            <a:avLst/>
          </a:prstGeom>
        </p:spPr>
      </p:pic>
      <p:pic>
        <p:nvPicPr>
          <p:cNvPr id="9" name="图片 8">
            <a:extLst>
              <a:ext uri="{FF2B5EF4-FFF2-40B4-BE49-F238E27FC236}">
                <a16:creationId xmlns:a16="http://schemas.microsoft.com/office/drawing/2014/main" id="{03522FAB-BCA5-0B3E-64AE-BD811F61AD92}"/>
              </a:ext>
            </a:extLst>
          </p:cNvPr>
          <p:cNvPicPr>
            <a:picLocks noChangeAspect="1"/>
          </p:cNvPicPr>
          <p:nvPr/>
        </p:nvPicPr>
        <p:blipFill>
          <a:blip r:embed="rId4"/>
          <a:stretch>
            <a:fillRect/>
          </a:stretch>
        </p:blipFill>
        <p:spPr>
          <a:xfrm>
            <a:off x="761478" y="3884642"/>
            <a:ext cx="4723316" cy="2536037"/>
          </a:xfrm>
          <a:prstGeom prst="rect">
            <a:avLst/>
          </a:prstGeom>
        </p:spPr>
      </p:pic>
      <p:sp>
        <p:nvSpPr>
          <p:cNvPr id="10" name="文本框 9">
            <a:extLst>
              <a:ext uri="{FF2B5EF4-FFF2-40B4-BE49-F238E27FC236}">
                <a16:creationId xmlns:a16="http://schemas.microsoft.com/office/drawing/2014/main" id="{5823CE10-C8B2-B0C3-A8A5-985B969CAAF4}"/>
              </a:ext>
            </a:extLst>
          </p:cNvPr>
          <p:cNvSpPr txBox="1"/>
          <p:nvPr/>
        </p:nvSpPr>
        <p:spPr>
          <a:xfrm>
            <a:off x="6609403" y="504313"/>
            <a:ext cx="4263887" cy="400110"/>
          </a:xfrm>
          <a:prstGeom prst="rect">
            <a:avLst/>
          </a:prstGeom>
          <a:noFill/>
        </p:spPr>
        <p:txBody>
          <a:bodyPr wrap="square" rtlCol="0">
            <a:spAutoFit/>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Retina</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LGN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拓扑投射</a:t>
            </a:r>
          </a:p>
        </p:txBody>
      </p:sp>
      <p:pic>
        <p:nvPicPr>
          <p:cNvPr id="12" name="图片 11">
            <a:extLst>
              <a:ext uri="{FF2B5EF4-FFF2-40B4-BE49-F238E27FC236}">
                <a16:creationId xmlns:a16="http://schemas.microsoft.com/office/drawing/2014/main" id="{E3D5EB3F-DAB9-822C-B919-61CC93D1E431}"/>
              </a:ext>
            </a:extLst>
          </p:cNvPr>
          <p:cNvPicPr>
            <a:picLocks noChangeAspect="1"/>
          </p:cNvPicPr>
          <p:nvPr/>
        </p:nvPicPr>
        <p:blipFill>
          <a:blip r:embed="rId5"/>
          <a:stretch>
            <a:fillRect/>
          </a:stretch>
        </p:blipFill>
        <p:spPr>
          <a:xfrm>
            <a:off x="6537773" y="2699410"/>
            <a:ext cx="4518708" cy="1520931"/>
          </a:xfrm>
          <a:prstGeom prst="rect">
            <a:avLst/>
          </a:prstGeom>
        </p:spPr>
      </p:pic>
      <p:sp>
        <p:nvSpPr>
          <p:cNvPr id="13" name="文本框 12">
            <a:extLst>
              <a:ext uri="{FF2B5EF4-FFF2-40B4-BE49-F238E27FC236}">
                <a16:creationId xmlns:a16="http://schemas.microsoft.com/office/drawing/2014/main" id="{4726691B-2B97-6215-6060-D9734907642E}"/>
              </a:ext>
            </a:extLst>
          </p:cNvPr>
          <p:cNvSpPr txBox="1"/>
          <p:nvPr/>
        </p:nvSpPr>
        <p:spPr>
          <a:xfrm>
            <a:off x="6609403" y="2299300"/>
            <a:ext cx="3458817" cy="400110"/>
          </a:xfrm>
          <a:prstGeom prst="rect">
            <a:avLst/>
          </a:prstGeom>
          <a:noFill/>
        </p:spPr>
        <p:txBody>
          <a:bodyPr wrap="square" rtlCol="0">
            <a:spAutoFit/>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LGN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V1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拓扑投射</a:t>
            </a:r>
          </a:p>
        </p:txBody>
      </p:sp>
      <p:sp>
        <p:nvSpPr>
          <p:cNvPr id="14" name="文本框 13">
            <a:extLst>
              <a:ext uri="{FF2B5EF4-FFF2-40B4-BE49-F238E27FC236}">
                <a16:creationId xmlns:a16="http://schemas.microsoft.com/office/drawing/2014/main" id="{06E39BB9-A401-7D7E-95DD-36418CB231A5}"/>
              </a:ext>
            </a:extLst>
          </p:cNvPr>
          <p:cNvSpPr txBox="1"/>
          <p:nvPr/>
        </p:nvSpPr>
        <p:spPr>
          <a:xfrm>
            <a:off x="6537773" y="4213253"/>
            <a:ext cx="3896139" cy="400110"/>
          </a:xfrm>
          <a:prstGeom prst="rect">
            <a:avLst/>
          </a:prstGeom>
          <a:noFill/>
        </p:spPr>
        <p:txBody>
          <a:bodyPr wrap="square" rtlCol="0">
            <a:spAutoFit/>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Retina</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V1,V2,V3,V4</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拓扑投射</a:t>
            </a:r>
          </a:p>
        </p:txBody>
      </p:sp>
      <p:pic>
        <p:nvPicPr>
          <p:cNvPr id="16" name="图片 15">
            <a:extLst>
              <a:ext uri="{FF2B5EF4-FFF2-40B4-BE49-F238E27FC236}">
                <a16:creationId xmlns:a16="http://schemas.microsoft.com/office/drawing/2014/main" id="{6B5CFC96-7A37-71D4-C370-D54211C84AAA}"/>
              </a:ext>
            </a:extLst>
          </p:cNvPr>
          <p:cNvPicPr>
            <a:picLocks noChangeAspect="1"/>
          </p:cNvPicPr>
          <p:nvPr/>
        </p:nvPicPr>
        <p:blipFill>
          <a:blip r:embed="rId6"/>
          <a:stretch>
            <a:fillRect/>
          </a:stretch>
        </p:blipFill>
        <p:spPr>
          <a:xfrm>
            <a:off x="6428443" y="4620451"/>
            <a:ext cx="4723316" cy="2097747"/>
          </a:xfrm>
          <a:prstGeom prst="rect">
            <a:avLst/>
          </a:prstGeom>
        </p:spPr>
      </p:pic>
      <p:sp>
        <p:nvSpPr>
          <p:cNvPr id="19" name="灯片编号占位符 18">
            <a:extLst>
              <a:ext uri="{FF2B5EF4-FFF2-40B4-BE49-F238E27FC236}">
                <a16:creationId xmlns:a16="http://schemas.microsoft.com/office/drawing/2014/main" id="{968FF65D-1CB9-85A0-647A-0195E6B2D8FE}"/>
              </a:ext>
            </a:extLst>
          </p:cNvPr>
          <p:cNvSpPr>
            <a:spLocks noGrp="1"/>
          </p:cNvSpPr>
          <p:nvPr>
            <p:ph type="sldNum" sz="quarter" idx="12"/>
          </p:nvPr>
        </p:nvSpPr>
        <p:spPr/>
        <p:txBody>
          <a:bodyPr/>
          <a:lstStyle/>
          <a:p>
            <a:fld id="{B26A06FA-07AF-4678-A830-E97A6694B6A7}" type="slidenum">
              <a:rPr lang="zh-CN" altLang="en-US" smtClean="0"/>
              <a:t>3</a:t>
            </a:fld>
            <a:endParaRPr lang="zh-CN" altLang="en-US"/>
          </a:p>
        </p:txBody>
      </p:sp>
    </p:spTree>
    <p:extLst>
      <p:ext uri="{BB962C8B-B14F-4D97-AF65-F5344CB8AC3E}">
        <p14:creationId xmlns:p14="http://schemas.microsoft.com/office/powerpoint/2010/main" val="975812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0E2C5-73A1-704D-EFF4-236BF1D3E53C}"/>
              </a:ext>
            </a:extLst>
          </p:cNvPr>
          <p:cNvSpPr>
            <a:spLocks noGrp="1"/>
          </p:cNvSpPr>
          <p:nvPr>
            <p:ph type="title"/>
          </p:nvPr>
        </p:nvSpPr>
        <p:spPr>
          <a:xfrm>
            <a:off x="490330" y="281466"/>
            <a:ext cx="10515600" cy="638727"/>
          </a:xfrm>
        </p:spPr>
        <p:txBody>
          <a:bodyPr>
            <a:normAutofit/>
          </a:bodyPr>
          <a:lstStyle/>
          <a:p>
            <a:r>
              <a:rPr lang="en-US" altLang="zh-CN" sz="3600" dirty="0">
                <a:latin typeface="Times New Roman" panose="02020603050405020304" pitchFamily="18" charset="0"/>
                <a:cs typeface="Times New Roman" panose="02020603050405020304" pitchFamily="18" charset="0"/>
              </a:rPr>
              <a:t>M, P and K pathways</a:t>
            </a:r>
            <a:endParaRPr lang="zh-CN" altLang="en-US" sz="3600" dirty="0">
              <a:latin typeface="Times New Roman" panose="02020603050405020304" pitchFamily="18" charset="0"/>
              <a:cs typeface="Times New Roman" panose="02020603050405020304" pitchFamily="18" charset="0"/>
            </a:endParaRPr>
          </a:p>
        </p:txBody>
      </p:sp>
      <p:sp>
        <p:nvSpPr>
          <p:cNvPr id="4" name="右中括号 3">
            <a:extLst>
              <a:ext uri="{FF2B5EF4-FFF2-40B4-BE49-F238E27FC236}">
                <a16:creationId xmlns:a16="http://schemas.microsoft.com/office/drawing/2014/main" id="{44178F8C-2E25-4074-865E-C3FFD4C3E8B0}"/>
              </a:ext>
            </a:extLst>
          </p:cNvPr>
          <p:cNvSpPr/>
          <p:nvPr/>
        </p:nvSpPr>
        <p:spPr>
          <a:xfrm rot="16200000">
            <a:off x="2787924" y="273317"/>
            <a:ext cx="149102" cy="2842597"/>
          </a:xfrm>
          <a:prstGeom prst="righ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5" name="右中括号 4">
            <a:extLst>
              <a:ext uri="{FF2B5EF4-FFF2-40B4-BE49-F238E27FC236}">
                <a16:creationId xmlns:a16="http://schemas.microsoft.com/office/drawing/2014/main" id="{6505F428-A3A5-2EB2-31AE-6C2F400DC2B9}"/>
              </a:ext>
            </a:extLst>
          </p:cNvPr>
          <p:cNvSpPr/>
          <p:nvPr/>
        </p:nvSpPr>
        <p:spPr>
          <a:xfrm rot="16200000">
            <a:off x="5975072" y="21529"/>
            <a:ext cx="149096" cy="3346169"/>
          </a:xfrm>
          <a:prstGeom prst="rightBracket">
            <a:avLst/>
          </a:prstGeom>
          <a:ln>
            <a:solidFill>
              <a:schemeClr val="accent6"/>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6" name="右中括号 5">
            <a:extLst>
              <a:ext uri="{FF2B5EF4-FFF2-40B4-BE49-F238E27FC236}">
                <a16:creationId xmlns:a16="http://schemas.microsoft.com/office/drawing/2014/main" id="{15C72378-B266-8743-0EA7-D30B09DBFE7B}"/>
              </a:ext>
            </a:extLst>
          </p:cNvPr>
          <p:cNvSpPr/>
          <p:nvPr/>
        </p:nvSpPr>
        <p:spPr>
          <a:xfrm rot="16200000">
            <a:off x="9687336" y="-251797"/>
            <a:ext cx="149090" cy="3892830"/>
          </a:xfrm>
          <a:prstGeom prst="rightBracket">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2278C4C-5136-13AE-20B6-2052585A80BF}"/>
              </a:ext>
            </a:extLst>
          </p:cNvPr>
          <p:cNvSpPr txBox="1"/>
          <p:nvPr/>
        </p:nvSpPr>
        <p:spPr>
          <a:xfrm>
            <a:off x="2474848" y="1191107"/>
            <a:ext cx="775253" cy="400110"/>
          </a:xfrm>
          <a:prstGeom prst="rect">
            <a:avLst/>
          </a:prstGeom>
          <a:noFill/>
        </p:spPr>
        <p:txBody>
          <a:bodyPr wrap="square" rtlCol="0">
            <a:spAutoFit/>
          </a:bodyPr>
          <a:lstStyle/>
          <a:p>
            <a:r>
              <a:rPr lang="en-US" altLang="zh-CN" sz="2000" dirty="0">
                <a:solidFill>
                  <a:schemeClr val="accent1"/>
                </a:solidFill>
                <a:latin typeface="Times New Roman" panose="02020603050405020304" pitchFamily="18" charset="0"/>
                <a:cs typeface="Times New Roman" panose="02020603050405020304" pitchFamily="18" charset="0"/>
              </a:rPr>
              <a:t>retina</a:t>
            </a:r>
            <a:endParaRPr lang="zh-CN" altLang="en-US" sz="2000" dirty="0">
              <a:solidFill>
                <a:schemeClr val="accent1"/>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D926A372-5094-3467-A608-3D973EEFEC00}"/>
              </a:ext>
            </a:extLst>
          </p:cNvPr>
          <p:cNvSpPr txBox="1"/>
          <p:nvPr/>
        </p:nvSpPr>
        <p:spPr>
          <a:xfrm>
            <a:off x="5708373" y="1207813"/>
            <a:ext cx="775253" cy="400110"/>
          </a:xfrm>
          <a:prstGeom prst="rect">
            <a:avLst/>
          </a:prstGeom>
          <a:noFill/>
        </p:spPr>
        <p:txBody>
          <a:bodyPr wrap="square" rtlCol="0">
            <a:spAutoFit/>
          </a:bodyPr>
          <a:lstStyle/>
          <a:p>
            <a:r>
              <a:rPr lang="en-US" altLang="zh-CN" sz="2000" dirty="0">
                <a:solidFill>
                  <a:schemeClr val="accent6"/>
                </a:solidFill>
                <a:latin typeface="Times New Roman" panose="02020603050405020304" pitchFamily="18" charset="0"/>
                <a:cs typeface="Times New Roman" panose="02020603050405020304" pitchFamily="18" charset="0"/>
              </a:rPr>
              <a:t>LGN</a:t>
            </a:r>
            <a:endParaRPr lang="zh-CN" altLang="en-US" sz="2000" dirty="0">
              <a:solidFill>
                <a:schemeClr val="accent6"/>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DD052D1-B0B7-137F-7094-A1F5A5227378}"/>
              </a:ext>
            </a:extLst>
          </p:cNvPr>
          <p:cNvSpPr txBox="1"/>
          <p:nvPr/>
        </p:nvSpPr>
        <p:spPr>
          <a:xfrm>
            <a:off x="9084365" y="1202635"/>
            <a:ext cx="1666459" cy="400110"/>
          </a:xfrm>
          <a:prstGeom prst="rect">
            <a:avLst/>
          </a:prstGeom>
          <a:noFill/>
        </p:spPr>
        <p:txBody>
          <a:bodyPr wrap="square" rtlCol="0">
            <a:spAutoFit/>
          </a:bodyPr>
          <a:lstStyle/>
          <a:p>
            <a:r>
              <a:rPr lang="en-US" altLang="zh-CN" sz="2000" dirty="0">
                <a:solidFill>
                  <a:schemeClr val="accent2"/>
                </a:solidFill>
                <a:latin typeface="Times New Roman" panose="02020603050405020304" pitchFamily="18" charset="0"/>
                <a:cs typeface="Times New Roman" panose="02020603050405020304" pitchFamily="18" charset="0"/>
              </a:rPr>
              <a:t>Visual cortex</a:t>
            </a:r>
            <a:endParaRPr lang="zh-CN" altLang="en-US" sz="2000" dirty="0">
              <a:solidFill>
                <a:schemeClr val="accent2"/>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457B0E59-AFB4-EF50-CBA3-4CC68E8B46E0}"/>
              </a:ext>
            </a:extLst>
          </p:cNvPr>
          <p:cNvSpPr txBox="1"/>
          <p:nvPr/>
        </p:nvSpPr>
        <p:spPr>
          <a:xfrm>
            <a:off x="129212" y="2583575"/>
            <a:ext cx="1729406" cy="1631216"/>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K pathway</a:t>
            </a: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P pathway</a:t>
            </a: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M pathway</a:t>
            </a:r>
            <a:endParaRPr lang="zh-CN" altLang="en-US" sz="2000" dirty="0">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7AE0E322-A099-B40B-1B86-4104D7BCAFAB}"/>
              </a:ext>
            </a:extLst>
          </p:cNvPr>
          <p:cNvPicPr>
            <a:picLocks noChangeAspect="1"/>
          </p:cNvPicPr>
          <p:nvPr/>
        </p:nvPicPr>
        <p:blipFill>
          <a:blip r:embed="rId2"/>
          <a:stretch>
            <a:fillRect/>
          </a:stretch>
        </p:blipFill>
        <p:spPr>
          <a:xfrm>
            <a:off x="1470808" y="2354778"/>
            <a:ext cx="3888588" cy="2485579"/>
          </a:xfrm>
          <a:prstGeom prst="rect">
            <a:avLst/>
          </a:prstGeom>
        </p:spPr>
      </p:pic>
      <p:pic>
        <p:nvPicPr>
          <p:cNvPr id="16" name="图片 15">
            <a:extLst>
              <a:ext uri="{FF2B5EF4-FFF2-40B4-BE49-F238E27FC236}">
                <a16:creationId xmlns:a16="http://schemas.microsoft.com/office/drawing/2014/main" id="{84B3037C-E834-26BE-2EBC-0486E3DC8A1D}"/>
              </a:ext>
            </a:extLst>
          </p:cNvPr>
          <p:cNvPicPr>
            <a:picLocks noChangeAspect="1"/>
          </p:cNvPicPr>
          <p:nvPr/>
        </p:nvPicPr>
        <p:blipFill>
          <a:blip r:embed="rId3"/>
          <a:stretch>
            <a:fillRect/>
          </a:stretch>
        </p:blipFill>
        <p:spPr>
          <a:xfrm>
            <a:off x="7470363" y="2300861"/>
            <a:ext cx="4237933" cy="2374704"/>
          </a:xfrm>
          <a:prstGeom prst="rect">
            <a:avLst/>
          </a:prstGeom>
        </p:spPr>
      </p:pic>
      <p:pic>
        <p:nvPicPr>
          <p:cNvPr id="18" name="图片 17">
            <a:extLst>
              <a:ext uri="{FF2B5EF4-FFF2-40B4-BE49-F238E27FC236}">
                <a16:creationId xmlns:a16="http://schemas.microsoft.com/office/drawing/2014/main" id="{1682AAE7-2542-A295-4C25-3D0FB0B8941D}"/>
              </a:ext>
            </a:extLst>
          </p:cNvPr>
          <p:cNvPicPr>
            <a:picLocks noChangeAspect="1"/>
          </p:cNvPicPr>
          <p:nvPr/>
        </p:nvPicPr>
        <p:blipFill>
          <a:blip r:embed="rId4"/>
          <a:stretch>
            <a:fillRect/>
          </a:stretch>
        </p:blipFill>
        <p:spPr>
          <a:xfrm>
            <a:off x="5131643" y="2021158"/>
            <a:ext cx="2219635" cy="2934109"/>
          </a:xfrm>
          <a:prstGeom prst="rect">
            <a:avLst/>
          </a:prstGeom>
        </p:spPr>
      </p:pic>
      <p:cxnSp>
        <p:nvCxnSpPr>
          <p:cNvPr id="20" name="直接连接符 19">
            <a:extLst>
              <a:ext uri="{FF2B5EF4-FFF2-40B4-BE49-F238E27FC236}">
                <a16:creationId xmlns:a16="http://schemas.microsoft.com/office/drawing/2014/main" id="{0C052DB4-5456-1E0A-290C-DC1D8CD339F9}"/>
              </a:ext>
            </a:extLst>
          </p:cNvPr>
          <p:cNvCxnSpPr/>
          <p:nvPr/>
        </p:nvCxnSpPr>
        <p:spPr>
          <a:xfrm>
            <a:off x="5791200" y="4955267"/>
            <a:ext cx="0" cy="511255"/>
          </a:xfrm>
          <a:prstGeom prst="line">
            <a:avLst/>
          </a:prstGeom>
        </p:spPr>
        <p:style>
          <a:lnRef idx="3">
            <a:schemeClr val="dk1"/>
          </a:lnRef>
          <a:fillRef idx="0">
            <a:schemeClr val="dk1"/>
          </a:fillRef>
          <a:effectRef idx="2">
            <a:schemeClr val="dk1"/>
          </a:effectRef>
          <a:fontRef idx="minor">
            <a:schemeClr val="tx1"/>
          </a:fontRef>
        </p:style>
      </p:cxnSp>
      <p:cxnSp>
        <p:nvCxnSpPr>
          <p:cNvPr id="22" name="直接连接符 21">
            <a:extLst>
              <a:ext uri="{FF2B5EF4-FFF2-40B4-BE49-F238E27FC236}">
                <a16:creationId xmlns:a16="http://schemas.microsoft.com/office/drawing/2014/main" id="{F3A0B35D-EE13-76AF-95B0-29528924D7D8}"/>
              </a:ext>
            </a:extLst>
          </p:cNvPr>
          <p:cNvCxnSpPr/>
          <p:nvPr/>
        </p:nvCxnSpPr>
        <p:spPr>
          <a:xfrm>
            <a:off x="5791200" y="5466522"/>
            <a:ext cx="5509591" cy="0"/>
          </a:xfrm>
          <a:prstGeom prst="line">
            <a:avLst/>
          </a:prstGeom>
        </p:spPr>
        <p:style>
          <a:lnRef idx="3">
            <a:schemeClr val="dk1"/>
          </a:lnRef>
          <a:fillRef idx="0">
            <a:schemeClr val="dk1"/>
          </a:fillRef>
          <a:effectRef idx="2">
            <a:schemeClr val="dk1"/>
          </a:effectRef>
          <a:fontRef idx="minor">
            <a:schemeClr val="tx1"/>
          </a:fontRef>
        </p:style>
      </p:cxnSp>
      <p:cxnSp>
        <p:nvCxnSpPr>
          <p:cNvPr id="24" name="直接箭头连接符 23">
            <a:extLst>
              <a:ext uri="{FF2B5EF4-FFF2-40B4-BE49-F238E27FC236}">
                <a16:creationId xmlns:a16="http://schemas.microsoft.com/office/drawing/2014/main" id="{E9630110-BA13-45FA-D2CE-05D91E09536B}"/>
              </a:ext>
            </a:extLst>
          </p:cNvPr>
          <p:cNvCxnSpPr/>
          <p:nvPr/>
        </p:nvCxnSpPr>
        <p:spPr>
          <a:xfrm flipV="1">
            <a:off x="11320670" y="3597567"/>
            <a:ext cx="0" cy="18689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接连接符 25">
            <a:extLst>
              <a:ext uri="{FF2B5EF4-FFF2-40B4-BE49-F238E27FC236}">
                <a16:creationId xmlns:a16="http://schemas.microsoft.com/office/drawing/2014/main" id="{6ADC58EF-F6B8-871F-71C8-78B6DB5B2372}"/>
              </a:ext>
            </a:extLst>
          </p:cNvPr>
          <p:cNvCxnSpPr/>
          <p:nvPr/>
        </p:nvCxnSpPr>
        <p:spPr>
          <a:xfrm>
            <a:off x="6049620" y="4955267"/>
            <a:ext cx="0" cy="342290"/>
          </a:xfrm>
          <a:prstGeom prst="line">
            <a:avLst/>
          </a:prstGeom>
        </p:spPr>
        <p:style>
          <a:lnRef idx="3">
            <a:schemeClr val="dk1"/>
          </a:lnRef>
          <a:fillRef idx="0">
            <a:schemeClr val="dk1"/>
          </a:fillRef>
          <a:effectRef idx="2">
            <a:schemeClr val="dk1"/>
          </a:effectRef>
          <a:fontRef idx="minor">
            <a:schemeClr val="tx1"/>
          </a:fontRef>
        </p:style>
      </p:cxnSp>
      <p:cxnSp>
        <p:nvCxnSpPr>
          <p:cNvPr id="28" name="直接连接符 27">
            <a:extLst>
              <a:ext uri="{FF2B5EF4-FFF2-40B4-BE49-F238E27FC236}">
                <a16:creationId xmlns:a16="http://schemas.microsoft.com/office/drawing/2014/main" id="{B0D03668-33C4-88A9-FEE7-D80AA11A88B3}"/>
              </a:ext>
            </a:extLst>
          </p:cNvPr>
          <p:cNvCxnSpPr/>
          <p:nvPr/>
        </p:nvCxnSpPr>
        <p:spPr>
          <a:xfrm>
            <a:off x="6049620" y="5307496"/>
            <a:ext cx="4664763" cy="0"/>
          </a:xfrm>
          <a:prstGeom prst="line">
            <a:avLst/>
          </a:prstGeom>
        </p:spPr>
        <p:style>
          <a:lnRef idx="3">
            <a:schemeClr val="dk1"/>
          </a:lnRef>
          <a:fillRef idx="0">
            <a:schemeClr val="dk1"/>
          </a:fillRef>
          <a:effectRef idx="2">
            <a:schemeClr val="dk1"/>
          </a:effectRef>
          <a:fontRef idx="minor">
            <a:schemeClr val="tx1"/>
          </a:fontRef>
        </p:style>
      </p:cxnSp>
      <p:cxnSp>
        <p:nvCxnSpPr>
          <p:cNvPr id="30" name="直接箭头连接符 29">
            <a:extLst>
              <a:ext uri="{FF2B5EF4-FFF2-40B4-BE49-F238E27FC236}">
                <a16:creationId xmlns:a16="http://schemas.microsoft.com/office/drawing/2014/main" id="{FD2323C1-98EC-9B48-BBDA-7F02B322C557}"/>
              </a:ext>
            </a:extLst>
          </p:cNvPr>
          <p:cNvCxnSpPr/>
          <p:nvPr/>
        </p:nvCxnSpPr>
        <p:spPr>
          <a:xfrm flipV="1">
            <a:off x="10704443" y="3429000"/>
            <a:ext cx="0" cy="18685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直接连接符 31">
            <a:extLst>
              <a:ext uri="{FF2B5EF4-FFF2-40B4-BE49-F238E27FC236}">
                <a16:creationId xmlns:a16="http://schemas.microsoft.com/office/drawing/2014/main" id="{1AAAAE98-503A-F90A-5C6C-ED7EB8BF9BE2}"/>
              </a:ext>
            </a:extLst>
          </p:cNvPr>
          <p:cNvCxnSpPr/>
          <p:nvPr/>
        </p:nvCxnSpPr>
        <p:spPr>
          <a:xfrm>
            <a:off x="6155319" y="4955267"/>
            <a:ext cx="0" cy="171145"/>
          </a:xfrm>
          <a:prstGeom prst="line">
            <a:avLst/>
          </a:prstGeom>
        </p:spPr>
        <p:style>
          <a:lnRef idx="3">
            <a:schemeClr val="dk1"/>
          </a:lnRef>
          <a:fillRef idx="0">
            <a:schemeClr val="dk1"/>
          </a:fillRef>
          <a:effectRef idx="2">
            <a:schemeClr val="dk1"/>
          </a:effectRef>
          <a:fontRef idx="minor">
            <a:schemeClr val="tx1"/>
          </a:fontRef>
        </p:style>
      </p:cxnSp>
      <p:cxnSp>
        <p:nvCxnSpPr>
          <p:cNvPr id="34" name="直接连接符 33">
            <a:extLst>
              <a:ext uri="{FF2B5EF4-FFF2-40B4-BE49-F238E27FC236}">
                <a16:creationId xmlns:a16="http://schemas.microsoft.com/office/drawing/2014/main" id="{BBBE77C7-D679-0D13-B63C-0C65054C06B2}"/>
              </a:ext>
            </a:extLst>
          </p:cNvPr>
          <p:cNvCxnSpPr/>
          <p:nvPr/>
        </p:nvCxnSpPr>
        <p:spPr>
          <a:xfrm>
            <a:off x="6155633" y="5126412"/>
            <a:ext cx="3932584" cy="0"/>
          </a:xfrm>
          <a:prstGeom prst="line">
            <a:avLst/>
          </a:prstGeom>
        </p:spPr>
        <p:style>
          <a:lnRef idx="3">
            <a:schemeClr val="dk1"/>
          </a:lnRef>
          <a:fillRef idx="0">
            <a:schemeClr val="dk1"/>
          </a:fillRef>
          <a:effectRef idx="2">
            <a:schemeClr val="dk1"/>
          </a:effectRef>
          <a:fontRef idx="minor">
            <a:schemeClr val="tx1"/>
          </a:fontRef>
        </p:style>
      </p:cxnSp>
      <p:cxnSp>
        <p:nvCxnSpPr>
          <p:cNvPr id="36" name="直接箭头连接符 35">
            <a:extLst>
              <a:ext uri="{FF2B5EF4-FFF2-40B4-BE49-F238E27FC236}">
                <a16:creationId xmlns:a16="http://schemas.microsoft.com/office/drawing/2014/main" id="{7F905B86-1A29-7213-37C2-D34BA519C5CC}"/>
              </a:ext>
            </a:extLst>
          </p:cNvPr>
          <p:cNvCxnSpPr/>
          <p:nvPr/>
        </p:nvCxnSpPr>
        <p:spPr>
          <a:xfrm flipV="1">
            <a:off x="10098157" y="2712585"/>
            <a:ext cx="0" cy="24237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文本框 36">
            <a:extLst>
              <a:ext uri="{FF2B5EF4-FFF2-40B4-BE49-F238E27FC236}">
                <a16:creationId xmlns:a16="http://schemas.microsoft.com/office/drawing/2014/main" id="{06B4B5B3-9F89-237D-7F3F-E23B62BA1BF3}"/>
              </a:ext>
            </a:extLst>
          </p:cNvPr>
          <p:cNvSpPr txBox="1"/>
          <p:nvPr/>
        </p:nvSpPr>
        <p:spPr>
          <a:xfrm>
            <a:off x="419838" y="5462346"/>
            <a:ext cx="5980963" cy="1015663"/>
          </a:xfrm>
          <a:prstGeom prst="rect">
            <a:avLst/>
          </a:prstGeom>
          <a:noFill/>
        </p:spPr>
        <p:txBody>
          <a:bodyPr wrap="square" rtlCol="0">
            <a:spAutoFit/>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 pathway</a:t>
            </a:r>
            <a:r>
              <a:rPr lang="zh-CN" altLang="zh-CN" sz="2000" dirty="0">
                <a:effectLst/>
                <a:latin typeface="Times New Roman" panose="02020603050405020304" pitchFamily="18" charset="0"/>
                <a:ea typeface="微软雅黑" panose="020B0503020204020204" pitchFamily="34" charset="-122"/>
                <a:cs typeface="Times New Roman" panose="02020603050405020304" pitchFamily="18" charset="0"/>
              </a:rPr>
              <a:t>负责高视觉灵敏度和运动</a:t>
            </a:r>
            <a:endParaRPr lang="en-US" altLang="zh-CN" sz="2000" dirty="0">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 pathway</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负责高空间清晰度和色觉，有红绿选择性</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K pathway</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有蓝黄选择性</a:t>
            </a:r>
          </a:p>
        </p:txBody>
      </p:sp>
      <p:sp>
        <p:nvSpPr>
          <p:cNvPr id="40" name="灯片编号占位符 39">
            <a:extLst>
              <a:ext uri="{FF2B5EF4-FFF2-40B4-BE49-F238E27FC236}">
                <a16:creationId xmlns:a16="http://schemas.microsoft.com/office/drawing/2014/main" id="{A9C7180F-96BF-9AF5-707D-08E0D90C2540}"/>
              </a:ext>
            </a:extLst>
          </p:cNvPr>
          <p:cNvSpPr>
            <a:spLocks noGrp="1"/>
          </p:cNvSpPr>
          <p:nvPr>
            <p:ph type="sldNum" sz="quarter" idx="12"/>
          </p:nvPr>
        </p:nvSpPr>
        <p:spPr/>
        <p:txBody>
          <a:bodyPr/>
          <a:lstStyle/>
          <a:p>
            <a:fld id="{B26A06FA-07AF-4678-A830-E97A6694B6A7}" type="slidenum">
              <a:rPr lang="zh-CN" altLang="en-US" smtClean="0"/>
              <a:t>4</a:t>
            </a:fld>
            <a:endParaRPr lang="zh-CN" altLang="en-US"/>
          </a:p>
        </p:txBody>
      </p:sp>
    </p:spTree>
    <p:extLst>
      <p:ext uri="{BB962C8B-B14F-4D97-AF65-F5344CB8AC3E}">
        <p14:creationId xmlns:p14="http://schemas.microsoft.com/office/powerpoint/2010/main" val="3319334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a:extLst>
              <a:ext uri="{FF2B5EF4-FFF2-40B4-BE49-F238E27FC236}">
                <a16:creationId xmlns:a16="http://schemas.microsoft.com/office/drawing/2014/main" id="{5AF2B415-22C3-8130-B631-FB2DF0F39C84}"/>
              </a:ext>
            </a:extLst>
          </p:cNvPr>
          <p:cNvPicPr>
            <a:picLocks noChangeAspect="1"/>
          </p:cNvPicPr>
          <p:nvPr/>
        </p:nvPicPr>
        <p:blipFill>
          <a:blip r:embed="rId2"/>
          <a:stretch>
            <a:fillRect/>
          </a:stretch>
        </p:blipFill>
        <p:spPr>
          <a:xfrm>
            <a:off x="9306251" y="3490158"/>
            <a:ext cx="2773454" cy="1688600"/>
          </a:xfrm>
          <a:prstGeom prst="rect">
            <a:avLst/>
          </a:prstGeom>
        </p:spPr>
      </p:pic>
      <p:sp>
        <p:nvSpPr>
          <p:cNvPr id="2" name="标题 1">
            <a:extLst>
              <a:ext uri="{FF2B5EF4-FFF2-40B4-BE49-F238E27FC236}">
                <a16:creationId xmlns:a16="http://schemas.microsoft.com/office/drawing/2014/main" id="{5DA0E2C5-73A1-704D-EFF4-236BF1D3E53C}"/>
              </a:ext>
            </a:extLst>
          </p:cNvPr>
          <p:cNvSpPr>
            <a:spLocks noGrp="1"/>
          </p:cNvSpPr>
          <p:nvPr>
            <p:ph type="title"/>
          </p:nvPr>
        </p:nvSpPr>
        <p:spPr>
          <a:xfrm>
            <a:off x="490330" y="281466"/>
            <a:ext cx="10515600" cy="638727"/>
          </a:xfrm>
        </p:spPr>
        <p:txBody>
          <a:bodyPr>
            <a:normAutofit/>
          </a:bodyPr>
          <a:lstStyle/>
          <a:p>
            <a:r>
              <a:rPr lang="en-US" altLang="zh-CN" sz="3600" dirty="0">
                <a:latin typeface="Times New Roman" panose="02020603050405020304" pitchFamily="18" charset="0"/>
                <a:cs typeface="Times New Roman" panose="02020603050405020304" pitchFamily="18" charset="0"/>
              </a:rPr>
              <a:t>M, P and K pathways</a:t>
            </a:r>
            <a:endParaRPr lang="zh-CN" altLang="en-US" sz="3600" dirty="0">
              <a:latin typeface="Times New Roman" panose="02020603050405020304" pitchFamily="18" charset="0"/>
              <a:cs typeface="Times New Roman" panose="02020603050405020304" pitchFamily="18" charset="0"/>
            </a:endParaRPr>
          </a:p>
        </p:txBody>
      </p:sp>
      <p:sp>
        <p:nvSpPr>
          <p:cNvPr id="4" name="右中括号 3">
            <a:extLst>
              <a:ext uri="{FF2B5EF4-FFF2-40B4-BE49-F238E27FC236}">
                <a16:creationId xmlns:a16="http://schemas.microsoft.com/office/drawing/2014/main" id="{44178F8C-2E25-4074-865E-C3FFD4C3E8B0}"/>
              </a:ext>
            </a:extLst>
          </p:cNvPr>
          <p:cNvSpPr/>
          <p:nvPr/>
        </p:nvSpPr>
        <p:spPr>
          <a:xfrm rot="16200000">
            <a:off x="2781298" y="2403"/>
            <a:ext cx="149102" cy="2842597"/>
          </a:xfrm>
          <a:prstGeom prst="righ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5" name="右中括号 4">
            <a:extLst>
              <a:ext uri="{FF2B5EF4-FFF2-40B4-BE49-F238E27FC236}">
                <a16:creationId xmlns:a16="http://schemas.microsoft.com/office/drawing/2014/main" id="{6505F428-A3A5-2EB2-31AE-6C2F400DC2B9}"/>
              </a:ext>
            </a:extLst>
          </p:cNvPr>
          <p:cNvSpPr/>
          <p:nvPr/>
        </p:nvSpPr>
        <p:spPr>
          <a:xfrm rot="16200000">
            <a:off x="5968446" y="-249385"/>
            <a:ext cx="149096" cy="3346169"/>
          </a:xfrm>
          <a:prstGeom prst="rightBracket">
            <a:avLst/>
          </a:prstGeom>
          <a:ln>
            <a:solidFill>
              <a:schemeClr val="accent6"/>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6" name="右中括号 5">
            <a:extLst>
              <a:ext uri="{FF2B5EF4-FFF2-40B4-BE49-F238E27FC236}">
                <a16:creationId xmlns:a16="http://schemas.microsoft.com/office/drawing/2014/main" id="{15C72378-B266-8743-0EA7-D30B09DBFE7B}"/>
              </a:ext>
            </a:extLst>
          </p:cNvPr>
          <p:cNvSpPr/>
          <p:nvPr/>
        </p:nvSpPr>
        <p:spPr>
          <a:xfrm rot="16200000">
            <a:off x="9680710" y="-522711"/>
            <a:ext cx="149090" cy="3892830"/>
          </a:xfrm>
          <a:prstGeom prst="rightBracket">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2278C4C-5136-13AE-20B6-2052585A80BF}"/>
              </a:ext>
            </a:extLst>
          </p:cNvPr>
          <p:cNvSpPr txBox="1"/>
          <p:nvPr/>
        </p:nvSpPr>
        <p:spPr>
          <a:xfrm>
            <a:off x="2468222" y="920193"/>
            <a:ext cx="775253" cy="400110"/>
          </a:xfrm>
          <a:prstGeom prst="rect">
            <a:avLst/>
          </a:prstGeom>
          <a:noFill/>
        </p:spPr>
        <p:txBody>
          <a:bodyPr wrap="square" rtlCol="0">
            <a:spAutoFit/>
          </a:bodyPr>
          <a:lstStyle/>
          <a:p>
            <a:r>
              <a:rPr lang="en-US" altLang="zh-CN" sz="2000" dirty="0">
                <a:solidFill>
                  <a:schemeClr val="accent1"/>
                </a:solidFill>
                <a:latin typeface="Times New Roman" panose="02020603050405020304" pitchFamily="18" charset="0"/>
                <a:cs typeface="Times New Roman" panose="02020603050405020304" pitchFamily="18" charset="0"/>
              </a:rPr>
              <a:t>retina</a:t>
            </a:r>
            <a:endParaRPr lang="zh-CN" altLang="en-US" sz="2000" dirty="0">
              <a:solidFill>
                <a:schemeClr val="accent1"/>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D926A372-5094-3467-A608-3D973EEFEC00}"/>
              </a:ext>
            </a:extLst>
          </p:cNvPr>
          <p:cNvSpPr txBox="1"/>
          <p:nvPr/>
        </p:nvSpPr>
        <p:spPr>
          <a:xfrm>
            <a:off x="5701747" y="936899"/>
            <a:ext cx="775253" cy="400110"/>
          </a:xfrm>
          <a:prstGeom prst="rect">
            <a:avLst/>
          </a:prstGeom>
          <a:noFill/>
        </p:spPr>
        <p:txBody>
          <a:bodyPr wrap="square" rtlCol="0">
            <a:spAutoFit/>
          </a:bodyPr>
          <a:lstStyle/>
          <a:p>
            <a:r>
              <a:rPr lang="en-US" altLang="zh-CN" sz="2000" dirty="0">
                <a:solidFill>
                  <a:schemeClr val="accent6"/>
                </a:solidFill>
                <a:latin typeface="Times New Roman" panose="02020603050405020304" pitchFamily="18" charset="0"/>
                <a:cs typeface="Times New Roman" panose="02020603050405020304" pitchFamily="18" charset="0"/>
              </a:rPr>
              <a:t>LGN</a:t>
            </a:r>
            <a:endParaRPr lang="zh-CN" altLang="en-US" sz="2000" dirty="0">
              <a:solidFill>
                <a:schemeClr val="accent6"/>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DD052D1-B0B7-137F-7094-A1F5A5227378}"/>
              </a:ext>
            </a:extLst>
          </p:cNvPr>
          <p:cNvSpPr txBox="1"/>
          <p:nvPr/>
        </p:nvSpPr>
        <p:spPr>
          <a:xfrm>
            <a:off x="9077739" y="931721"/>
            <a:ext cx="1666459" cy="400110"/>
          </a:xfrm>
          <a:prstGeom prst="rect">
            <a:avLst/>
          </a:prstGeom>
          <a:noFill/>
        </p:spPr>
        <p:txBody>
          <a:bodyPr wrap="square" rtlCol="0">
            <a:spAutoFit/>
          </a:bodyPr>
          <a:lstStyle/>
          <a:p>
            <a:r>
              <a:rPr lang="en-US" altLang="zh-CN" sz="2000" dirty="0">
                <a:solidFill>
                  <a:schemeClr val="accent2"/>
                </a:solidFill>
                <a:latin typeface="Times New Roman" panose="02020603050405020304" pitchFamily="18" charset="0"/>
                <a:cs typeface="Times New Roman" panose="02020603050405020304" pitchFamily="18" charset="0"/>
              </a:rPr>
              <a:t>Visual cortex</a:t>
            </a:r>
            <a:endParaRPr lang="zh-CN" altLang="en-US" sz="2000" dirty="0">
              <a:solidFill>
                <a:schemeClr val="accent2"/>
              </a:solidFill>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96D117D7-0B0A-13B9-302B-265D8EFD470D}"/>
              </a:ext>
            </a:extLst>
          </p:cNvPr>
          <p:cNvPicPr>
            <a:picLocks noChangeAspect="1"/>
          </p:cNvPicPr>
          <p:nvPr/>
        </p:nvPicPr>
        <p:blipFill>
          <a:blip r:embed="rId3"/>
          <a:stretch>
            <a:fillRect/>
          </a:stretch>
        </p:blipFill>
        <p:spPr>
          <a:xfrm>
            <a:off x="4755516" y="1927553"/>
            <a:ext cx="2257425" cy="3657600"/>
          </a:xfrm>
          <a:prstGeom prst="rect">
            <a:avLst/>
          </a:prstGeom>
        </p:spPr>
      </p:pic>
      <p:pic>
        <p:nvPicPr>
          <p:cNvPr id="12" name="图片 11">
            <a:extLst>
              <a:ext uri="{FF2B5EF4-FFF2-40B4-BE49-F238E27FC236}">
                <a16:creationId xmlns:a16="http://schemas.microsoft.com/office/drawing/2014/main" id="{67A27E88-D4FF-7190-AA6A-DED06C057BD2}"/>
              </a:ext>
            </a:extLst>
          </p:cNvPr>
          <p:cNvPicPr>
            <a:picLocks noChangeAspect="1"/>
          </p:cNvPicPr>
          <p:nvPr/>
        </p:nvPicPr>
        <p:blipFill>
          <a:blip r:embed="rId4"/>
          <a:stretch>
            <a:fillRect/>
          </a:stretch>
        </p:blipFill>
        <p:spPr>
          <a:xfrm>
            <a:off x="324933" y="2137506"/>
            <a:ext cx="4286577" cy="3371335"/>
          </a:xfrm>
          <a:prstGeom prst="rect">
            <a:avLst/>
          </a:prstGeom>
        </p:spPr>
      </p:pic>
      <p:sp>
        <p:nvSpPr>
          <p:cNvPr id="13" name="矩形: 圆角 12">
            <a:extLst>
              <a:ext uri="{FF2B5EF4-FFF2-40B4-BE49-F238E27FC236}">
                <a16:creationId xmlns:a16="http://schemas.microsoft.com/office/drawing/2014/main" id="{BB831E93-7B52-5051-48BA-1AA03BDA1EB9}"/>
              </a:ext>
            </a:extLst>
          </p:cNvPr>
          <p:cNvSpPr/>
          <p:nvPr/>
        </p:nvSpPr>
        <p:spPr>
          <a:xfrm>
            <a:off x="202131" y="1636290"/>
            <a:ext cx="11877574" cy="5130265"/>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5640B1A-E837-4C5E-EB51-03390A50CBBB}"/>
              </a:ext>
            </a:extLst>
          </p:cNvPr>
          <p:cNvSpPr txBox="1"/>
          <p:nvPr/>
        </p:nvSpPr>
        <p:spPr>
          <a:xfrm>
            <a:off x="422355" y="5931349"/>
            <a:ext cx="11694663" cy="584775"/>
          </a:xfrm>
          <a:prstGeom prst="rect">
            <a:avLst/>
          </a:prstGeom>
          <a:noFill/>
        </p:spPr>
        <p:txBody>
          <a:bodyPr wrap="square">
            <a:spAutoFit/>
          </a:bodyPr>
          <a:lstStyle/>
          <a:p>
            <a:pPr marL="0" marR="0">
              <a:spcBef>
                <a:spcPts val="0"/>
              </a:spcBef>
              <a:spcAft>
                <a:spcPts val="0"/>
              </a:spcAft>
            </a:pPr>
            <a:r>
              <a:rPr lang="en-US" altLang="zh-CN" sz="1600" dirty="0">
                <a:effectLst/>
                <a:latin typeface="Times New Roman" panose="02020603050405020304" pitchFamily="18" charset="0"/>
                <a:ea typeface="Microsoft YaHei" panose="020B0503020204020204" pitchFamily="34" charset="-122"/>
                <a:cs typeface="Times New Roman" panose="02020603050405020304" pitchFamily="18" charset="0"/>
              </a:rPr>
              <a:t>photoreceptors (PRs), horizontal cells (HCs), bipolar cells (BCs), amacrine cells (ACs), retinal ganglion cells (RGCs) and Muller glia (MG), outer and inner plexiform (synaptic) layers (OPL and IPL), outer and inner nuclear layers (ONL and INL), and ganglion cell layer (GCL)</a:t>
            </a:r>
          </a:p>
        </p:txBody>
      </p:sp>
      <p:cxnSp>
        <p:nvCxnSpPr>
          <p:cNvPr id="29" name="直接箭头连接符 28">
            <a:extLst>
              <a:ext uri="{FF2B5EF4-FFF2-40B4-BE49-F238E27FC236}">
                <a16:creationId xmlns:a16="http://schemas.microsoft.com/office/drawing/2014/main" id="{E05E48F1-C8CA-E0EE-00BF-9307ACAE250D}"/>
              </a:ext>
            </a:extLst>
          </p:cNvPr>
          <p:cNvCxnSpPr>
            <a:cxnSpLocks/>
          </p:cNvCxnSpPr>
          <p:nvPr/>
        </p:nvCxnSpPr>
        <p:spPr>
          <a:xfrm>
            <a:off x="6989906" y="2887945"/>
            <a:ext cx="648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1DF645E2-CD66-5E7B-138F-DBA56F8E814D}"/>
              </a:ext>
            </a:extLst>
          </p:cNvPr>
          <p:cNvSpPr txBox="1"/>
          <p:nvPr/>
        </p:nvSpPr>
        <p:spPr>
          <a:xfrm>
            <a:off x="7567421" y="2703279"/>
            <a:ext cx="3019181" cy="369332"/>
          </a:xfrm>
          <a:prstGeom prst="rect">
            <a:avLst/>
          </a:prstGeom>
          <a:noFill/>
        </p:spPr>
        <p:txBody>
          <a:bodyPr wrap="square" rtlCol="0">
            <a:spAutoFit/>
          </a:bodyPr>
          <a:lstStyle/>
          <a:p>
            <a:r>
              <a:rPr lang="zh-CN" altLang="en-US" dirty="0"/>
              <a:t>将光信号转化成电信号</a:t>
            </a:r>
          </a:p>
        </p:txBody>
      </p:sp>
      <p:cxnSp>
        <p:nvCxnSpPr>
          <p:cNvPr id="33" name="直接箭头连接符 32">
            <a:extLst>
              <a:ext uri="{FF2B5EF4-FFF2-40B4-BE49-F238E27FC236}">
                <a16:creationId xmlns:a16="http://schemas.microsoft.com/office/drawing/2014/main" id="{198C3A67-3739-8B28-4D73-2C7CCC65AA13}"/>
              </a:ext>
            </a:extLst>
          </p:cNvPr>
          <p:cNvCxnSpPr>
            <a:cxnSpLocks/>
            <a:endCxn id="34" idx="1"/>
          </p:cNvCxnSpPr>
          <p:nvPr/>
        </p:nvCxnSpPr>
        <p:spPr>
          <a:xfrm flipV="1">
            <a:off x="6961025" y="3756353"/>
            <a:ext cx="632558" cy="2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CC0768AA-293A-7441-1C50-222A3BCA8FD9}"/>
              </a:ext>
            </a:extLst>
          </p:cNvPr>
          <p:cNvSpPr txBox="1"/>
          <p:nvPr/>
        </p:nvSpPr>
        <p:spPr>
          <a:xfrm>
            <a:off x="7593583" y="3571687"/>
            <a:ext cx="2776768" cy="369332"/>
          </a:xfrm>
          <a:prstGeom prst="rect">
            <a:avLst/>
          </a:prstGeom>
          <a:noFill/>
        </p:spPr>
        <p:txBody>
          <a:bodyPr wrap="square" rtlCol="0">
            <a:spAutoFit/>
          </a:bodyPr>
          <a:lstStyle/>
          <a:p>
            <a:r>
              <a:rPr lang="zh-CN" altLang="en-US" dirty="0"/>
              <a:t>分为</a:t>
            </a:r>
            <a:r>
              <a:rPr lang="en-US" altLang="zh-CN" dirty="0"/>
              <a:t>ON</a:t>
            </a:r>
            <a:r>
              <a:rPr lang="zh-CN" altLang="en-US" dirty="0"/>
              <a:t>型、</a:t>
            </a:r>
            <a:r>
              <a:rPr lang="en-US" altLang="zh-CN" dirty="0"/>
              <a:t>OFF</a:t>
            </a:r>
            <a:r>
              <a:rPr lang="zh-CN" altLang="en-US" dirty="0"/>
              <a:t>型</a:t>
            </a:r>
          </a:p>
        </p:txBody>
      </p:sp>
      <p:cxnSp>
        <p:nvCxnSpPr>
          <p:cNvPr id="36" name="直接箭头连接符 35">
            <a:extLst>
              <a:ext uri="{FF2B5EF4-FFF2-40B4-BE49-F238E27FC236}">
                <a16:creationId xmlns:a16="http://schemas.microsoft.com/office/drawing/2014/main" id="{0BBB3276-4099-29A7-D2C0-FBB6C44C813D}"/>
              </a:ext>
            </a:extLst>
          </p:cNvPr>
          <p:cNvCxnSpPr>
            <a:cxnSpLocks/>
          </p:cNvCxnSpPr>
          <p:nvPr/>
        </p:nvCxnSpPr>
        <p:spPr>
          <a:xfrm>
            <a:off x="7062709" y="5178758"/>
            <a:ext cx="595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1372BDBC-1C99-63A3-8D21-60336F4B9ACC}"/>
              </a:ext>
            </a:extLst>
          </p:cNvPr>
          <p:cNvSpPr txBox="1"/>
          <p:nvPr/>
        </p:nvSpPr>
        <p:spPr>
          <a:xfrm>
            <a:off x="7634801" y="4994092"/>
            <a:ext cx="2325671" cy="369332"/>
          </a:xfrm>
          <a:prstGeom prst="rect">
            <a:avLst/>
          </a:prstGeom>
          <a:noFill/>
        </p:spPr>
        <p:txBody>
          <a:bodyPr wrap="square" rtlCol="0">
            <a:spAutoFit/>
          </a:bodyPr>
          <a:lstStyle/>
          <a:p>
            <a:r>
              <a:rPr lang="zh-CN" altLang="en-US" dirty="0"/>
              <a:t>唯一产生动作电位</a:t>
            </a:r>
          </a:p>
        </p:txBody>
      </p:sp>
      <p:sp>
        <p:nvSpPr>
          <p:cNvPr id="48" name="文本框 47">
            <a:extLst>
              <a:ext uri="{FF2B5EF4-FFF2-40B4-BE49-F238E27FC236}">
                <a16:creationId xmlns:a16="http://schemas.microsoft.com/office/drawing/2014/main" id="{45B2F1AF-A7FB-E141-540C-6326EEB76753}"/>
              </a:ext>
            </a:extLst>
          </p:cNvPr>
          <p:cNvSpPr txBox="1"/>
          <p:nvPr/>
        </p:nvSpPr>
        <p:spPr>
          <a:xfrm>
            <a:off x="4910873" y="5538524"/>
            <a:ext cx="1946710" cy="369332"/>
          </a:xfrm>
          <a:prstGeom prst="rect">
            <a:avLst/>
          </a:prstGeom>
          <a:noFill/>
        </p:spPr>
        <p:txBody>
          <a:bodyPr wrap="square">
            <a:spAutoFit/>
          </a:bodyPr>
          <a:lstStyle/>
          <a:p>
            <a:r>
              <a:rPr lang="en-US" altLang="zh-CN" sz="1800" dirty="0">
                <a:solidFill>
                  <a:schemeClr val="accent1"/>
                </a:solidFill>
                <a:effectLst/>
                <a:latin typeface="Times New Roman" panose="02020603050405020304" pitchFamily="18" charset="0"/>
                <a:ea typeface="Microsoft YaHei" panose="020B0503020204020204" pitchFamily="34" charset="-122"/>
                <a:cs typeface="Times New Roman" panose="02020603050405020304" pitchFamily="18" charset="0"/>
              </a:rPr>
              <a:t>“vertical” pathway</a:t>
            </a:r>
            <a:endParaRPr lang="zh-CN" altLang="en-US" dirty="0">
              <a:solidFill>
                <a:schemeClr val="accent1"/>
              </a:solidFill>
              <a:latin typeface="Times New Roman" panose="02020603050405020304" pitchFamily="18" charset="0"/>
              <a:cs typeface="Times New Roman" panose="02020603050405020304" pitchFamily="18" charset="0"/>
            </a:endParaRPr>
          </a:p>
        </p:txBody>
      </p:sp>
      <p:sp>
        <p:nvSpPr>
          <p:cNvPr id="51" name="灯片编号占位符 50">
            <a:extLst>
              <a:ext uri="{FF2B5EF4-FFF2-40B4-BE49-F238E27FC236}">
                <a16:creationId xmlns:a16="http://schemas.microsoft.com/office/drawing/2014/main" id="{C44066BC-53B7-599D-F06E-F7BA8C3B1FF0}"/>
              </a:ext>
            </a:extLst>
          </p:cNvPr>
          <p:cNvSpPr>
            <a:spLocks noGrp="1"/>
          </p:cNvSpPr>
          <p:nvPr>
            <p:ph type="sldNum" sz="quarter" idx="12"/>
          </p:nvPr>
        </p:nvSpPr>
        <p:spPr/>
        <p:txBody>
          <a:bodyPr/>
          <a:lstStyle/>
          <a:p>
            <a:fld id="{B26A06FA-07AF-4678-A830-E97A6694B6A7}" type="slidenum">
              <a:rPr lang="zh-CN" altLang="en-US" smtClean="0"/>
              <a:t>5</a:t>
            </a:fld>
            <a:endParaRPr lang="zh-CN" altLang="en-US"/>
          </a:p>
        </p:txBody>
      </p:sp>
    </p:spTree>
    <p:extLst>
      <p:ext uri="{BB962C8B-B14F-4D97-AF65-F5344CB8AC3E}">
        <p14:creationId xmlns:p14="http://schemas.microsoft.com/office/powerpoint/2010/main" val="2873573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400004B8-2AEE-B723-C51E-5954F39F7440}"/>
              </a:ext>
            </a:extLst>
          </p:cNvPr>
          <p:cNvPicPr>
            <a:picLocks noChangeAspect="1"/>
          </p:cNvPicPr>
          <p:nvPr/>
        </p:nvPicPr>
        <p:blipFill>
          <a:blip r:embed="rId3"/>
          <a:stretch>
            <a:fillRect/>
          </a:stretch>
        </p:blipFill>
        <p:spPr>
          <a:xfrm>
            <a:off x="8225922" y="1616920"/>
            <a:ext cx="2607730" cy="2106871"/>
          </a:xfrm>
          <a:prstGeom prst="rect">
            <a:avLst/>
          </a:prstGeom>
        </p:spPr>
      </p:pic>
      <p:sp>
        <p:nvSpPr>
          <p:cNvPr id="2" name="标题 1">
            <a:extLst>
              <a:ext uri="{FF2B5EF4-FFF2-40B4-BE49-F238E27FC236}">
                <a16:creationId xmlns:a16="http://schemas.microsoft.com/office/drawing/2014/main" id="{5DA0E2C5-73A1-704D-EFF4-236BF1D3E53C}"/>
              </a:ext>
            </a:extLst>
          </p:cNvPr>
          <p:cNvSpPr>
            <a:spLocks noGrp="1"/>
          </p:cNvSpPr>
          <p:nvPr>
            <p:ph type="title"/>
          </p:nvPr>
        </p:nvSpPr>
        <p:spPr>
          <a:xfrm>
            <a:off x="490330" y="281466"/>
            <a:ext cx="10515600" cy="638727"/>
          </a:xfrm>
        </p:spPr>
        <p:txBody>
          <a:bodyPr>
            <a:normAutofit/>
          </a:bodyPr>
          <a:lstStyle/>
          <a:p>
            <a:r>
              <a:rPr lang="en-US" altLang="zh-CN" sz="3600" dirty="0">
                <a:latin typeface="Times New Roman" panose="02020603050405020304" pitchFamily="18" charset="0"/>
                <a:ea typeface="微软雅黑" panose="020B0503020204020204" pitchFamily="34" charset="-122"/>
                <a:cs typeface="Times New Roman" panose="02020603050405020304" pitchFamily="18" charset="0"/>
              </a:rPr>
              <a:t>M, P and K pathways</a:t>
            </a:r>
            <a:endParaRPr lang="zh-CN" altLang="en-US" sz="36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右中括号 3">
            <a:extLst>
              <a:ext uri="{FF2B5EF4-FFF2-40B4-BE49-F238E27FC236}">
                <a16:creationId xmlns:a16="http://schemas.microsoft.com/office/drawing/2014/main" id="{44178F8C-2E25-4074-865E-C3FFD4C3E8B0}"/>
              </a:ext>
            </a:extLst>
          </p:cNvPr>
          <p:cNvSpPr/>
          <p:nvPr/>
        </p:nvSpPr>
        <p:spPr>
          <a:xfrm rot="16200000">
            <a:off x="2781298" y="2403"/>
            <a:ext cx="149102" cy="2842597"/>
          </a:xfrm>
          <a:prstGeom prst="righ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右中括号 4">
            <a:extLst>
              <a:ext uri="{FF2B5EF4-FFF2-40B4-BE49-F238E27FC236}">
                <a16:creationId xmlns:a16="http://schemas.microsoft.com/office/drawing/2014/main" id="{6505F428-A3A5-2EB2-31AE-6C2F400DC2B9}"/>
              </a:ext>
            </a:extLst>
          </p:cNvPr>
          <p:cNvSpPr/>
          <p:nvPr/>
        </p:nvSpPr>
        <p:spPr>
          <a:xfrm rot="16200000">
            <a:off x="5968446" y="-249385"/>
            <a:ext cx="149096" cy="3346169"/>
          </a:xfrm>
          <a:prstGeom prst="rightBracket">
            <a:avLst/>
          </a:prstGeom>
          <a:ln>
            <a:solidFill>
              <a:schemeClr val="accent6"/>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右中括号 5">
            <a:extLst>
              <a:ext uri="{FF2B5EF4-FFF2-40B4-BE49-F238E27FC236}">
                <a16:creationId xmlns:a16="http://schemas.microsoft.com/office/drawing/2014/main" id="{15C72378-B266-8743-0EA7-D30B09DBFE7B}"/>
              </a:ext>
            </a:extLst>
          </p:cNvPr>
          <p:cNvSpPr/>
          <p:nvPr/>
        </p:nvSpPr>
        <p:spPr>
          <a:xfrm rot="16200000">
            <a:off x="9680710" y="-522711"/>
            <a:ext cx="149090" cy="3892830"/>
          </a:xfrm>
          <a:prstGeom prst="rightBracket">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02278C4C-5136-13AE-20B6-2052585A80BF}"/>
              </a:ext>
            </a:extLst>
          </p:cNvPr>
          <p:cNvSpPr txBox="1"/>
          <p:nvPr/>
        </p:nvSpPr>
        <p:spPr>
          <a:xfrm>
            <a:off x="2468222" y="920193"/>
            <a:ext cx="775253" cy="400110"/>
          </a:xfrm>
          <a:prstGeom prst="rect">
            <a:avLst/>
          </a:prstGeom>
          <a:noFill/>
        </p:spPr>
        <p:txBody>
          <a:bodyPr wrap="square" rtlCol="0">
            <a:spAutoFit/>
          </a:bodyPr>
          <a:lstStyle/>
          <a:p>
            <a:r>
              <a:rPr lang="en-US" altLang="zh-CN"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retina</a:t>
            </a:r>
            <a:endParaRPr lang="zh-CN" altLang="en-US" sz="20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D926A372-5094-3467-A608-3D973EEFEC00}"/>
              </a:ext>
            </a:extLst>
          </p:cNvPr>
          <p:cNvSpPr txBox="1"/>
          <p:nvPr/>
        </p:nvSpPr>
        <p:spPr>
          <a:xfrm>
            <a:off x="5701747" y="936899"/>
            <a:ext cx="775253" cy="400110"/>
          </a:xfrm>
          <a:prstGeom prst="rect">
            <a:avLst/>
          </a:prstGeom>
          <a:noFill/>
        </p:spPr>
        <p:txBody>
          <a:bodyPr wrap="square" rtlCol="0">
            <a:spAutoFit/>
          </a:bodyPr>
          <a:lstStyle/>
          <a:p>
            <a:r>
              <a:rPr lang="en-US" altLang="zh-CN" sz="2000" dirty="0">
                <a:solidFill>
                  <a:schemeClr val="accent6"/>
                </a:solidFill>
                <a:latin typeface="Times New Roman" panose="02020603050405020304" pitchFamily="18" charset="0"/>
                <a:ea typeface="微软雅黑" panose="020B0503020204020204" pitchFamily="34" charset="-122"/>
                <a:cs typeface="Times New Roman" panose="02020603050405020304" pitchFamily="18" charset="0"/>
              </a:rPr>
              <a:t>LGN</a:t>
            </a:r>
            <a:endParaRPr lang="zh-CN" altLang="en-US" sz="2000" dirty="0">
              <a:solidFill>
                <a:schemeClr val="accent6"/>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9DD052D1-B0B7-137F-7094-A1F5A5227378}"/>
              </a:ext>
            </a:extLst>
          </p:cNvPr>
          <p:cNvSpPr txBox="1"/>
          <p:nvPr/>
        </p:nvSpPr>
        <p:spPr>
          <a:xfrm>
            <a:off x="9077739" y="931721"/>
            <a:ext cx="1666459" cy="400110"/>
          </a:xfrm>
          <a:prstGeom prst="rect">
            <a:avLst/>
          </a:prstGeom>
          <a:noFill/>
        </p:spPr>
        <p:txBody>
          <a:bodyPr wrap="square" rtlCol="0">
            <a:spAutoFit/>
          </a:bodyPr>
          <a:lstStyle/>
          <a:p>
            <a:r>
              <a:rPr lang="en-US" altLang="zh-CN" sz="2000"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Visual cortex</a:t>
            </a:r>
            <a:endParaRPr lang="zh-CN" altLang="en-US" sz="2000"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矩形: 圆角 9">
            <a:extLst>
              <a:ext uri="{FF2B5EF4-FFF2-40B4-BE49-F238E27FC236}">
                <a16:creationId xmlns:a16="http://schemas.microsoft.com/office/drawing/2014/main" id="{463E3A83-7F76-11B4-A85D-00BAB9AD1384}"/>
              </a:ext>
            </a:extLst>
          </p:cNvPr>
          <p:cNvSpPr/>
          <p:nvPr/>
        </p:nvSpPr>
        <p:spPr>
          <a:xfrm>
            <a:off x="202131" y="1636290"/>
            <a:ext cx="11877574" cy="5130265"/>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左大括号 2">
            <a:extLst>
              <a:ext uri="{FF2B5EF4-FFF2-40B4-BE49-F238E27FC236}">
                <a16:creationId xmlns:a16="http://schemas.microsoft.com/office/drawing/2014/main" id="{F4D4A1CD-9C48-3DBD-B90E-11FEE7AB948E}"/>
              </a:ext>
            </a:extLst>
          </p:cNvPr>
          <p:cNvSpPr/>
          <p:nvPr/>
        </p:nvSpPr>
        <p:spPr>
          <a:xfrm>
            <a:off x="1886433" y="1801865"/>
            <a:ext cx="336884" cy="94327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10">
            <a:extLst>
              <a:ext uri="{FF2B5EF4-FFF2-40B4-BE49-F238E27FC236}">
                <a16:creationId xmlns:a16="http://schemas.microsoft.com/office/drawing/2014/main" id="{0DA2AFAC-6867-F9BB-F4C8-0E8AC40DA1CB}"/>
              </a:ext>
            </a:extLst>
          </p:cNvPr>
          <p:cNvSpPr txBox="1"/>
          <p:nvPr/>
        </p:nvSpPr>
        <p:spPr>
          <a:xfrm>
            <a:off x="2088682" y="2375809"/>
            <a:ext cx="2078818" cy="369332"/>
          </a:xfrm>
          <a:prstGeom prst="rect">
            <a:avLst/>
          </a:prstGeom>
          <a:noFill/>
        </p:spPr>
        <p:txBody>
          <a:bodyPr wrap="square" rtlCol="0">
            <a:spAutoFit/>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cone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：对色觉敏感</a:t>
            </a:r>
          </a:p>
        </p:txBody>
      </p:sp>
      <p:sp>
        <p:nvSpPr>
          <p:cNvPr id="12" name="文本框 11">
            <a:extLst>
              <a:ext uri="{FF2B5EF4-FFF2-40B4-BE49-F238E27FC236}">
                <a16:creationId xmlns:a16="http://schemas.microsoft.com/office/drawing/2014/main" id="{84CC3D64-3085-F49C-C64D-EBD461A53C0E}"/>
              </a:ext>
            </a:extLst>
          </p:cNvPr>
          <p:cNvSpPr txBox="1"/>
          <p:nvPr/>
        </p:nvSpPr>
        <p:spPr>
          <a:xfrm>
            <a:off x="2136808" y="1868440"/>
            <a:ext cx="1742173" cy="369332"/>
          </a:xfrm>
          <a:prstGeom prst="rect">
            <a:avLst/>
          </a:prstGeom>
          <a:noFill/>
        </p:spPr>
        <p:txBody>
          <a:bodyPr wrap="square" rtlCol="0">
            <a:spAutoFit/>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rod: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对光敏感</a:t>
            </a:r>
          </a:p>
        </p:txBody>
      </p:sp>
      <p:sp>
        <p:nvSpPr>
          <p:cNvPr id="13" name="左大括号 12">
            <a:extLst>
              <a:ext uri="{FF2B5EF4-FFF2-40B4-BE49-F238E27FC236}">
                <a16:creationId xmlns:a16="http://schemas.microsoft.com/office/drawing/2014/main" id="{0E13078E-5D2F-EBEF-5E54-42094928AFF2}"/>
              </a:ext>
            </a:extLst>
          </p:cNvPr>
          <p:cNvSpPr/>
          <p:nvPr/>
        </p:nvSpPr>
        <p:spPr>
          <a:xfrm>
            <a:off x="4157754" y="2002479"/>
            <a:ext cx="231245" cy="111599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文本框 13">
            <a:extLst>
              <a:ext uri="{FF2B5EF4-FFF2-40B4-BE49-F238E27FC236}">
                <a16:creationId xmlns:a16="http://schemas.microsoft.com/office/drawing/2014/main" id="{8E32E41E-7162-C8A4-A544-9BEEA982AD86}"/>
              </a:ext>
            </a:extLst>
          </p:cNvPr>
          <p:cNvSpPr txBox="1"/>
          <p:nvPr/>
        </p:nvSpPr>
        <p:spPr>
          <a:xfrm>
            <a:off x="4552749" y="2002479"/>
            <a:ext cx="2319211" cy="369332"/>
          </a:xfrm>
          <a:prstGeom prst="rect">
            <a:avLst/>
          </a:prstGeom>
          <a:noFill/>
        </p:spPr>
        <p:txBody>
          <a:bodyPr wrap="square" rtlCol="0">
            <a:spAutoFit/>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S-cone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：对蓝光敏感</a:t>
            </a:r>
          </a:p>
        </p:txBody>
      </p:sp>
      <p:sp>
        <p:nvSpPr>
          <p:cNvPr id="15" name="文本框 14">
            <a:extLst>
              <a:ext uri="{FF2B5EF4-FFF2-40B4-BE49-F238E27FC236}">
                <a16:creationId xmlns:a16="http://schemas.microsoft.com/office/drawing/2014/main" id="{48C8AAEE-91F9-1245-96B4-9C946359C671}"/>
              </a:ext>
            </a:extLst>
          </p:cNvPr>
          <p:cNvSpPr txBox="1"/>
          <p:nvPr/>
        </p:nvSpPr>
        <p:spPr>
          <a:xfrm>
            <a:off x="4485134" y="2363683"/>
            <a:ext cx="2607730" cy="369332"/>
          </a:xfrm>
          <a:prstGeom prst="rect">
            <a:avLst/>
          </a:prstGeom>
          <a:noFill/>
        </p:spPr>
        <p:txBody>
          <a:bodyPr wrap="square" rtlCol="0">
            <a:spAutoFit/>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M-cone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：对绿光敏感</a:t>
            </a:r>
          </a:p>
        </p:txBody>
      </p:sp>
      <p:sp>
        <p:nvSpPr>
          <p:cNvPr id="16" name="文本框 15">
            <a:extLst>
              <a:ext uri="{FF2B5EF4-FFF2-40B4-BE49-F238E27FC236}">
                <a16:creationId xmlns:a16="http://schemas.microsoft.com/office/drawing/2014/main" id="{63468FEE-7E51-895B-345F-69A091ACE04E}"/>
              </a:ext>
            </a:extLst>
          </p:cNvPr>
          <p:cNvSpPr txBox="1"/>
          <p:nvPr/>
        </p:nvSpPr>
        <p:spPr>
          <a:xfrm>
            <a:off x="4552748" y="2709492"/>
            <a:ext cx="2319211" cy="369332"/>
          </a:xfrm>
          <a:prstGeom prst="rect">
            <a:avLst/>
          </a:prstGeom>
          <a:noFill/>
        </p:spPr>
        <p:txBody>
          <a:bodyPr wrap="square" rtlCol="0">
            <a:spAutoFit/>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L-cone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：对红光敏感</a:t>
            </a:r>
          </a:p>
        </p:txBody>
      </p:sp>
      <p:sp>
        <p:nvSpPr>
          <p:cNvPr id="17" name="文本框 16">
            <a:extLst>
              <a:ext uri="{FF2B5EF4-FFF2-40B4-BE49-F238E27FC236}">
                <a16:creationId xmlns:a16="http://schemas.microsoft.com/office/drawing/2014/main" id="{605B93C8-5DA0-E2E2-D438-257317B8DDD7}"/>
              </a:ext>
            </a:extLst>
          </p:cNvPr>
          <p:cNvSpPr txBox="1"/>
          <p:nvPr/>
        </p:nvSpPr>
        <p:spPr>
          <a:xfrm>
            <a:off x="240071" y="2088837"/>
            <a:ext cx="1732987" cy="369332"/>
          </a:xfrm>
          <a:prstGeom prst="rect">
            <a:avLst/>
          </a:prstGeom>
          <a:noFill/>
        </p:spPr>
        <p:txBody>
          <a:bodyPr wrap="square" rtlCol="0">
            <a:spAutoFit/>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photoreceptors</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9" name="图片 18">
            <a:extLst>
              <a:ext uri="{FF2B5EF4-FFF2-40B4-BE49-F238E27FC236}">
                <a16:creationId xmlns:a16="http://schemas.microsoft.com/office/drawing/2014/main" id="{DFB53DFE-B1B8-5DE3-FC8C-C918C17982EE}"/>
              </a:ext>
            </a:extLst>
          </p:cNvPr>
          <p:cNvPicPr>
            <a:picLocks noChangeAspect="1"/>
          </p:cNvPicPr>
          <p:nvPr/>
        </p:nvPicPr>
        <p:blipFill>
          <a:blip r:embed="rId4"/>
          <a:stretch>
            <a:fillRect/>
          </a:stretch>
        </p:blipFill>
        <p:spPr>
          <a:xfrm>
            <a:off x="7105963" y="1791116"/>
            <a:ext cx="851887" cy="1514466"/>
          </a:xfrm>
          <a:prstGeom prst="rect">
            <a:avLst/>
          </a:prstGeom>
        </p:spPr>
      </p:pic>
      <p:pic>
        <p:nvPicPr>
          <p:cNvPr id="21" name="图片 20">
            <a:extLst>
              <a:ext uri="{FF2B5EF4-FFF2-40B4-BE49-F238E27FC236}">
                <a16:creationId xmlns:a16="http://schemas.microsoft.com/office/drawing/2014/main" id="{4770F525-75EE-F6F9-FD6B-0F8738289553}"/>
              </a:ext>
            </a:extLst>
          </p:cNvPr>
          <p:cNvPicPr>
            <a:picLocks noChangeAspect="1"/>
          </p:cNvPicPr>
          <p:nvPr/>
        </p:nvPicPr>
        <p:blipFill>
          <a:blip r:embed="rId5"/>
          <a:stretch>
            <a:fillRect/>
          </a:stretch>
        </p:blipFill>
        <p:spPr>
          <a:xfrm>
            <a:off x="8395716" y="3822341"/>
            <a:ext cx="2610214" cy="1886213"/>
          </a:xfrm>
          <a:prstGeom prst="rect">
            <a:avLst/>
          </a:prstGeom>
        </p:spPr>
      </p:pic>
      <p:sp>
        <p:nvSpPr>
          <p:cNvPr id="22" name="文本框 21">
            <a:extLst>
              <a:ext uri="{FF2B5EF4-FFF2-40B4-BE49-F238E27FC236}">
                <a16:creationId xmlns:a16="http://schemas.microsoft.com/office/drawing/2014/main" id="{A5E88D6C-9444-1DE6-EFA2-00388519409E}"/>
              </a:ext>
            </a:extLst>
          </p:cNvPr>
          <p:cNvSpPr txBox="1"/>
          <p:nvPr/>
        </p:nvSpPr>
        <p:spPr>
          <a:xfrm>
            <a:off x="202131" y="4128485"/>
            <a:ext cx="1051778" cy="369332"/>
          </a:xfrm>
          <a:prstGeom prst="rect">
            <a:avLst/>
          </a:prstGeom>
          <a:noFill/>
        </p:spPr>
        <p:txBody>
          <a:bodyPr wrap="square" rtlCol="0">
            <a:spAutoFit/>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bipolars</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左大括号 22">
            <a:extLst>
              <a:ext uri="{FF2B5EF4-FFF2-40B4-BE49-F238E27FC236}">
                <a16:creationId xmlns:a16="http://schemas.microsoft.com/office/drawing/2014/main" id="{9F27E086-42FF-E206-8E3F-B8BE0C8B95E6}"/>
              </a:ext>
            </a:extLst>
          </p:cNvPr>
          <p:cNvSpPr/>
          <p:nvPr/>
        </p:nvSpPr>
        <p:spPr>
          <a:xfrm>
            <a:off x="1177707" y="3744765"/>
            <a:ext cx="298557" cy="10579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文本框 23">
            <a:extLst>
              <a:ext uri="{FF2B5EF4-FFF2-40B4-BE49-F238E27FC236}">
                <a16:creationId xmlns:a16="http://schemas.microsoft.com/office/drawing/2014/main" id="{740C0D42-C6A0-B4C4-D1F8-DB04317A8ED2}"/>
              </a:ext>
            </a:extLst>
          </p:cNvPr>
          <p:cNvSpPr txBox="1"/>
          <p:nvPr/>
        </p:nvSpPr>
        <p:spPr>
          <a:xfrm>
            <a:off x="1641518" y="3752545"/>
            <a:ext cx="4654841" cy="369332"/>
          </a:xfrm>
          <a:prstGeom prst="rect">
            <a:avLst/>
          </a:prstGeom>
          <a:noFill/>
        </p:spPr>
        <p:txBody>
          <a:bodyPr wrap="square" rtlCol="0">
            <a:spAutoFit/>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Midget bipolar: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与一个或少量的光受体相连</a:t>
            </a:r>
          </a:p>
        </p:txBody>
      </p:sp>
      <p:sp>
        <p:nvSpPr>
          <p:cNvPr id="25" name="文本框 24">
            <a:extLst>
              <a:ext uri="{FF2B5EF4-FFF2-40B4-BE49-F238E27FC236}">
                <a16:creationId xmlns:a16="http://schemas.microsoft.com/office/drawing/2014/main" id="{9671EF71-8B4F-34C4-4C32-C2EBBF5799AE}"/>
              </a:ext>
            </a:extLst>
          </p:cNvPr>
          <p:cNvSpPr txBox="1"/>
          <p:nvPr/>
        </p:nvSpPr>
        <p:spPr>
          <a:xfrm>
            <a:off x="1641519" y="4259914"/>
            <a:ext cx="3728036" cy="369332"/>
          </a:xfrm>
          <a:prstGeom prst="rect">
            <a:avLst/>
          </a:prstGeom>
          <a:noFill/>
        </p:spPr>
        <p:txBody>
          <a:bodyPr wrap="square" rtlCol="0">
            <a:spAutoFit/>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Diffuse bipolar</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：与多个光受体相连</a:t>
            </a:r>
          </a:p>
        </p:txBody>
      </p:sp>
      <p:cxnSp>
        <p:nvCxnSpPr>
          <p:cNvPr id="27" name="直接箭头连接符 26">
            <a:extLst>
              <a:ext uri="{FF2B5EF4-FFF2-40B4-BE49-F238E27FC236}">
                <a16:creationId xmlns:a16="http://schemas.microsoft.com/office/drawing/2014/main" id="{36E157FA-838F-AE03-A56B-17AD43128634}"/>
              </a:ext>
            </a:extLst>
          </p:cNvPr>
          <p:cNvCxnSpPr>
            <a:cxnSpLocks/>
          </p:cNvCxnSpPr>
          <p:nvPr/>
        </p:nvCxnSpPr>
        <p:spPr>
          <a:xfrm>
            <a:off x="6113833" y="3890200"/>
            <a:ext cx="4146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DD631180-85F9-4C47-31E4-70CCC30009EE}"/>
              </a:ext>
            </a:extLst>
          </p:cNvPr>
          <p:cNvSpPr txBox="1"/>
          <p:nvPr/>
        </p:nvSpPr>
        <p:spPr>
          <a:xfrm>
            <a:off x="6564431" y="3731330"/>
            <a:ext cx="2205780" cy="369332"/>
          </a:xfrm>
          <a:prstGeom prst="rect">
            <a:avLst/>
          </a:prstGeom>
          <a:noFill/>
        </p:spPr>
        <p:txBody>
          <a:bodyPr wrap="square" rtlCol="0">
            <a:spAutoFit/>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Midget ganglion cell</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1" name="直接箭头连接符 30">
            <a:extLst>
              <a:ext uri="{FF2B5EF4-FFF2-40B4-BE49-F238E27FC236}">
                <a16:creationId xmlns:a16="http://schemas.microsoft.com/office/drawing/2014/main" id="{AF7B3513-199E-52B8-A580-F0997CBB24D9}"/>
              </a:ext>
            </a:extLst>
          </p:cNvPr>
          <p:cNvCxnSpPr>
            <a:cxnSpLocks/>
          </p:cNvCxnSpPr>
          <p:nvPr/>
        </p:nvCxnSpPr>
        <p:spPr>
          <a:xfrm>
            <a:off x="5369555" y="4414739"/>
            <a:ext cx="4146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790FBC1C-CB8E-0D90-05CC-831DD7E33502}"/>
              </a:ext>
            </a:extLst>
          </p:cNvPr>
          <p:cNvSpPr txBox="1"/>
          <p:nvPr/>
        </p:nvSpPr>
        <p:spPr>
          <a:xfrm>
            <a:off x="6018140" y="4259914"/>
            <a:ext cx="2509284" cy="369332"/>
          </a:xfrm>
          <a:prstGeom prst="rect">
            <a:avLst/>
          </a:prstGeom>
          <a:noFill/>
        </p:spPr>
        <p:txBody>
          <a:bodyPr wrap="square" rtlCol="0">
            <a:spAutoFit/>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Parasol ganglion cell</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 name="灯片编号占位符 36">
            <a:extLst>
              <a:ext uri="{FF2B5EF4-FFF2-40B4-BE49-F238E27FC236}">
                <a16:creationId xmlns:a16="http://schemas.microsoft.com/office/drawing/2014/main" id="{0F521102-5393-3ABB-7EBB-3261A5137A67}"/>
              </a:ext>
            </a:extLst>
          </p:cNvPr>
          <p:cNvSpPr>
            <a:spLocks noGrp="1"/>
          </p:cNvSpPr>
          <p:nvPr>
            <p:ph type="sldNum" sz="quarter" idx="12"/>
          </p:nvPr>
        </p:nvSpPr>
        <p:spPr/>
        <p:txBody>
          <a:bodyPr/>
          <a:lstStyle/>
          <a:p>
            <a:fld id="{B26A06FA-07AF-4678-A830-E97A6694B6A7}" type="slidenum">
              <a:rPr lang="zh-CN" altLang="en-US" smtClean="0"/>
              <a:t>6</a:t>
            </a:fld>
            <a:endParaRPr lang="zh-CN" altLang="en-US"/>
          </a:p>
        </p:txBody>
      </p:sp>
      <p:sp>
        <p:nvSpPr>
          <p:cNvPr id="39" name="文本框 38">
            <a:extLst>
              <a:ext uri="{FF2B5EF4-FFF2-40B4-BE49-F238E27FC236}">
                <a16:creationId xmlns:a16="http://schemas.microsoft.com/office/drawing/2014/main" id="{7BBB7F69-1F11-25B1-846C-C7184DB6CEEB}"/>
              </a:ext>
            </a:extLst>
          </p:cNvPr>
          <p:cNvSpPr txBox="1"/>
          <p:nvPr/>
        </p:nvSpPr>
        <p:spPr>
          <a:xfrm>
            <a:off x="355715" y="3211660"/>
            <a:ext cx="6097772" cy="369332"/>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80%</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rod</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peripheral</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90%M L-cone</a:t>
            </a:r>
            <a:r>
              <a:rPr lang="zh-CN" altLang="en-US" dirty="0">
                <a:latin typeface="微软雅黑" panose="020B0503020204020204" pitchFamily="34" charset="-122"/>
                <a:ea typeface="微软雅黑" panose="020B0503020204020204" pitchFamily="34" charset="-122"/>
              </a:rPr>
              <a:t>在中央凹</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1011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0E2C5-73A1-704D-EFF4-236BF1D3E53C}"/>
              </a:ext>
            </a:extLst>
          </p:cNvPr>
          <p:cNvSpPr>
            <a:spLocks noGrp="1"/>
          </p:cNvSpPr>
          <p:nvPr>
            <p:ph type="title"/>
          </p:nvPr>
        </p:nvSpPr>
        <p:spPr>
          <a:xfrm>
            <a:off x="490330" y="281466"/>
            <a:ext cx="10515600" cy="638727"/>
          </a:xfrm>
        </p:spPr>
        <p:txBody>
          <a:bodyPr>
            <a:normAutofit/>
          </a:bodyPr>
          <a:lstStyle/>
          <a:p>
            <a:r>
              <a:rPr lang="en-US" altLang="zh-CN" sz="3600" dirty="0">
                <a:latin typeface="Times New Roman" panose="02020603050405020304" pitchFamily="18" charset="0"/>
                <a:cs typeface="Times New Roman" panose="02020603050405020304" pitchFamily="18" charset="0"/>
              </a:rPr>
              <a:t>M, P and K pathways</a:t>
            </a:r>
            <a:endParaRPr lang="zh-CN" altLang="en-US" sz="3600" dirty="0">
              <a:latin typeface="Times New Roman" panose="02020603050405020304" pitchFamily="18" charset="0"/>
              <a:cs typeface="Times New Roman" panose="02020603050405020304" pitchFamily="18" charset="0"/>
            </a:endParaRPr>
          </a:p>
        </p:txBody>
      </p:sp>
      <p:sp>
        <p:nvSpPr>
          <p:cNvPr id="4" name="右中括号 3">
            <a:extLst>
              <a:ext uri="{FF2B5EF4-FFF2-40B4-BE49-F238E27FC236}">
                <a16:creationId xmlns:a16="http://schemas.microsoft.com/office/drawing/2014/main" id="{44178F8C-2E25-4074-865E-C3FFD4C3E8B0}"/>
              </a:ext>
            </a:extLst>
          </p:cNvPr>
          <p:cNvSpPr/>
          <p:nvPr/>
        </p:nvSpPr>
        <p:spPr>
          <a:xfrm rot="16200000">
            <a:off x="2781298" y="2403"/>
            <a:ext cx="149102" cy="2842597"/>
          </a:xfrm>
          <a:prstGeom prst="righ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5" name="右中括号 4">
            <a:extLst>
              <a:ext uri="{FF2B5EF4-FFF2-40B4-BE49-F238E27FC236}">
                <a16:creationId xmlns:a16="http://schemas.microsoft.com/office/drawing/2014/main" id="{6505F428-A3A5-2EB2-31AE-6C2F400DC2B9}"/>
              </a:ext>
            </a:extLst>
          </p:cNvPr>
          <p:cNvSpPr/>
          <p:nvPr/>
        </p:nvSpPr>
        <p:spPr>
          <a:xfrm rot="16200000">
            <a:off x="5968446" y="-249385"/>
            <a:ext cx="149096" cy="3346169"/>
          </a:xfrm>
          <a:prstGeom prst="rightBracket">
            <a:avLst/>
          </a:prstGeom>
          <a:ln>
            <a:solidFill>
              <a:schemeClr val="accent6"/>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6" name="右中括号 5">
            <a:extLst>
              <a:ext uri="{FF2B5EF4-FFF2-40B4-BE49-F238E27FC236}">
                <a16:creationId xmlns:a16="http://schemas.microsoft.com/office/drawing/2014/main" id="{15C72378-B266-8743-0EA7-D30B09DBFE7B}"/>
              </a:ext>
            </a:extLst>
          </p:cNvPr>
          <p:cNvSpPr/>
          <p:nvPr/>
        </p:nvSpPr>
        <p:spPr>
          <a:xfrm rot="16200000">
            <a:off x="9680710" y="-522711"/>
            <a:ext cx="149090" cy="3892830"/>
          </a:xfrm>
          <a:prstGeom prst="rightBracket">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2278C4C-5136-13AE-20B6-2052585A80BF}"/>
              </a:ext>
            </a:extLst>
          </p:cNvPr>
          <p:cNvSpPr txBox="1"/>
          <p:nvPr/>
        </p:nvSpPr>
        <p:spPr>
          <a:xfrm>
            <a:off x="2468222" y="920193"/>
            <a:ext cx="775253" cy="400110"/>
          </a:xfrm>
          <a:prstGeom prst="rect">
            <a:avLst/>
          </a:prstGeom>
          <a:noFill/>
        </p:spPr>
        <p:txBody>
          <a:bodyPr wrap="square" rtlCol="0">
            <a:spAutoFit/>
          </a:bodyPr>
          <a:lstStyle/>
          <a:p>
            <a:r>
              <a:rPr lang="en-US" altLang="zh-CN" sz="2000" dirty="0">
                <a:solidFill>
                  <a:schemeClr val="accent1"/>
                </a:solidFill>
                <a:latin typeface="Times New Roman" panose="02020603050405020304" pitchFamily="18" charset="0"/>
                <a:cs typeface="Times New Roman" panose="02020603050405020304" pitchFamily="18" charset="0"/>
              </a:rPr>
              <a:t>retina</a:t>
            </a:r>
            <a:endParaRPr lang="zh-CN" altLang="en-US" sz="2000" dirty="0">
              <a:solidFill>
                <a:schemeClr val="accent1"/>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D926A372-5094-3467-A608-3D973EEFEC00}"/>
              </a:ext>
            </a:extLst>
          </p:cNvPr>
          <p:cNvSpPr txBox="1"/>
          <p:nvPr/>
        </p:nvSpPr>
        <p:spPr>
          <a:xfrm>
            <a:off x="5701747" y="936899"/>
            <a:ext cx="775253" cy="400110"/>
          </a:xfrm>
          <a:prstGeom prst="rect">
            <a:avLst/>
          </a:prstGeom>
          <a:noFill/>
        </p:spPr>
        <p:txBody>
          <a:bodyPr wrap="square" rtlCol="0">
            <a:spAutoFit/>
          </a:bodyPr>
          <a:lstStyle/>
          <a:p>
            <a:r>
              <a:rPr lang="en-US" altLang="zh-CN" sz="2000" dirty="0">
                <a:solidFill>
                  <a:schemeClr val="accent6"/>
                </a:solidFill>
                <a:latin typeface="Times New Roman" panose="02020603050405020304" pitchFamily="18" charset="0"/>
                <a:cs typeface="Times New Roman" panose="02020603050405020304" pitchFamily="18" charset="0"/>
              </a:rPr>
              <a:t>LGN</a:t>
            </a:r>
            <a:endParaRPr lang="zh-CN" altLang="en-US" sz="2000" dirty="0">
              <a:solidFill>
                <a:schemeClr val="accent6"/>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DD052D1-B0B7-137F-7094-A1F5A5227378}"/>
              </a:ext>
            </a:extLst>
          </p:cNvPr>
          <p:cNvSpPr txBox="1"/>
          <p:nvPr/>
        </p:nvSpPr>
        <p:spPr>
          <a:xfrm>
            <a:off x="9077739" y="931721"/>
            <a:ext cx="1666459" cy="400110"/>
          </a:xfrm>
          <a:prstGeom prst="rect">
            <a:avLst/>
          </a:prstGeom>
          <a:noFill/>
        </p:spPr>
        <p:txBody>
          <a:bodyPr wrap="square" rtlCol="0">
            <a:spAutoFit/>
          </a:bodyPr>
          <a:lstStyle/>
          <a:p>
            <a:r>
              <a:rPr lang="en-US" altLang="zh-CN" sz="2000" dirty="0">
                <a:solidFill>
                  <a:schemeClr val="accent2"/>
                </a:solidFill>
                <a:latin typeface="Times New Roman" panose="02020603050405020304" pitchFamily="18" charset="0"/>
                <a:cs typeface="Times New Roman" panose="02020603050405020304" pitchFamily="18" charset="0"/>
              </a:rPr>
              <a:t>Visual cortex</a:t>
            </a:r>
            <a:endParaRPr lang="zh-CN" altLang="en-US" sz="2000" dirty="0">
              <a:solidFill>
                <a:schemeClr val="accent2"/>
              </a:solidFill>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B6D4CF0F-9DFB-AA2D-A9C5-DB001352B0DF}"/>
              </a:ext>
            </a:extLst>
          </p:cNvPr>
          <p:cNvPicPr>
            <a:picLocks noChangeAspect="1"/>
          </p:cNvPicPr>
          <p:nvPr/>
        </p:nvPicPr>
        <p:blipFill>
          <a:blip r:embed="rId3"/>
          <a:stretch>
            <a:fillRect/>
          </a:stretch>
        </p:blipFill>
        <p:spPr>
          <a:xfrm>
            <a:off x="772772" y="1825206"/>
            <a:ext cx="5270222" cy="4112601"/>
          </a:xfrm>
          <a:prstGeom prst="rect">
            <a:avLst/>
          </a:prstGeom>
        </p:spPr>
      </p:pic>
      <p:sp>
        <p:nvSpPr>
          <p:cNvPr id="12" name="文本框 11">
            <a:extLst>
              <a:ext uri="{FF2B5EF4-FFF2-40B4-BE49-F238E27FC236}">
                <a16:creationId xmlns:a16="http://schemas.microsoft.com/office/drawing/2014/main" id="{26F43A3F-38F7-E6E1-FE28-EEFA3622A6B9}"/>
              </a:ext>
            </a:extLst>
          </p:cNvPr>
          <p:cNvSpPr txBox="1"/>
          <p:nvPr/>
        </p:nvSpPr>
        <p:spPr>
          <a:xfrm>
            <a:off x="1011597" y="6137648"/>
            <a:ext cx="10354608" cy="584775"/>
          </a:xfrm>
          <a:prstGeom prst="rect">
            <a:avLst/>
          </a:prstGeom>
          <a:noFill/>
        </p:spPr>
        <p:txBody>
          <a:bodyPr wrap="square">
            <a:spAutoFit/>
          </a:bodyPr>
          <a:lstStyle/>
          <a:p>
            <a:r>
              <a:rPr lang="en-US" altLang="zh-CN" sz="1600" dirty="0">
                <a:solidFill>
                  <a:srgbClr val="000000"/>
                </a:solidFill>
                <a:effectLst/>
                <a:latin typeface="Times New Roman" panose="02020603050405020304" pitchFamily="18" charset="0"/>
                <a:cs typeface="Times New Roman" panose="02020603050405020304" pitchFamily="18" charset="0"/>
              </a:rPr>
              <a:t>GS—giant sparse</a:t>
            </a:r>
            <a:r>
              <a:rPr lang="en-US" altLang="zh-CN" sz="1600" dirty="0">
                <a:solidFill>
                  <a:srgbClr val="000000"/>
                </a:solidFill>
                <a:latin typeface="Times New Roman" panose="02020603050405020304" pitchFamily="18" charset="0"/>
                <a:cs typeface="Times New Roman" panose="02020603050405020304" pitchFamily="18" charset="0"/>
              </a:rPr>
              <a:t>; </a:t>
            </a:r>
            <a:r>
              <a:rPr lang="en-US" altLang="zh-CN" sz="1600" dirty="0">
                <a:solidFill>
                  <a:srgbClr val="000000"/>
                </a:solidFill>
                <a:effectLst/>
                <a:latin typeface="Times New Roman" panose="02020603050405020304" pitchFamily="18" charset="0"/>
                <a:cs typeface="Times New Roman" panose="02020603050405020304" pitchFamily="18" charset="0"/>
              </a:rPr>
              <a:t>LS—large sparse; NT—narrow thorny; SM—smooth </a:t>
            </a:r>
            <a:r>
              <a:rPr lang="en-US" altLang="zh-CN" sz="1600" dirty="0" err="1">
                <a:solidFill>
                  <a:srgbClr val="000000"/>
                </a:solidFill>
                <a:effectLst/>
                <a:latin typeface="Times New Roman" panose="02020603050405020304" pitchFamily="18" charset="0"/>
                <a:cs typeface="Times New Roman" panose="02020603050405020304" pitchFamily="18" charset="0"/>
              </a:rPr>
              <a:t>monostratified</a:t>
            </a:r>
            <a:r>
              <a:rPr lang="en-US" altLang="zh-CN" sz="1600" dirty="0">
                <a:solidFill>
                  <a:srgbClr val="000000"/>
                </a:solidFill>
                <a:effectLst/>
                <a:latin typeface="Times New Roman" panose="02020603050405020304" pitchFamily="18" charset="0"/>
                <a:cs typeface="Times New Roman" panose="02020603050405020304" pitchFamily="18" charset="0"/>
              </a:rPr>
              <a:t>; RM— recursive </a:t>
            </a:r>
            <a:r>
              <a:rPr lang="en-US" altLang="zh-CN" sz="1600" dirty="0" err="1">
                <a:solidFill>
                  <a:srgbClr val="000000"/>
                </a:solidFill>
                <a:effectLst/>
                <a:latin typeface="Times New Roman" panose="02020603050405020304" pitchFamily="18" charset="0"/>
                <a:cs typeface="Times New Roman" panose="02020603050405020304" pitchFamily="18" charset="0"/>
              </a:rPr>
              <a:t>monostratified</a:t>
            </a:r>
            <a:r>
              <a:rPr lang="en-US" altLang="zh-CN" sz="1600" dirty="0">
                <a:solidFill>
                  <a:srgbClr val="000000"/>
                </a:solidFill>
                <a:effectLst/>
                <a:latin typeface="Times New Roman" panose="02020603050405020304" pitchFamily="18" charset="0"/>
                <a:cs typeface="Times New Roman" panose="02020603050405020304" pitchFamily="18" charset="0"/>
              </a:rPr>
              <a:t>; LBS—large bistratified; RBS—recursive bistratified; SBS—small bistratified; BT—broad thorny; M— midget; P— parasol</a:t>
            </a:r>
            <a:endParaRPr lang="zh-CN" altLang="en-US" sz="16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22749E4F-E6EC-2946-2065-649986DFF393}"/>
              </a:ext>
            </a:extLst>
          </p:cNvPr>
          <p:cNvSpPr txBox="1"/>
          <p:nvPr/>
        </p:nvSpPr>
        <p:spPr>
          <a:xfrm>
            <a:off x="6824870" y="4698393"/>
            <a:ext cx="4802372" cy="923330"/>
          </a:xfrm>
          <a:prstGeom prst="rect">
            <a:avLst/>
          </a:prstGeom>
          <a:noFill/>
        </p:spPr>
        <p:txBody>
          <a:bodyPr wrap="square">
            <a:spAutoFit/>
          </a:bodyPr>
          <a:lstStyle/>
          <a:p>
            <a:r>
              <a:rPr lang="en-US" altLang="zh-CN" sz="1800" dirty="0">
                <a:effectLst/>
                <a:ea typeface="Microsoft YaHei" panose="020B0503020204020204" pitchFamily="34" charset="-122"/>
              </a:rPr>
              <a:t>SM</a:t>
            </a:r>
            <a:r>
              <a:rPr lang="zh-CN" altLang="en-US" sz="1800" dirty="0">
                <a:effectLst/>
                <a:ea typeface="Microsoft YaHei" panose="020B0503020204020204" pitchFamily="34" charset="-122"/>
              </a:rPr>
              <a:t>：</a:t>
            </a:r>
            <a:r>
              <a:rPr lang="zh-CN" altLang="zh-CN" sz="1800" dirty="0">
                <a:effectLst/>
                <a:ea typeface="Microsoft YaHei" panose="020B0503020204020204" pitchFamily="34" charset="-122"/>
              </a:rPr>
              <a:t>既有</a:t>
            </a:r>
            <a:r>
              <a:rPr lang="en-US" altLang="zh-CN" sz="1800" dirty="0">
                <a:effectLst/>
                <a:ea typeface="Calibri" panose="020F0502020204030204" pitchFamily="34" charset="0"/>
              </a:rPr>
              <a:t>ON</a:t>
            </a:r>
            <a:r>
              <a:rPr lang="zh-CN" altLang="zh-CN" sz="1800" dirty="0">
                <a:effectLst/>
                <a:ea typeface="Microsoft YaHei" panose="020B0503020204020204" pitchFamily="34" charset="-122"/>
              </a:rPr>
              <a:t>型也有</a:t>
            </a:r>
            <a:r>
              <a:rPr lang="en-US" altLang="zh-CN" sz="1800" dirty="0">
                <a:effectLst/>
                <a:ea typeface="Calibri" panose="020F0502020204030204" pitchFamily="34" charset="0"/>
              </a:rPr>
              <a:t>OFF</a:t>
            </a:r>
            <a:r>
              <a:rPr lang="zh-CN" altLang="zh-CN" sz="1800" dirty="0">
                <a:effectLst/>
                <a:ea typeface="Microsoft YaHei" panose="020B0503020204020204" pitchFamily="34" charset="-122"/>
              </a:rPr>
              <a:t>型，但是没有</a:t>
            </a:r>
            <a:r>
              <a:rPr lang="en-US" altLang="zh-CN" sz="1800" dirty="0">
                <a:effectLst/>
                <a:ea typeface="Calibri" panose="020F0502020204030204" pitchFamily="34" charset="0"/>
              </a:rPr>
              <a:t>surround</a:t>
            </a:r>
            <a:r>
              <a:rPr lang="zh-CN" altLang="zh-CN" sz="1800" dirty="0">
                <a:effectLst/>
                <a:ea typeface="Microsoft YaHei" panose="020B0503020204020204" pitchFamily="34" charset="-122"/>
              </a:rPr>
              <a:t>结构，投射到</a:t>
            </a:r>
            <a:r>
              <a:rPr lang="en-US" altLang="zh-CN" sz="1800" dirty="0">
                <a:effectLst/>
                <a:ea typeface="Calibri" panose="020F0502020204030204" pitchFamily="34" charset="0"/>
              </a:rPr>
              <a:t>thalamus</a:t>
            </a:r>
            <a:r>
              <a:rPr lang="en-US" altLang="zh-CN" sz="1800" dirty="0">
                <a:effectLst/>
                <a:ea typeface="Microsoft YaHei" panose="020B0503020204020204" pitchFamily="34" charset="-122"/>
              </a:rPr>
              <a:t> and colliculus</a:t>
            </a:r>
            <a:r>
              <a:rPr lang="zh-CN" altLang="zh-CN" sz="1800" dirty="0">
                <a:effectLst/>
                <a:ea typeface="Microsoft YaHei" panose="020B0503020204020204" pitchFamily="34" charset="-122"/>
              </a:rPr>
              <a:t>，具有明显的非线性和高视觉灵敏度</a:t>
            </a:r>
            <a:endParaRPr lang="zh-CN" altLang="en-US" dirty="0"/>
          </a:p>
        </p:txBody>
      </p:sp>
      <p:sp>
        <p:nvSpPr>
          <p:cNvPr id="16" name="文本框 15">
            <a:extLst>
              <a:ext uri="{FF2B5EF4-FFF2-40B4-BE49-F238E27FC236}">
                <a16:creationId xmlns:a16="http://schemas.microsoft.com/office/drawing/2014/main" id="{85514DB2-17BB-E3A9-53A5-7353D782D1B1}"/>
              </a:ext>
            </a:extLst>
          </p:cNvPr>
          <p:cNvSpPr txBox="1"/>
          <p:nvPr/>
        </p:nvSpPr>
        <p:spPr>
          <a:xfrm>
            <a:off x="6862082" y="3794099"/>
            <a:ext cx="4765160" cy="646331"/>
          </a:xfrm>
          <a:prstGeom prst="rect">
            <a:avLst/>
          </a:prstGeom>
          <a:noFill/>
        </p:spPr>
        <p:txBody>
          <a:bodyPr wrap="square">
            <a:spAutoFit/>
          </a:bodyPr>
          <a:lstStyle/>
          <a:p>
            <a:r>
              <a:rPr lang="en-US" altLang="zh-CN" sz="1800" dirty="0">
                <a:effectLst/>
                <a:ea typeface="Microsoft YaHei" panose="020B0503020204020204" pitchFamily="34" charset="-122"/>
              </a:rPr>
              <a:t>SBS</a:t>
            </a:r>
            <a:r>
              <a:rPr lang="zh-CN" altLang="en-US" sz="1800" dirty="0">
                <a:effectLst/>
                <a:ea typeface="Microsoft YaHei" panose="020B0503020204020204" pitchFamily="34" charset="-122"/>
              </a:rPr>
              <a:t>：</a:t>
            </a:r>
            <a:r>
              <a:rPr lang="zh-CN" altLang="zh-CN" sz="1800" dirty="0">
                <a:effectLst/>
                <a:ea typeface="Microsoft YaHei" panose="020B0503020204020204" pitchFamily="34" charset="-122"/>
              </a:rPr>
              <a:t>蓝黄选择性，</a:t>
            </a:r>
            <a:r>
              <a:rPr lang="en-US" altLang="zh-CN" sz="1800" dirty="0">
                <a:effectLst/>
                <a:ea typeface="Microsoft YaHei" panose="020B0503020204020204" pitchFamily="34" charset="-122"/>
              </a:rPr>
              <a:t>blue-OFF cells</a:t>
            </a:r>
            <a:r>
              <a:rPr lang="zh-CN" altLang="zh-CN" sz="1800" dirty="0">
                <a:effectLst/>
                <a:ea typeface="Microsoft YaHei" panose="020B0503020204020204" pitchFamily="34" charset="-122"/>
              </a:rPr>
              <a:t>的感受野大小存在比较大的变化，一些很小一些很大</a:t>
            </a:r>
            <a:endParaRPr lang="zh-CN" altLang="en-US" dirty="0"/>
          </a:p>
        </p:txBody>
      </p:sp>
      <p:sp>
        <p:nvSpPr>
          <p:cNvPr id="18" name="文本框 17">
            <a:extLst>
              <a:ext uri="{FF2B5EF4-FFF2-40B4-BE49-F238E27FC236}">
                <a16:creationId xmlns:a16="http://schemas.microsoft.com/office/drawing/2014/main" id="{2DF4C48A-6D8E-3C07-2F4F-ECB17AC0C985}"/>
              </a:ext>
            </a:extLst>
          </p:cNvPr>
          <p:cNvSpPr txBox="1"/>
          <p:nvPr/>
        </p:nvSpPr>
        <p:spPr>
          <a:xfrm>
            <a:off x="6797054" y="2784393"/>
            <a:ext cx="4765160" cy="646331"/>
          </a:xfrm>
          <a:prstGeom prst="rect">
            <a:avLst/>
          </a:prstGeom>
          <a:noFill/>
        </p:spPr>
        <p:txBody>
          <a:bodyPr wrap="square">
            <a:spAutoFit/>
          </a:bodyPr>
          <a:lstStyle/>
          <a:p>
            <a:r>
              <a:rPr lang="en-US" altLang="zh-CN" sz="1800" dirty="0">
                <a:effectLst/>
                <a:ea typeface="Microsoft YaHei" panose="020B0503020204020204" pitchFamily="34" charset="-122"/>
              </a:rPr>
              <a:t>GS</a:t>
            </a:r>
            <a:r>
              <a:rPr lang="zh-CN" altLang="en-US" sz="1800" dirty="0">
                <a:effectLst/>
                <a:ea typeface="Microsoft YaHei" panose="020B0503020204020204" pitchFamily="34" charset="-122"/>
              </a:rPr>
              <a:t>：</a:t>
            </a:r>
            <a:r>
              <a:rPr lang="en-US" altLang="zh-CN" sz="1800" dirty="0">
                <a:effectLst/>
                <a:ea typeface="Microsoft YaHei" panose="020B0503020204020204" pitchFamily="34" charset="-122"/>
              </a:rPr>
              <a:t>intrinsically photosensitive RGC</a:t>
            </a:r>
            <a:r>
              <a:rPr lang="zh-CN" altLang="zh-CN" sz="1800" dirty="0">
                <a:effectLst/>
                <a:ea typeface="Microsoft YaHei" panose="020B0503020204020204" pitchFamily="34" charset="-122"/>
              </a:rPr>
              <a:t>，且内在的光响应要比光受体介导的光反应慢很多</a:t>
            </a:r>
            <a:endParaRPr lang="zh-CN" altLang="en-US" dirty="0"/>
          </a:p>
        </p:txBody>
      </p:sp>
      <p:sp>
        <p:nvSpPr>
          <p:cNvPr id="19" name="矩形: 圆角 18">
            <a:extLst>
              <a:ext uri="{FF2B5EF4-FFF2-40B4-BE49-F238E27FC236}">
                <a16:creationId xmlns:a16="http://schemas.microsoft.com/office/drawing/2014/main" id="{A01609E8-332A-D13E-1A71-536E657EBA5F}"/>
              </a:ext>
            </a:extLst>
          </p:cNvPr>
          <p:cNvSpPr/>
          <p:nvPr/>
        </p:nvSpPr>
        <p:spPr>
          <a:xfrm>
            <a:off x="202131" y="1636290"/>
            <a:ext cx="11877574" cy="5130265"/>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2A3F3AAF-374E-8D44-CAF0-A796CB038D44}"/>
              </a:ext>
            </a:extLst>
          </p:cNvPr>
          <p:cNvSpPr txBox="1"/>
          <p:nvPr/>
        </p:nvSpPr>
        <p:spPr>
          <a:xfrm>
            <a:off x="6797054" y="1927206"/>
            <a:ext cx="4569151" cy="369332"/>
          </a:xfrm>
          <a:prstGeom prst="rect">
            <a:avLst/>
          </a:prstGeom>
          <a:noFill/>
        </p:spPr>
        <p:txBody>
          <a:bodyPr wrap="square">
            <a:spAutoFit/>
          </a:bodyPr>
          <a:lstStyle/>
          <a:p>
            <a:r>
              <a:rPr lang="en-US" altLang="zh-CN" sz="1800" dirty="0">
                <a:effectLst/>
                <a:ea typeface="Calibri" panose="020F0502020204030204" pitchFamily="34" charset="0"/>
              </a:rPr>
              <a:t>BT</a:t>
            </a:r>
            <a:r>
              <a:rPr lang="zh-CN" altLang="zh-CN" sz="1800" dirty="0">
                <a:effectLst/>
                <a:ea typeface="Microsoft YaHei" panose="020B0503020204020204" pitchFamily="34" charset="-122"/>
              </a:rPr>
              <a:t>主要投射到</a:t>
            </a:r>
            <a:r>
              <a:rPr lang="en-US" altLang="zh-CN" sz="1800" dirty="0">
                <a:effectLst/>
                <a:ea typeface="Microsoft YaHei" panose="020B0503020204020204" pitchFamily="34" charset="-122"/>
              </a:rPr>
              <a:t>K1</a:t>
            </a:r>
            <a:r>
              <a:rPr lang="zh-CN" altLang="zh-CN" sz="1800" dirty="0">
                <a:effectLst/>
                <a:ea typeface="Microsoft YaHei" panose="020B0503020204020204" pitchFamily="34" charset="-122"/>
              </a:rPr>
              <a:t>，</a:t>
            </a:r>
            <a:r>
              <a:rPr lang="en-US" altLang="zh-CN" sz="1800" dirty="0">
                <a:effectLst/>
                <a:ea typeface="Microsoft YaHei" panose="020B0503020204020204" pitchFamily="34" charset="-122"/>
              </a:rPr>
              <a:t>LS</a:t>
            </a:r>
            <a:r>
              <a:rPr lang="zh-CN" altLang="en-US" sz="1800" dirty="0">
                <a:effectLst/>
                <a:ea typeface="Microsoft YaHei" panose="020B0503020204020204" pitchFamily="34" charset="-122"/>
              </a:rPr>
              <a:t>和</a:t>
            </a:r>
            <a:r>
              <a:rPr lang="en-US" altLang="zh-CN" sz="1800" dirty="0">
                <a:effectLst/>
                <a:ea typeface="Microsoft YaHei" panose="020B0503020204020204" pitchFamily="34" charset="-122"/>
              </a:rPr>
              <a:t>SBS</a:t>
            </a:r>
            <a:r>
              <a:rPr lang="zh-CN" altLang="zh-CN" sz="1800" dirty="0">
                <a:effectLst/>
                <a:ea typeface="Microsoft YaHei" panose="020B0503020204020204" pitchFamily="34" charset="-122"/>
              </a:rPr>
              <a:t>主要投射到</a:t>
            </a:r>
            <a:r>
              <a:rPr lang="en-US" altLang="zh-CN" sz="1800" dirty="0">
                <a:effectLst/>
                <a:ea typeface="Microsoft YaHei" panose="020B0503020204020204" pitchFamily="34" charset="-122"/>
              </a:rPr>
              <a:t>K3</a:t>
            </a:r>
            <a:endParaRPr lang="zh-CN" altLang="en-US" dirty="0"/>
          </a:p>
        </p:txBody>
      </p:sp>
      <p:sp>
        <p:nvSpPr>
          <p:cNvPr id="24" name="灯片编号占位符 23">
            <a:extLst>
              <a:ext uri="{FF2B5EF4-FFF2-40B4-BE49-F238E27FC236}">
                <a16:creationId xmlns:a16="http://schemas.microsoft.com/office/drawing/2014/main" id="{73B29BEB-319E-A02A-FB66-9A902A68F65F}"/>
              </a:ext>
            </a:extLst>
          </p:cNvPr>
          <p:cNvSpPr>
            <a:spLocks noGrp="1"/>
          </p:cNvSpPr>
          <p:nvPr>
            <p:ph type="sldNum" sz="quarter" idx="12"/>
          </p:nvPr>
        </p:nvSpPr>
        <p:spPr/>
        <p:txBody>
          <a:bodyPr/>
          <a:lstStyle/>
          <a:p>
            <a:fld id="{B26A06FA-07AF-4678-A830-E97A6694B6A7}" type="slidenum">
              <a:rPr lang="zh-CN" altLang="en-US" smtClean="0"/>
              <a:t>7</a:t>
            </a:fld>
            <a:endParaRPr lang="zh-CN" altLang="en-US"/>
          </a:p>
        </p:txBody>
      </p:sp>
    </p:spTree>
    <p:extLst>
      <p:ext uri="{BB962C8B-B14F-4D97-AF65-F5344CB8AC3E}">
        <p14:creationId xmlns:p14="http://schemas.microsoft.com/office/powerpoint/2010/main" val="1620721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0E2C5-73A1-704D-EFF4-236BF1D3E53C}"/>
              </a:ext>
            </a:extLst>
          </p:cNvPr>
          <p:cNvSpPr>
            <a:spLocks noGrp="1"/>
          </p:cNvSpPr>
          <p:nvPr>
            <p:ph type="title"/>
          </p:nvPr>
        </p:nvSpPr>
        <p:spPr>
          <a:xfrm>
            <a:off x="490330" y="281466"/>
            <a:ext cx="10515600" cy="638727"/>
          </a:xfrm>
        </p:spPr>
        <p:txBody>
          <a:bodyPr>
            <a:normAutofit/>
          </a:bodyPr>
          <a:lstStyle/>
          <a:p>
            <a:r>
              <a:rPr lang="en-US" altLang="zh-CN" sz="3600" dirty="0">
                <a:latin typeface="Times New Roman" panose="02020603050405020304" pitchFamily="18" charset="0"/>
                <a:cs typeface="Times New Roman" panose="02020603050405020304" pitchFamily="18" charset="0"/>
              </a:rPr>
              <a:t>M, P and K pathways</a:t>
            </a:r>
            <a:endParaRPr lang="zh-CN" altLang="en-US" sz="3600" dirty="0">
              <a:latin typeface="Times New Roman" panose="02020603050405020304" pitchFamily="18" charset="0"/>
              <a:cs typeface="Times New Roman" panose="02020603050405020304" pitchFamily="18" charset="0"/>
            </a:endParaRPr>
          </a:p>
        </p:txBody>
      </p:sp>
      <p:sp>
        <p:nvSpPr>
          <p:cNvPr id="4" name="右中括号 3">
            <a:extLst>
              <a:ext uri="{FF2B5EF4-FFF2-40B4-BE49-F238E27FC236}">
                <a16:creationId xmlns:a16="http://schemas.microsoft.com/office/drawing/2014/main" id="{44178F8C-2E25-4074-865E-C3FFD4C3E8B0}"/>
              </a:ext>
            </a:extLst>
          </p:cNvPr>
          <p:cNvSpPr/>
          <p:nvPr/>
        </p:nvSpPr>
        <p:spPr>
          <a:xfrm rot="16200000">
            <a:off x="2781298" y="2403"/>
            <a:ext cx="149102" cy="2842597"/>
          </a:xfrm>
          <a:prstGeom prst="righ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5" name="右中括号 4">
            <a:extLst>
              <a:ext uri="{FF2B5EF4-FFF2-40B4-BE49-F238E27FC236}">
                <a16:creationId xmlns:a16="http://schemas.microsoft.com/office/drawing/2014/main" id="{6505F428-A3A5-2EB2-31AE-6C2F400DC2B9}"/>
              </a:ext>
            </a:extLst>
          </p:cNvPr>
          <p:cNvSpPr/>
          <p:nvPr/>
        </p:nvSpPr>
        <p:spPr>
          <a:xfrm rot="16200000">
            <a:off x="5968446" y="-249385"/>
            <a:ext cx="149096" cy="3346169"/>
          </a:xfrm>
          <a:prstGeom prst="rightBracket">
            <a:avLst/>
          </a:prstGeom>
          <a:ln>
            <a:solidFill>
              <a:schemeClr val="accent6"/>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6" name="右中括号 5">
            <a:extLst>
              <a:ext uri="{FF2B5EF4-FFF2-40B4-BE49-F238E27FC236}">
                <a16:creationId xmlns:a16="http://schemas.microsoft.com/office/drawing/2014/main" id="{15C72378-B266-8743-0EA7-D30B09DBFE7B}"/>
              </a:ext>
            </a:extLst>
          </p:cNvPr>
          <p:cNvSpPr/>
          <p:nvPr/>
        </p:nvSpPr>
        <p:spPr>
          <a:xfrm rot="16200000">
            <a:off x="9680710" y="-522711"/>
            <a:ext cx="149090" cy="3892830"/>
          </a:xfrm>
          <a:prstGeom prst="rightBracket">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2278C4C-5136-13AE-20B6-2052585A80BF}"/>
              </a:ext>
            </a:extLst>
          </p:cNvPr>
          <p:cNvSpPr txBox="1"/>
          <p:nvPr/>
        </p:nvSpPr>
        <p:spPr>
          <a:xfrm>
            <a:off x="2468222" y="920193"/>
            <a:ext cx="775253" cy="400110"/>
          </a:xfrm>
          <a:prstGeom prst="rect">
            <a:avLst/>
          </a:prstGeom>
          <a:noFill/>
        </p:spPr>
        <p:txBody>
          <a:bodyPr wrap="square" rtlCol="0">
            <a:spAutoFit/>
          </a:bodyPr>
          <a:lstStyle/>
          <a:p>
            <a:r>
              <a:rPr lang="en-US" altLang="zh-CN" sz="2000" dirty="0">
                <a:solidFill>
                  <a:schemeClr val="accent1"/>
                </a:solidFill>
                <a:latin typeface="Times New Roman" panose="02020603050405020304" pitchFamily="18" charset="0"/>
                <a:cs typeface="Times New Roman" panose="02020603050405020304" pitchFamily="18" charset="0"/>
              </a:rPr>
              <a:t>retina</a:t>
            </a:r>
            <a:endParaRPr lang="zh-CN" altLang="en-US" sz="2000" dirty="0">
              <a:solidFill>
                <a:schemeClr val="accent1"/>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D926A372-5094-3467-A608-3D973EEFEC00}"/>
              </a:ext>
            </a:extLst>
          </p:cNvPr>
          <p:cNvSpPr txBox="1"/>
          <p:nvPr/>
        </p:nvSpPr>
        <p:spPr>
          <a:xfrm>
            <a:off x="5701747" y="936899"/>
            <a:ext cx="775253" cy="400110"/>
          </a:xfrm>
          <a:prstGeom prst="rect">
            <a:avLst/>
          </a:prstGeom>
          <a:noFill/>
        </p:spPr>
        <p:txBody>
          <a:bodyPr wrap="square" rtlCol="0">
            <a:spAutoFit/>
          </a:bodyPr>
          <a:lstStyle/>
          <a:p>
            <a:r>
              <a:rPr lang="en-US" altLang="zh-CN" sz="2000" dirty="0">
                <a:solidFill>
                  <a:schemeClr val="accent6"/>
                </a:solidFill>
                <a:latin typeface="Times New Roman" panose="02020603050405020304" pitchFamily="18" charset="0"/>
                <a:cs typeface="Times New Roman" panose="02020603050405020304" pitchFamily="18" charset="0"/>
              </a:rPr>
              <a:t>LGN</a:t>
            </a:r>
            <a:endParaRPr lang="zh-CN" altLang="en-US" sz="2000" dirty="0">
              <a:solidFill>
                <a:schemeClr val="accent6"/>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DD052D1-B0B7-137F-7094-A1F5A5227378}"/>
              </a:ext>
            </a:extLst>
          </p:cNvPr>
          <p:cNvSpPr txBox="1"/>
          <p:nvPr/>
        </p:nvSpPr>
        <p:spPr>
          <a:xfrm>
            <a:off x="9077739" y="931721"/>
            <a:ext cx="1666459" cy="400110"/>
          </a:xfrm>
          <a:prstGeom prst="rect">
            <a:avLst/>
          </a:prstGeom>
          <a:noFill/>
        </p:spPr>
        <p:txBody>
          <a:bodyPr wrap="square" rtlCol="0">
            <a:spAutoFit/>
          </a:bodyPr>
          <a:lstStyle/>
          <a:p>
            <a:r>
              <a:rPr lang="en-US" altLang="zh-CN" sz="2000" dirty="0">
                <a:solidFill>
                  <a:schemeClr val="accent2"/>
                </a:solidFill>
                <a:latin typeface="Times New Roman" panose="02020603050405020304" pitchFamily="18" charset="0"/>
                <a:cs typeface="Times New Roman" panose="02020603050405020304" pitchFamily="18" charset="0"/>
              </a:rPr>
              <a:t>Visual cortex</a:t>
            </a:r>
            <a:endParaRPr lang="zh-CN" altLang="en-US" sz="2000" dirty="0">
              <a:solidFill>
                <a:schemeClr val="accent2"/>
              </a:solidFill>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EDFC9E45-0AEC-0948-4EA5-7C5FD582320C}"/>
              </a:ext>
            </a:extLst>
          </p:cNvPr>
          <p:cNvPicPr>
            <a:picLocks noChangeAspect="1"/>
          </p:cNvPicPr>
          <p:nvPr/>
        </p:nvPicPr>
        <p:blipFill>
          <a:blip r:embed="rId3"/>
          <a:stretch>
            <a:fillRect/>
          </a:stretch>
        </p:blipFill>
        <p:spPr>
          <a:xfrm>
            <a:off x="305184" y="1927210"/>
            <a:ext cx="2646093" cy="3911616"/>
          </a:xfrm>
          <a:prstGeom prst="rect">
            <a:avLst/>
          </a:prstGeom>
        </p:spPr>
      </p:pic>
      <p:pic>
        <p:nvPicPr>
          <p:cNvPr id="15" name="图片 14">
            <a:extLst>
              <a:ext uri="{FF2B5EF4-FFF2-40B4-BE49-F238E27FC236}">
                <a16:creationId xmlns:a16="http://schemas.microsoft.com/office/drawing/2014/main" id="{71876526-697C-7AA1-1058-59EEF3686896}"/>
              </a:ext>
            </a:extLst>
          </p:cNvPr>
          <p:cNvPicPr>
            <a:picLocks noChangeAspect="1"/>
          </p:cNvPicPr>
          <p:nvPr/>
        </p:nvPicPr>
        <p:blipFill>
          <a:blip r:embed="rId4"/>
          <a:stretch>
            <a:fillRect/>
          </a:stretch>
        </p:blipFill>
        <p:spPr>
          <a:xfrm>
            <a:off x="7857057" y="14982"/>
            <a:ext cx="3892830" cy="1031493"/>
          </a:xfrm>
          <a:prstGeom prst="rect">
            <a:avLst/>
          </a:prstGeom>
        </p:spPr>
      </p:pic>
      <p:sp>
        <p:nvSpPr>
          <p:cNvPr id="17" name="文本框 16">
            <a:extLst>
              <a:ext uri="{FF2B5EF4-FFF2-40B4-BE49-F238E27FC236}">
                <a16:creationId xmlns:a16="http://schemas.microsoft.com/office/drawing/2014/main" id="{6A900000-7A25-94E6-38F6-513D07B34031}"/>
              </a:ext>
            </a:extLst>
          </p:cNvPr>
          <p:cNvSpPr txBox="1"/>
          <p:nvPr/>
        </p:nvSpPr>
        <p:spPr>
          <a:xfrm>
            <a:off x="3243474" y="3980696"/>
            <a:ext cx="8867009" cy="2585323"/>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中央凹区域仅占视网膜表面积的</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，却占视网膜输出的</a:t>
            </a:r>
            <a:r>
              <a:rPr lang="en-US" altLang="zh-CN" dirty="0">
                <a:latin typeface="微软雅黑" panose="020B0503020204020204" pitchFamily="34" charset="-122"/>
                <a:ea typeface="微软雅黑" panose="020B0503020204020204" pitchFamily="34" charset="-122"/>
              </a:rPr>
              <a:t>50%</a:t>
            </a:r>
          </a:p>
          <a:p>
            <a:r>
              <a:rPr lang="zh-CN" altLang="en-US" dirty="0">
                <a:latin typeface="微软雅黑" panose="020B0503020204020204" pitchFamily="34" charset="-122"/>
                <a:ea typeface="微软雅黑" panose="020B0503020204020204" pitchFamily="34" charset="-122"/>
              </a:rPr>
              <a:t>在中央凹</a:t>
            </a:r>
            <a:r>
              <a:rPr lang="en-US" altLang="zh-CN" dirty="0">
                <a:latin typeface="微软雅黑" panose="020B0503020204020204" pitchFamily="34" charset="-122"/>
                <a:ea typeface="微软雅黑" panose="020B0503020204020204" pitchFamily="34" charset="-122"/>
              </a:rPr>
              <a:t>P-cell</a:t>
            </a:r>
            <a:r>
              <a:rPr lang="zh-CN" altLang="en-US" dirty="0">
                <a:latin typeface="微软雅黑" panose="020B0503020204020204" pitchFamily="34" charset="-122"/>
                <a:ea typeface="微软雅黑" panose="020B0503020204020204" pitchFamily="34" charset="-122"/>
              </a:rPr>
              <a:t>一般只与一个双极细胞相连，</a:t>
            </a:r>
            <a:r>
              <a:rPr lang="en-US" altLang="zh-CN" dirty="0">
                <a:latin typeface="微软雅黑" panose="020B0503020204020204" pitchFamily="34" charset="-122"/>
                <a:ea typeface="微软雅黑" panose="020B0503020204020204" pitchFamily="34" charset="-122"/>
              </a:rPr>
              <a:t>M cell</a:t>
            </a:r>
            <a:r>
              <a:rPr lang="zh-CN" altLang="en-US" dirty="0">
                <a:latin typeface="微软雅黑" panose="020B0503020204020204" pitchFamily="34" charset="-122"/>
                <a:ea typeface="微软雅黑" panose="020B0503020204020204" pitchFamily="34" charset="-122"/>
              </a:rPr>
              <a:t>会与几十甚至几百个双极细胞相连</a:t>
            </a:r>
            <a:endParaRPr lang="en-US" altLang="zh-CN" dirty="0">
              <a:latin typeface="微软雅黑" panose="020B0503020204020204" pitchFamily="34" charset="-122"/>
              <a:ea typeface="微软雅黑" panose="020B0503020204020204" pitchFamily="34" charset="-122"/>
            </a:endParaRPr>
          </a:p>
          <a:p>
            <a:pPr marL="0" marR="0">
              <a:spcBef>
                <a:spcPts val="0"/>
              </a:spcBef>
              <a:spcAft>
                <a:spcPts val="0"/>
              </a:spcAft>
            </a:pPr>
            <a:r>
              <a:rPr lang="zh-CN" altLang="zh-CN" sz="1800" dirty="0">
                <a:effectLst/>
                <a:latin typeface="微软雅黑" panose="020B0503020204020204" pitchFamily="34" charset="-122"/>
                <a:ea typeface="微软雅黑" panose="020B0503020204020204" pitchFamily="34" charset="-122"/>
              </a:rPr>
              <a:t>在视网膜周边</a:t>
            </a:r>
            <a:r>
              <a:rPr lang="en-US" altLang="zh-CN" sz="1800" dirty="0">
                <a:effectLst/>
                <a:latin typeface="微软雅黑" panose="020B0503020204020204" pitchFamily="34" charset="-122"/>
                <a:ea typeface="微软雅黑" panose="020B0503020204020204" pitchFamily="34" charset="-122"/>
              </a:rPr>
              <a:t>P-cell</a:t>
            </a:r>
            <a:r>
              <a:rPr lang="zh-CN" altLang="zh-CN" sz="1800" dirty="0">
                <a:effectLst/>
                <a:latin typeface="微软雅黑" panose="020B0503020204020204" pitchFamily="34" charset="-122"/>
                <a:ea typeface="微软雅黑" panose="020B0503020204020204" pitchFamily="34" charset="-122"/>
              </a:rPr>
              <a:t>可以与</a:t>
            </a:r>
            <a:r>
              <a:rPr lang="en-US" altLang="zh-CN" sz="1800" dirty="0">
                <a:effectLst/>
                <a:latin typeface="微软雅黑" panose="020B0503020204020204" pitchFamily="34" charset="-122"/>
                <a:ea typeface="微软雅黑" panose="020B0503020204020204" pitchFamily="34" charset="-122"/>
              </a:rPr>
              <a:t>10 or more cones</a:t>
            </a:r>
            <a:r>
              <a:rPr lang="zh-CN" altLang="zh-CN" sz="1800" dirty="0">
                <a:effectLst/>
                <a:latin typeface="微软雅黑" panose="020B0503020204020204" pitchFamily="34" charset="-122"/>
                <a:ea typeface="微软雅黑" panose="020B0503020204020204" pitchFamily="34" charset="-122"/>
              </a:rPr>
              <a:t>相连，</a:t>
            </a:r>
            <a:r>
              <a:rPr lang="en-US" altLang="zh-CN" sz="1800" dirty="0">
                <a:effectLst/>
                <a:latin typeface="微软雅黑" panose="020B0503020204020204" pitchFamily="34" charset="-122"/>
                <a:ea typeface="微软雅黑" panose="020B0503020204020204" pitchFamily="34" charset="-122"/>
              </a:rPr>
              <a:t>M-cell</a:t>
            </a:r>
            <a:r>
              <a:rPr lang="zh-CN" altLang="zh-CN" sz="1800" dirty="0">
                <a:effectLst/>
                <a:latin typeface="微软雅黑" panose="020B0503020204020204" pitchFamily="34" charset="-122"/>
                <a:ea typeface="微软雅黑" panose="020B0503020204020204" pitchFamily="34" charset="-122"/>
              </a:rPr>
              <a:t>可以与</a:t>
            </a:r>
            <a:r>
              <a:rPr lang="en-US" altLang="zh-CN" sz="1800" dirty="0">
                <a:effectLst/>
                <a:latin typeface="微软雅黑" panose="020B0503020204020204" pitchFamily="34" charset="-122"/>
                <a:ea typeface="微软雅黑" panose="020B0503020204020204" pitchFamily="34" charset="-122"/>
              </a:rPr>
              <a:t>1000s cones</a:t>
            </a:r>
            <a:r>
              <a:rPr lang="zh-CN" altLang="zh-CN" sz="1800" dirty="0">
                <a:effectLst/>
                <a:latin typeface="微软雅黑" panose="020B0503020204020204" pitchFamily="34" charset="-122"/>
                <a:ea typeface="微软雅黑" panose="020B0503020204020204" pitchFamily="34" charset="-122"/>
              </a:rPr>
              <a:t>相连</a:t>
            </a:r>
          </a:p>
          <a:p>
            <a:pPr marL="0" marR="0">
              <a:spcBef>
                <a:spcPts val="0"/>
              </a:spcBef>
              <a:spcAft>
                <a:spcPts val="0"/>
              </a:spcAft>
            </a:pPr>
            <a:endParaRPr lang="en-US" altLang="zh-CN" sz="1800" dirty="0">
              <a:effectLst/>
              <a:latin typeface="微软雅黑" panose="020B0503020204020204" pitchFamily="34" charset="-122"/>
              <a:ea typeface="微软雅黑" panose="020B0503020204020204" pitchFamily="34" charset="-122"/>
            </a:endParaRPr>
          </a:p>
          <a:p>
            <a:r>
              <a:rPr lang="zh-CN" altLang="zh-CN" sz="1800" dirty="0">
                <a:effectLst/>
                <a:latin typeface="微软雅黑" panose="020B0503020204020204" pitchFamily="34" charset="-122"/>
                <a:ea typeface="微软雅黑" panose="020B0503020204020204" pitchFamily="34" charset="-122"/>
              </a:rPr>
              <a:t>视野也会随着距离中央凹距离增加和变大</a:t>
            </a:r>
            <a:endParaRPr lang="en-US" altLang="zh-CN" sz="1800" dirty="0">
              <a:solidFill>
                <a:srgbClr val="121212"/>
              </a:solidFill>
              <a:latin typeface="-apple-system"/>
              <a:ea typeface="微软雅黑" panose="020B0503020204020204" pitchFamily="34" charset="-122"/>
            </a:endParaRPr>
          </a:p>
          <a:p>
            <a:endParaRPr lang="en-US" altLang="zh-CN" b="0" i="0" dirty="0">
              <a:solidFill>
                <a:srgbClr val="121212"/>
              </a:solidFill>
              <a:effectLst/>
              <a:latin typeface="-apple-system"/>
            </a:endParaRPr>
          </a:p>
          <a:p>
            <a:r>
              <a:rPr lang="zh-CN" altLang="en-US" b="0" i="0" dirty="0">
                <a:solidFill>
                  <a:srgbClr val="121212"/>
                </a:solidFill>
                <a:effectLst/>
                <a:latin typeface="微软雅黑" panose="020B0503020204020204" pitchFamily="34" charset="-122"/>
                <a:ea typeface="微软雅黑" panose="020B0503020204020204" pitchFamily="34" charset="-122"/>
              </a:rPr>
              <a:t>中央凹区域</a:t>
            </a:r>
            <a:r>
              <a:rPr lang="en-US" altLang="zh-CN" b="0" i="0" dirty="0">
                <a:solidFill>
                  <a:srgbClr val="121212"/>
                </a:solidFill>
                <a:effectLst/>
                <a:latin typeface="微软雅黑" panose="020B0503020204020204" pitchFamily="34" charset="-122"/>
                <a:ea typeface="微软雅黑" panose="020B0503020204020204" pitchFamily="34" charset="-122"/>
              </a:rPr>
              <a:t>M</a:t>
            </a:r>
            <a:r>
              <a:rPr lang="zh-CN" altLang="en-US" b="0" i="0" dirty="0">
                <a:solidFill>
                  <a:srgbClr val="121212"/>
                </a:solidFill>
                <a:effectLst/>
                <a:latin typeface="微软雅黑" panose="020B0503020204020204" pitchFamily="34" charset="-122"/>
                <a:ea typeface="微软雅黑" panose="020B0503020204020204" pitchFamily="34" charset="-122"/>
              </a:rPr>
              <a:t>型神经节细胞约占所有神经节细胞的</a:t>
            </a:r>
            <a:r>
              <a:rPr lang="en-US" altLang="zh-CN" b="0" i="0" dirty="0">
                <a:solidFill>
                  <a:srgbClr val="121212"/>
                </a:solidFill>
                <a:effectLst/>
                <a:latin typeface="微软雅黑" panose="020B0503020204020204" pitchFamily="34" charset="-122"/>
                <a:ea typeface="微软雅黑" panose="020B0503020204020204" pitchFamily="34" charset="-122"/>
              </a:rPr>
              <a:t>5%</a:t>
            </a:r>
            <a:r>
              <a:rPr lang="zh-CN" altLang="en-US" b="0" i="0" dirty="0">
                <a:solidFill>
                  <a:srgbClr val="121212"/>
                </a:solidFill>
                <a:effectLst/>
                <a:latin typeface="微软雅黑" panose="020B0503020204020204" pitchFamily="34" charset="-122"/>
                <a:ea typeface="微软雅黑" panose="020B0503020204020204" pitchFamily="34" charset="-122"/>
              </a:rPr>
              <a:t>，</a:t>
            </a:r>
            <a:r>
              <a:rPr lang="en-US" altLang="zh-CN" b="0" i="0" dirty="0">
                <a:solidFill>
                  <a:srgbClr val="121212"/>
                </a:solidFill>
                <a:effectLst/>
                <a:latin typeface="微软雅黑" panose="020B0503020204020204" pitchFamily="34" charset="-122"/>
                <a:ea typeface="微软雅黑" panose="020B0503020204020204" pitchFamily="34" charset="-122"/>
              </a:rPr>
              <a:t>P</a:t>
            </a:r>
            <a:r>
              <a:rPr lang="zh-CN" altLang="en-US" b="0" i="0" dirty="0">
                <a:solidFill>
                  <a:srgbClr val="121212"/>
                </a:solidFill>
                <a:effectLst/>
                <a:latin typeface="微软雅黑" panose="020B0503020204020204" pitchFamily="34" charset="-122"/>
                <a:ea typeface="微软雅黑" panose="020B0503020204020204" pitchFamily="34" charset="-122"/>
              </a:rPr>
              <a:t>型神经节细胞约占</a:t>
            </a:r>
            <a:r>
              <a:rPr lang="en-US" altLang="zh-CN" b="0" i="0" dirty="0">
                <a:solidFill>
                  <a:srgbClr val="121212"/>
                </a:solidFill>
                <a:effectLst/>
                <a:latin typeface="微软雅黑" panose="020B0503020204020204" pitchFamily="34" charset="-122"/>
                <a:ea typeface="微软雅黑" panose="020B0503020204020204" pitchFamily="34" charset="-122"/>
              </a:rPr>
              <a:t>90%</a:t>
            </a:r>
            <a:r>
              <a:rPr lang="zh-CN" altLang="en-US" b="0" i="0" dirty="0">
                <a:solidFill>
                  <a:srgbClr val="121212"/>
                </a:solidFill>
                <a:effectLst/>
                <a:latin typeface="微软雅黑" panose="020B0503020204020204" pitchFamily="34" charset="-122"/>
                <a:ea typeface="微软雅黑" panose="020B0503020204020204" pitchFamily="34" charset="-122"/>
              </a:rPr>
              <a:t>，</a:t>
            </a:r>
            <a:r>
              <a:rPr lang="en-US" altLang="zh-CN" b="0" i="0" dirty="0">
                <a:solidFill>
                  <a:srgbClr val="121212"/>
                </a:solidFill>
                <a:effectLst/>
                <a:latin typeface="微软雅黑" panose="020B0503020204020204" pitchFamily="34" charset="-122"/>
                <a:ea typeface="微软雅黑" panose="020B0503020204020204" pitchFamily="34" charset="-122"/>
              </a:rPr>
              <a:t>K</a:t>
            </a:r>
            <a:r>
              <a:rPr lang="zh-CN" altLang="en-US" b="0" i="0" dirty="0">
                <a:solidFill>
                  <a:srgbClr val="121212"/>
                </a:solidFill>
                <a:effectLst/>
                <a:latin typeface="微软雅黑" panose="020B0503020204020204" pitchFamily="34" charset="-122"/>
                <a:ea typeface="微软雅黑" panose="020B0503020204020204" pitchFamily="34" charset="-122"/>
              </a:rPr>
              <a:t>型神经节细胞约占</a:t>
            </a:r>
            <a:r>
              <a:rPr lang="en-US" altLang="zh-CN" b="0" i="0" dirty="0">
                <a:solidFill>
                  <a:srgbClr val="121212"/>
                </a:solidFill>
                <a:effectLst/>
                <a:latin typeface="微软雅黑" panose="020B0503020204020204" pitchFamily="34" charset="-122"/>
                <a:ea typeface="微软雅黑" panose="020B0503020204020204" pitchFamily="34" charset="-122"/>
              </a:rPr>
              <a:t>1%</a:t>
            </a:r>
            <a:r>
              <a:rPr lang="zh-CN" altLang="en-US" b="0" i="0" dirty="0">
                <a:solidFill>
                  <a:srgbClr val="121212"/>
                </a:solidFill>
                <a:effectLst/>
                <a:latin typeface="微软雅黑" panose="020B0503020204020204" pitchFamily="34" charset="-122"/>
                <a:ea typeface="微软雅黑" panose="020B0503020204020204" pitchFamily="34" charset="-122"/>
              </a:rPr>
              <a:t>。在视网膜外周区域，</a:t>
            </a:r>
            <a:r>
              <a:rPr lang="en-US" altLang="zh-CN" b="0" i="0" dirty="0">
                <a:solidFill>
                  <a:srgbClr val="121212"/>
                </a:solidFill>
                <a:effectLst/>
                <a:latin typeface="微软雅黑" panose="020B0503020204020204" pitchFamily="34" charset="-122"/>
                <a:ea typeface="微软雅黑" panose="020B0503020204020204" pitchFamily="34" charset="-122"/>
              </a:rPr>
              <a:t>P</a:t>
            </a:r>
            <a:r>
              <a:rPr lang="zh-CN" altLang="en-US" b="0" i="0" dirty="0">
                <a:solidFill>
                  <a:srgbClr val="121212"/>
                </a:solidFill>
                <a:effectLst/>
                <a:latin typeface="微软雅黑" panose="020B0503020204020204" pitchFamily="34" charset="-122"/>
                <a:ea typeface="微软雅黑" panose="020B0503020204020204" pitchFamily="34" charset="-122"/>
              </a:rPr>
              <a:t>型神经节细胞约占</a:t>
            </a:r>
            <a:r>
              <a:rPr lang="en-US" altLang="zh-CN" b="0" i="0" dirty="0">
                <a:solidFill>
                  <a:srgbClr val="121212"/>
                </a:solidFill>
                <a:effectLst/>
                <a:latin typeface="微软雅黑" panose="020B0503020204020204" pitchFamily="34" charset="-122"/>
                <a:ea typeface="微软雅黑" panose="020B0503020204020204" pitchFamily="34" charset="-122"/>
              </a:rPr>
              <a:t>40%~45%</a:t>
            </a:r>
            <a:r>
              <a:rPr lang="zh-CN" altLang="en-US" b="0" i="0" dirty="0">
                <a:solidFill>
                  <a:srgbClr val="121212"/>
                </a:solidFill>
                <a:effectLst/>
                <a:latin typeface="微软雅黑" panose="020B0503020204020204" pitchFamily="34" charset="-122"/>
                <a:ea typeface="微软雅黑" panose="020B0503020204020204" pitchFamily="34" charset="-122"/>
              </a:rPr>
              <a:t>，</a:t>
            </a:r>
            <a:r>
              <a:rPr lang="en-US" altLang="zh-CN" b="0" i="0" dirty="0">
                <a:solidFill>
                  <a:srgbClr val="121212"/>
                </a:solidFill>
                <a:effectLst/>
                <a:latin typeface="微软雅黑" panose="020B0503020204020204" pitchFamily="34" charset="-122"/>
                <a:ea typeface="微软雅黑" panose="020B0503020204020204" pitchFamily="34" charset="-122"/>
              </a:rPr>
              <a:t>M</a:t>
            </a:r>
            <a:r>
              <a:rPr lang="zh-CN" altLang="en-US" b="0" i="0" dirty="0">
                <a:solidFill>
                  <a:srgbClr val="121212"/>
                </a:solidFill>
                <a:effectLst/>
                <a:latin typeface="微软雅黑" panose="020B0503020204020204" pitchFamily="34" charset="-122"/>
                <a:ea typeface="微软雅黑" panose="020B0503020204020204" pitchFamily="34" charset="-122"/>
              </a:rPr>
              <a:t>型神经节细胞约占</a:t>
            </a:r>
            <a:r>
              <a:rPr lang="en-US" altLang="zh-CN" b="0" i="0" dirty="0">
                <a:solidFill>
                  <a:srgbClr val="121212"/>
                </a:solidFill>
                <a:effectLst/>
                <a:latin typeface="微软雅黑" panose="020B0503020204020204" pitchFamily="34" charset="-122"/>
                <a:ea typeface="微软雅黑" panose="020B0503020204020204" pitchFamily="34" charset="-122"/>
              </a:rPr>
              <a:t>20%</a:t>
            </a:r>
            <a:r>
              <a:rPr lang="zh-CN" altLang="en-US" b="0" i="0" dirty="0">
                <a:solidFill>
                  <a:srgbClr val="121212"/>
                </a:solidFill>
                <a:effectLst/>
                <a:latin typeface="微软雅黑" panose="020B0503020204020204" pitchFamily="34" charset="-122"/>
                <a:ea typeface="微软雅黑" panose="020B0503020204020204" pitchFamily="34" charset="-122"/>
              </a:rPr>
              <a:t>，而</a:t>
            </a:r>
            <a:r>
              <a:rPr lang="en-US" altLang="zh-CN" b="0" i="0" dirty="0">
                <a:solidFill>
                  <a:srgbClr val="121212"/>
                </a:solidFill>
                <a:effectLst/>
                <a:latin typeface="微软雅黑" panose="020B0503020204020204" pitchFamily="34" charset="-122"/>
                <a:ea typeface="微软雅黑" panose="020B0503020204020204" pitchFamily="34" charset="-122"/>
              </a:rPr>
              <a:t>K</a:t>
            </a:r>
            <a:r>
              <a:rPr lang="zh-CN" altLang="en-US" b="0" i="0" dirty="0">
                <a:solidFill>
                  <a:srgbClr val="121212"/>
                </a:solidFill>
                <a:effectLst/>
                <a:latin typeface="微软雅黑" panose="020B0503020204020204" pitchFamily="34" charset="-122"/>
                <a:ea typeface="微软雅黑" panose="020B0503020204020204" pitchFamily="34" charset="-122"/>
              </a:rPr>
              <a:t>型神经节细胞约占</a:t>
            </a:r>
            <a:r>
              <a:rPr lang="en-US" altLang="zh-CN" b="0" i="0" dirty="0">
                <a:solidFill>
                  <a:srgbClr val="121212"/>
                </a:solidFill>
                <a:effectLst/>
                <a:latin typeface="微软雅黑" panose="020B0503020204020204" pitchFamily="34" charset="-122"/>
                <a:ea typeface="微软雅黑" panose="020B0503020204020204" pitchFamily="34" charset="-122"/>
              </a:rPr>
              <a:t>10%</a:t>
            </a:r>
            <a:endParaRPr lang="zh-CN" altLang="en-US"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41098808-F362-8000-21F0-45C0437465B2}"/>
              </a:ext>
            </a:extLst>
          </p:cNvPr>
          <p:cNvSpPr txBox="1"/>
          <p:nvPr/>
        </p:nvSpPr>
        <p:spPr>
          <a:xfrm>
            <a:off x="3243474" y="1676975"/>
            <a:ext cx="8377911" cy="1200329"/>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分析了</a:t>
            </a:r>
            <a:r>
              <a:rPr lang="en-US" altLang="zh-CN" dirty="0">
                <a:latin typeface="微软雅黑" panose="020B0503020204020204" pitchFamily="34" charset="-122"/>
                <a:ea typeface="微软雅黑" panose="020B0503020204020204" pitchFamily="34" charset="-122"/>
              </a:rPr>
              <a:t>92628foveal cells</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73053peripheral cells</a:t>
            </a:r>
            <a:r>
              <a:rPr lang="zh-CN" altLang="en-US" dirty="0">
                <a:latin typeface="微软雅黑" panose="020B0503020204020204" pitchFamily="34" charset="-122"/>
                <a:ea typeface="微软雅黑" panose="020B0503020204020204" pitchFamily="34" charset="-122"/>
              </a:rPr>
              <a:t>构建了细胞图谱</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将视网膜细胞划分成六类，</a:t>
            </a:r>
            <a:r>
              <a:rPr lang="en-US" altLang="zh-CN" dirty="0">
                <a:latin typeface="微软雅黑" panose="020B0503020204020204" pitchFamily="34" charset="-122"/>
                <a:ea typeface="微软雅黑" panose="020B0503020204020204" pitchFamily="34" charset="-122"/>
              </a:rPr>
              <a:t>RGCs</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BCs</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PRs</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ACs</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HCs</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non-neuronal cells</a:t>
            </a:r>
          </a:p>
          <a:p>
            <a:r>
              <a:rPr lang="zh-CN" altLang="en-US" dirty="0">
                <a:latin typeface="微软雅黑" panose="020B0503020204020204" pitchFamily="34" charset="-122"/>
                <a:ea typeface="微软雅黑" panose="020B0503020204020204" pitchFamily="34" charset="-122"/>
              </a:rPr>
              <a:t>又进一步划分</a:t>
            </a:r>
            <a:r>
              <a:rPr lang="en-US" altLang="zh-CN" dirty="0">
                <a:latin typeface="微软雅黑" panose="020B0503020204020204" pitchFamily="34" charset="-122"/>
                <a:ea typeface="微软雅黑" panose="020B0503020204020204" pitchFamily="34" charset="-122"/>
              </a:rPr>
              <a:t>64foveal</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71peripheral</a:t>
            </a:r>
          </a:p>
          <a:p>
            <a:endParaRPr lang="zh-CN" altLang="en-US" dirty="0">
              <a:latin typeface="微软雅黑" panose="020B0503020204020204" pitchFamily="34" charset="-122"/>
              <a:ea typeface="微软雅黑" panose="020B0503020204020204" pitchFamily="34" charset="-122"/>
            </a:endParaRPr>
          </a:p>
        </p:txBody>
      </p:sp>
      <p:pic>
        <p:nvPicPr>
          <p:cNvPr id="25" name="图片 24">
            <a:extLst>
              <a:ext uri="{FF2B5EF4-FFF2-40B4-BE49-F238E27FC236}">
                <a16:creationId xmlns:a16="http://schemas.microsoft.com/office/drawing/2014/main" id="{491938DF-6C59-D17F-AC34-BF4A5C6F9AC2}"/>
              </a:ext>
            </a:extLst>
          </p:cNvPr>
          <p:cNvPicPr>
            <a:picLocks noChangeAspect="1"/>
          </p:cNvPicPr>
          <p:nvPr/>
        </p:nvPicPr>
        <p:blipFill>
          <a:blip r:embed="rId5"/>
          <a:stretch>
            <a:fillRect/>
          </a:stretch>
        </p:blipFill>
        <p:spPr>
          <a:xfrm>
            <a:off x="3471112" y="2570789"/>
            <a:ext cx="5800480" cy="1404878"/>
          </a:xfrm>
          <a:prstGeom prst="rect">
            <a:avLst/>
          </a:prstGeom>
        </p:spPr>
      </p:pic>
      <p:sp>
        <p:nvSpPr>
          <p:cNvPr id="28" name="灯片编号占位符 27">
            <a:extLst>
              <a:ext uri="{FF2B5EF4-FFF2-40B4-BE49-F238E27FC236}">
                <a16:creationId xmlns:a16="http://schemas.microsoft.com/office/drawing/2014/main" id="{A55DB2DD-5AA9-634E-E37A-5F1F78D7972A}"/>
              </a:ext>
            </a:extLst>
          </p:cNvPr>
          <p:cNvSpPr>
            <a:spLocks noGrp="1"/>
          </p:cNvSpPr>
          <p:nvPr>
            <p:ph type="sldNum" sz="quarter" idx="12"/>
          </p:nvPr>
        </p:nvSpPr>
        <p:spPr/>
        <p:txBody>
          <a:bodyPr/>
          <a:lstStyle/>
          <a:p>
            <a:fld id="{B26A06FA-07AF-4678-A830-E97A6694B6A7}" type="slidenum">
              <a:rPr lang="zh-CN" altLang="en-US" smtClean="0"/>
              <a:t>8</a:t>
            </a:fld>
            <a:endParaRPr lang="zh-CN" altLang="en-US"/>
          </a:p>
        </p:txBody>
      </p:sp>
    </p:spTree>
    <p:extLst>
      <p:ext uri="{BB962C8B-B14F-4D97-AF65-F5344CB8AC3E}">
        <p14:creationId xmlns:p14="http://schemas.microsoft.com/office/powerpoint/2010/main" val="2156834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E7FB8FB7-D5EF-83F0-467F-5ABF2D5F58CC}"/>
              </a:ext>
            </a:extLst>
          </p:cNvPr>
          <p:cNvPicPr>
            <a:picLocks noGrp="1" noChangeAspect="1"/>
          </p:cNvPicPr>
          <p:nvPr>
            <p:ph idx="1"/>
          </p:nvPr>
        </p:nvPicPr>
        <p:blipFill>
          <a:blip r:embed="rId2"/>
          <a:stretch>
            <a:fillRect/>
          </a:stretch>
        </p:blipFill>
        <p:spPr>
          <a:xfrm>
            <a:off x="623757" y="102356"/>
            <a:ext cx="6900163" cy="3326644"/>
          </a:xfrm>
        </p:spPr>
      </p:pic>
      <p:pic>
        <p:nvPicPr>
          <p:cNvPr id="7" name="图片 6">
            <a:extLst>
              <a:ext uri="{FF2B5EF4-FFF2-40B4-BE49-F238E27FC236}">
                <a16:creationId xmlns:a16="http://schemas.microsoft.com/office/drawing/2014/main" id="{5F2E6B3D-EF1B-3CA4-BA30-1126CA660CEC}"/>
              </a:ext>
            </a:extLst>
          </p:cNvPr>
          <p:cNvPicPr>
            <a:picLocks noChangeAspect="1"/>
          </p:cNvPicPr>
          <p:nvPr/>
        </p:nvPicPr>
        <p:blipFill>
          <a:blip r:embed="rId3"/>
          <a:stretch>
            <a:fillRect/>
          </a:stretch>
        </p:blipFill>
        <p:spPr>
          <a:xfrm>
            <a:off x="623758" y="3429000"/>
            <a:ext cx="6900163" cy="3450082"/>
          </a:xfrm>
          <a:prstGeom prst="rect">
            <a:avLst/>
          </a:prstGeom>
        </p:spPr>
      </p:pic>
      <p:sp>
        <p:nvSpPr>
          <p:cNvPr id="10" name="灯片编号占位符 9">
            <a:extLst>
              <a:ext uri="{FF2B5EF4-FFF2-40B4-BE49-F238E27FC236}">
                <a16:creationId xmlns:a16="http://schemas.microsoft.com/office/drawing/2014/main" id="{ACAAB5E5-AC59-0F34-59BD-F1DF99E7400B}"/>
              </a:ext>
            </a:extLst>
          </p:cNvPr>
          <p:cNvSpPr>
            <a:spLocks noGrp="1"/>
          </p:cNvSpPr>
          <p:nvPr>
            <p:ph type="sldNum" sz="quarter" idx="12"/>
          </p:nvPr>
        </p:nvSpPr>
        <p:spPr/>
        <p:txBody>
          <a:bodyPr/>
          <a:lstStyle/>
          <a:p>
            <a:fld id="{B26A06FA-07AF-4678-A830-E97A6694B6A7}" type="slidenum">
              <a:rPr lang="zh-CN" altLang="en-US" smtClean="0"/>
              <a:t>9</a:t>
            </a:fld>
            <a:endParaRPr lang="zh-CN" altLang="en-US"/>
          </a:p>
        </p:txBody>
      </p:sp>
    </p:spTree>
    <p:extLst>
      <p:ext uri="{BB962C8B-B14F-4D97-AF65-F5344CB8AC3E}">
        <p14:creationId xmlns:p14="http://schemas.microsoft.com/office/powerpoint/2010/main" val="1002270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1049</Words>
  <Application>Microsoft Office PowerPoint</Application>
  <PresentationFormat>宽屏</PresentationFormat>
  <Paragraphs>117</Paragraphs>
  <Slides>12</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-apple-system</vt:lpstr>
      <vt:lpstr>等线</vt:lpstr>
      <vt:lpstr>等线 Light</vt:lpstr>
      <vt:lpstr>微软雅黑</vt:lpstr>
      <vt:lpstr>Arial</vt:lpstr>
      <vt:lpstr>Times New Roman</vt:lpstr>
      <vt:lpstr>Office 主题​​</vt:lpstr>
      <vt:lpstr>灵长类视觉组会——LGN</vt:lpstr>
      <vt:lpstr>PowerPoint 演示文稿</vt:lpstr>
      <vt:lpstr>视网膜拓扑投射图</vt:lpstr>
      <vt:lpstr>M, P and K pathways</vt:lpstr>
      <vt:lpstr>M, P and K pathways</vt:lpstr>
      <vt:lpstr>M, P and K pathways</vt:lpstr>
      <vt:lpstr>M, P and K pathways</vt:lpstr>
      <vt:lpstr>M, P and K pathways</vt:lpstr>
      <vt:lpstr>PowerPoint 演示文稿</vt:lpstr>
      <vt:lpstr>M, P and K pathways</vt:lpstr>
      <vt:lpstr>M, P and K pathways</vt:lpstr>
      <vt:lpstr>M, P and K pathways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灵长类视觉组会——LGN</dc:title>
  <dc:creator>高 金金</dc:creator>
  <cp:lastModifiedBy>高 金金</cp:lastModifiedBy>
  <cp:revision>1</cp:revision>
  <dcterms:created xsi:type="dcterms:W3CDTF">2022-05-29T13:05:43Z</dcterms:created>
  <dcterms:modified xsi:type="dcterms:W3CDTF">2022-05-30T13:37:57Z</dcterms:modified>
</cp:coreProperties>
</file>