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72" r:id="rId3"/>
    <p:sldId id="387" r:id="rId4"/>
    <p:sldId id="312" r:id="rId5"/>
    <p:sldId id="448" r:id="rId6"/>
    <p:sldId id="419" r:id="rId7"/>
    <p:sldId id="423" r:id="rId8"/>
    <p:sldId id="424" r:id="rId9"/>
    <p:sldId id="425" r:id="rId10"/>
    <p:sldId id="392" r:id="rId11"/>
    <p:sldId id="426" r:id="rId12"/>
    <p:sldId id="443" r:id="rId13"/>
    <p:sldId id="395" r:id="rId14"/>
    <p:sldId id="444" r:id="rId15"/>
    <p:sldId id="450" r:id="rId16"/>
    <p:sldId id="445" r:id="rId17"/>
    <p:sldId id="446" r:id="rId18"/>
    <p:sldId id="447" r:id="rId19"/>
    <p:sldId id="427" r:id="rId20"/>
    <p:sldId id="422" r:id="rId21"/>
    <p:sldId id="310" r:id="rId22"/>
    <p:sldId id="449" r:id="rId23"/>
    <p:sldId id="438" r:id="rId24"/>
    <p:sldId id="42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92752" autoAdjust="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3D65B-EA7F-450E-AAA6-33B38B1F2DDF}" type="datetimeFigureOut">
              <a:rPr lang="zh-CN" altLang="en-US" smtClean="0"/>
              <a:t>2022/5/30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164D5-9553-4987-8DA7-61F9801ED299}" type="slidenum">
              <a:rPr lang="zh-CN" altLang="en-US" smtClean="0"/>
              <a:t>‹#›</a:t>
            </a:fld>
            <a:endParaRPr lang="zh-CN" altLang="en-US"/>
          </a:p>
        </p:txBody>
      </p:sp>
    </p:spTree>
    <p:extLst>
      <p:ext uri="{BB962C8B-B14F-4D97-AF65-F5344CB8AC3E}">
        <p14:creationId xmlns:p14="http://schemas.microsoft.com/office/powerpoint/2010/main" val="51679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D50CA9-7FC0-4A49-853B-154AF23FDAD4}" type="slidenum">
              <a:rPr lang="zh-CN" altLang="en-US" smtClean="0"/>
              <a:t>2</a:t>
            </a:fld>
            <a:endParaRPr lang="zh-CN" altLang="en-US"/>
          </a:p>
        </p:txBody>
      </p:sp>
    </p:spTree>
    <p:extLst>
      <p:ext uri="{BB962C8B-B14F-4D97-AF65-F5344CB8AC3E}">
        <p14:creationId xmlns:p14="http://schemas.microsoft.com/office/powerpoint/2010/main" val="272518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获取猕猴数据的工作比较远古，主要分布在</a:t>
            </a:r>
            <a:r>
              <a:rPr lang="en-US" altLang="zh-CN" dirty="0"/>
              <a:t>1980</a:t>
            </a:r>
            <a:r>
              <a:rPr lang="zh-CN" altLang="en-US" dirty="0"/>
              <a:t>年到</a:t>
            </a:r>
            <a:r>
              <a:rPr lang="en-US" altLang="zh-CN" dirty="0"/>
              <a:t>1990</a:t>
            </a:r>
            <a:r>
              <a:rPr lang="zh-CN" altLang="en-US" dirty="0"/>
              <a:t>年之久；受限于当时技术和分析手段不成熟；</a:t>
            </a:r>
            <a:endParaRPr lang="en-US" altLang="zh-CN" dirty="0"/>
          </a:p>
          <a:p>
            <a:r>
              <a:rPr lang="zh-CN" altLang="en-US" dirty="0"/>
              <a:t>相比于鼠脑数据，猕猴视觉系统的神经元数据很不系统， 并且有很多缺失。</a:t>
            </a:r>
          </a:p>
        </p:txBody>
      </p:sp>
      <p:sp>
        <p:nvSpPr>
          <p:cNvPr id="4" name="灯片编号占位符 3"/>
          <p:cNvSpPr>
            <a:spLocks noGrp="1"/>
          </p:cNvSpPr>
          <p:nvPr>
            <p:ph type="sldNum" sz="quarter" idx="5"/>
          </p:nvPr>
        </p:nvSpPr>
        <p:spPr/>
        <p:txBody>
          <a:bodyPr/>
          <a:lstStyle/>
          <a:p>
            <a:fld id="{FF96D9F4-83E0-4C29-863F-F0C94D8C7E78}" type="slidenum">
              <a:rPr lang="zh-CN" altLang="en-US" smtClean="0"/>
              <a:t>21</a:t>
            </a:fld>
            <a:endParaRPr lang="zh-CN" altLang="en-US"/>
          </a:p>
        </p:txBody>
      </p:sp>
    </p:spTree>
    <p:extLst>
      <p:ext uri="{BB962C8B-B14F-4D97-AF65-F5344CB8AC3E}">
        <p14:creationId xmlns:p14="http://schemas.microsoft.com/office/powerpoint/2010/main" val="387848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dirty="0">
                    <a:solidFill>
                      <a:schemeClr val="tx1"/>
                    </a:solidFill>
                  </a:rPr>
                  <a:t>感受野：</a:t>
                </a:r>
                <a:r>
                  <a:rPr lang="en-US" altLang="zh-CN" dirty="0">
                    <a:solidFill>
                      <a:schemeClr val="tx1"/>
                    </a:solidFill>
                  </a:rPr>
                  <a:t>L4C</a:t>
                </a:r>
                <a:r>
                  <a:rPr lang="zh-CN" altLang="en-US" i="0">
                    <a:solidFill>
                      <a:schemeClr val="tx1"/>
                    </a:solidFill>
                    <a:latin typeface="Cambria Math" panose="02040503050406030204" pitchFamily="18" charset="0"/>
                  </a:rPr>
                  <a:t>𝛼</a:t>
                </a:r>
                <a:r>
                  <a:rPr lang="zh-CN" altLang="en-US" dirty="0"/>
                  <a:t>细胞的感受野比</a:t>
                </a:r>
                <a:r>
                  <a:rPr lang="en-US" altLang="zh-CN" dirty="0">
                    <a:solidFill>
                      <a:schemeClr val="tx1"/>
                    </a:solidFill>
                  </a:rPr>
                  <a:t>L4C</a:t>
                </a:r>
                <a:r>
                  <a:rPr lang="zh-CN" altLang="en-US" i="0">
                    <a:solidFill>
                      <a:schemeClr val="tx1"/>
                    </a:solidFill>
                    <a:latin typeface="Cambria Math" panose="02040503050406030204" pitchFamily="18" charset="0"/>
                  </a:rPr>
                  <a:t>𝛽</a:t>
                </a:r>
                <a:r>
                  <a:rPr lang="zh-CN" altLang="en-US" dirty="0"/>
                  <a:t>的要大</a:t>
                </a:r>
                <a:r>
                  <a:rPr lang="en-US" altLang="zh-CN" dirty="0"/>
                  <a:t>2</a:t>
                </a:r>
                <a:r>
                  <a:rPr lang="zh-CN" altLang="en-US" dirty="0"/>
                  <a:t>倍；</a:t>
                </a:r>
                <a:endParaRPr lang="en-US" altLang="zh-CN" dirty="0"/>
              </a:p>
              <a:p>
                <a:r>
                  <a:rPr lang="zh-CN" altLang="en-US" dirty="0"/>
                  <a:t>信号延时：</a:t>
                </a:r>
                <a:r>
                  <a:rPr lang="en-US" altLang="zh-CN" dirty="0"/>
                  <a:t>M</a:t>
                </a:r>
                <a:r>
                  <a:rPr lang="zh-CN" altLang="en-US" dirty="0"/>
                  <a:t>通路接受前馈信号的速度会比</a:t>
                </a:r>
                <a:r>
                  <a:rPr lang="en-US" altLang="zh-CN" dirty="0"/>
                  <a:t>P</a:t>
                </a:r>
                <a:r>
                  <a:rPr lang="zh-CN" altLang="en-US" dirty="0"/>
                  <a:t>通路要快</a:t>
                </a:r>
                <a:r>
                  <a:rPr lang="en-US" altLang="zh-CN" dirty="0"/>
                  <a:t>20ms</a:t>
                </a:r>
                <a:r>
                  <a:rPr lang="zh-CN" altLang="en-US" dirty="0"/>
                  <a:t>左右</a:t>
                </a:r>
                <a:r>
                  <a:rPr lang="en-US" altLang="zh-CN" dirty="0"/>
                  <a:t>~</a:t>
                </a:r>
                <a:endParaRPr lang="zh-CN" altLang="en-US" dirty="0"/>
              </a:p>
            </p:txBody>
          </p:sp>
        </mc:Fallback>
      </mc:AlternateContent>
      <p:sp>
        <p:nvSpPr>
          <p:cNvPr id="4" name="灯片编号占位符 3"/>
          <p:cNvSpPr>
            <a:spLocks noGrp="1"/>
          </p:cNvSpPr>
          <p:nvPr>
            <p:ph type="sldNum" sz="quarter" idx="5"/>
          </p:nvPr>
        </p:nvSpPr>
        <p:spPr/>
        <p:txBody>
          <a:bodyPr/>
          <a:lstStyle/>
          <a:p>
            <a:fld id="{5E94BB63-0287-4EA1-A68B-69AC74851BCC}" type="slidenum">
              <a:rPr lang="zh-CN" altLang="en-US" smtClean="0"/>
              <a:t>3</a:t>
            </a:fld>
            <a:endParaRPr lang="zh-CN" altLang="en-US"/>
          </a:p>
        </p:txBody>
      </p:sp>
    </p:spTree>
    <p:extLst>
      <p:ext uri="{BB962C8B-B14F-4D97-AF65-F5344CB8AC3E}">
        <p14:creationId xmlns:p14="http://schemas.microsoft.com/office/powerpoint/2010/main" val="14961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3164D5-9553-4987-8DA7-61F9801ED299}" type="slidenum">
              <a:rPr lang="zh-CN" altLang="en-US" smtClean="0"/>
              <a:t>4</a:t>
            </a:fld>
            <a:endParaRPr lang="zh-CN" altLang="en-US"/>
          </a:p>
        </p:txBody>
      </p:sp>
    </p:spTree>
    <p:extLst>
      <p:ext uri="{BB962C8B-B14F-4D97-AF65-F5344CB8AC3E}">
        <p14:creationId xmlns:p14="http://schemas.microsoft.com/office/powerpoint/2010/main" val="268667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a:t>
            </a:r>
            <a:endParaRPr lang="zh-CN" altLang="en-US" dirty="0"/>
          </a:p>
        </p:txBody>
      </p:sp>
      <p:sp>
        <p:nvSpPr>
          <p:cNvPr id="4" name="灯片编号占位符 3"/>
          <p:cNvSpPr>
            <a:spLocks noGrp="1"/>
          </p:cNvSpPr>
          <p:nvPr>
            <p:ph type="sldNum" sz="quarter" idx="5"/>
          </p:nvPr>
        </p:nvSpPr>
        <p:spPr/>
        <p:txBody>
          <a:bodyPr/>
          <a:lstStyle/>
          <a:p>
            <a:fld id="{743164D5-9553-4987-8DA7-61F9801ED299}" type="slidenum">
              <a:rPr lang="zh-CN" altLang="en-US" smtClean="0"/>
              <a:t>5</a:t>
            </a:fld>
            <a:endParaRPr lang="zh-CN" altLang="en-US"/>
          </a:p>
        </p:txBody>
      </p:sp>
    </p:spTree>
    <p:extLst>
      <p:ext uri="{BB962C8B-B14F-4D97-AF65-F5344CB8AC3E}">
        <p14:creationId xmlns:p14="http://schemas.microsoft.com/office/powerpoint/2010/main" val="284369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D50CA9-7FC0-4A49-853B-154AF23FDAD4}" type="slidenum">
              <a:rPr lang="zh-CN" altLang="en-US" smtClean="0"/>
              <a:t>6</a:t>
            </a:fld>
            <a:endParaRPr lang="zh-CN" altLang="en-US"/>
          </a:p>
        </p:txBody>
      </p:sp>
    </p:spTree>
    <p:extLst>
      <p:ext uri="{BB962C8B-B14F-4D97-AF65-F5344CB8AC3E}">
        <p14:creationId xmlns:p14="http://schemas.microsoft.com/office/powerpoint/2010/main" val="2142353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3164D5-9553-4987-8DA7-61F9801ED299}" type="slidenum">
              <a:rPr lang="zh-CN" altLang="en-US" smtClean="0"/>
              <a:t>8</a:t>
            </a:fld>
            <a:endParaRPr lang="zh-CN" altLang="en-US"/>
          </a:p>
        </p:txBody>
      </p:sp>
    </p:spTree>
    <p:extLst>
      <p:ext uri="{BB962C8B-B14F-4D97-AF65-F5344CB8AC3E}">
        <p14:creationId xmlns:p14="http://schemas.microsoft.com/office/powerpoint/2010/main" val="383301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灵长类</a:t>
            </a:r>
            <a:r>
              <a:rPr lang="en-US" altLang="zh-CN" dirty="0"/>
              <a:t>V1</a:t>
            </a:r>
            <a:r>
              <a:rPr lang="zh-CN" altLang="en-US" dirty="0"/>
              <a:t>微环路简易示意图；</a:t>
            </a:r>
          </a:p>
        </p:txBody>
      </p:sp>
      <p:sp>
        <p:nvSpPr>
          <p:cNvPr id="4" name="灯片编号占位符 3"/>
          <p:cNvSpPr>
            <a:spLocks noGrp="1"/>
          </p:cNvSpPr>
          <p:nvPr>
            <p:ph type="sldNum" sz="quarter" idx="5"/>
          </p:nvPr>
        </p:nvSpPr>
        <p:spPr/>
        <p:txBody>
          <a:bodyPr/>
          <a:lstStyle/>
          <a:p>
            <a:fld id="{743164D5-9553-4987-8DA7-61F9801ED299}" type="slidenum">
              <a:rPr lang="zh-CN" altLang="en-US" smtClean="0"/>
              <a:t>10</a:t>
            </a:fld>
            <a:endParaRPr lang="zh-CN" altLang="en-US"/>
          </a:p>
        </p:txBody>
      </p:sp>
    </p:spTree>
    <p:extLst>
      <p:ext uri="{BB962C8B-B14F-4D97-AF65-F5344CB8AC3E}">
        <p14:creationId xmlns:p14="http://schemas.microsoft.com/office/powerpoint/2010/main" val="3392416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Stellate</a:t>
            </a:r>
            <a:r>
              <a:rPr lang="zh-CN" altLang="en-US" dirty="0"/>
              <a:t>以及</a:t>
            </a:r>
            <a:r>
              <a:rPr lang="en-US" altLang="zh-CN" dirty="0"/>
              <a:t>pyramidal</a:t>
            </a:r>
            <a:r>
              <a:rPr lang="zh-CN" altLang="en-US" dirty="0"/>
              <a:t>都是指神经元树突的形态！</a:t>
            </a:r>
          </a:p>
        </p:txBody>
      </p:sp>
      <p:sp>
        <p:nvSpPr>
          <p:cNvPr id="4" name="灯片编号占位符 3"/>
          <p:cNvSpPr>
            <a:spLocks noGrp="1"/>
          </p:cNvSpPr>
          <p:nvPr>
            <p:ph type="sldNum" sz="quarter" idx="5"/>
          </p:nvPr>
        </p:nvSpPr>
        <p:spPr/>
        <p:txBody>
          <a:bodyPr/>
          <a:lstStyle/>
          <a:p>
            <a:fld id="{743164D5-9553-4987-8DA7-61F9801ED299}" type="slidenum">
              <a:rPr lang="zh-CN" altLang="en-US" smtClean="0"/>
              <a:t>13</a:t>
            </a:fld>
            <a:endParaRPr lang="zh-CN" altLang="en-US"/>
          </a:p>
        </p:txBody>
      </p:sp>
    </p:spTree>
    <p:extLst>
      <p:ext uri="{BB962C8B-B14F-4D97-AF65-F5344CB8AC3E}">
        <p14:creationId xmlns:p14="http://schemas.microsoft.com/office/powerpoint/2010/main" val="3224911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3164D5-9553-4987-8DA7-61F9801ED299}" type="slidenum">
              <a:rPr lang="zh-CN" altLang="en-US" smtClean="0"/>
              <a:t>18</a:t>
            </a:fld>
            <a:endParaRPr lang="zh-CN" altLang="en-US"/>
          </a:p>
        </p:txBody>
      </p:sp>
    </p:spTree>
    <p:extLst>
      <p:ext uri="{BB962C8B-B14F-4D97-AF65-F5344CB8AC3E}">
        <p14:creationId xmlns:p14="http://schemas.microsoft.com/office/powerpoint/2010/main" val="447252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C7F48-2B19-3586-F7B2-90B238B7C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49900B-B6C4-5318-E19C-FE4B640E3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DB43B06-221F-79E5-8F98-6E75DFCDDC60}"/>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5" name="页脚占位符 4">
            <a:extLst>
              <a:ext uri="{FF2B5EF4-FFF2-40B4-BE49-F238E27FC236}">
                <a16:creationId xmlns:a16="http://schemas.microsoft.com/office/drawing/2014/main" id="{73C66FA5-D232-FCD6-6981-23371E096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38467B-9E62-E819-85FB-C6F5553A80D6}"/>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296908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57978-E27C-3844-D20E-6A9F433AA1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0634AA8-32FF-8366-C1B4-8BD7492D799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642C41-9C6C-3531-CE0C-E990E706A199}"/>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5" name="页脚占位符 4">
            <a:extLst>
              <a:ext uri="{FF2B5EF4-FFF2-40B4-BE49-F238E27FC236}">
                <a16:creationId xmlns:a16="http://schemas.microsoft.com/office/drawing/2014/main" id="{7A1BF89E-39D6-5785-1A04-C60F83BC85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860FDA-129D-4D5B-5357-48A43EF834DE}"/>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115477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5E41BD-A8C7-4309-9601-7210A9E5A8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B0F465-27A4-0FA0-4B40-7B62E23B9F5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A3BDB9-7A55-BB90-9B8F-E036DF13A591}"/>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5" name="页脚占位符 4">
            <a:extLst>
              <a:ext uri="{FF2B5EF4-FFF2-40B4-BE49-F238E27FC236}">
                <a16:creationId xmlns:a16="http://schemas.microsoft.com/office/drawing/2014/main" id="{F6905FDA-7FA9-8E66-CF5C-77AFB619BF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0527E9-4982-5368-F09F-69EC4BD46F8C}"/>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1675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D61E8-2B62-6759-77D8-3CCB4154FD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FD0BB5-B641-27EE-3095-9C3E18ED3C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7D5B3A-06A7-F868-B424-CB5A28FD8862}"/>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5" name="页脚占位符 4">
            <a:extLst>
              <a:ext uri="{FF2B5EF4-FFF2-40B4-BE49-F238E27FC236}">
                <a16:creationId xmlns:a16="http://schemas.microsoft.com/office/drawing/2014/main" id="{A6B6176B-15E8-3D1B-2228-81463ACBDF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E6D6F-88EA-BF06-E135-7301E09CD17F}"/>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295821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49EB6-8232-F2F1-92C3-597F2253E77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41BAAF-BC5C-BEC3-7B3E-CAFCA9DAE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C0AF312-53F3-C261-A8FD-210BA316B16D}"/>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5" name="页脚占位符 4">
            <a:extLst>
              <a:ext uri="{FF2B5EF4-FFF2-40B4-BE49-F238E27FC236}">
                <a16:creationId xmlns:a16="http://schemas.microsoft.com/office/drawing/2014/main" id="{755B381B-FF55-51E7-1E5E-A59800146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89E3AF-A5CB-11C7-3A6D-59347826032A}"/>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149651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F47B2-1B97-22CD-65B1-EF9AD61611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5E24BE-C0D8-B705-1580-A7A6617C0A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C7C86D-E203-DAD0-A594-F8C39833EEB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5BAECA-6686-9258-8AEA-6FC89591C64F}"/>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6" name="页脚占位符 5">
            <a:extLst>
              <a:ext uri="{FF2B5EF4-FFF2-40B4-BE49-F238E27FC236}">
                <a16:creationId xmlns:a16="http://schemas.microsoft.com/office/drawing/2014/main" id="{F1799C0A-9137-ED7B-569E-0417013F97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1FC7F3-9617-E610-3F4C-20A60AE45B30}"/>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27094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83944-A5D7-3D96-D9BF-CFF5FE9950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41CD9A-CF89-E0DA-1CA0-DE372D789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3A2BF0-7E8D-505F-8004-74333B8E0EA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9A81FA-1096-6A71-97AD-4C9D68736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82D381-896F-65CE-9107-938A7BBE842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67BABD-CE1E-5862-BA75-35AACCFA9A47}"/>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8" name="页脚占位符 7">
            <a:extLst>
              <a:ext uri="{FF2B5EF4-FFF2-40B4-BE49-F238E27FC236}">
                <a16:creationId xmlns:a16="http://schemas.microsoft.com/office/drawing/2014/main" id="{61E2B2F7-3C59-0EB5-DF61-F69CA71748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478A597-4895-38CA-7DCA-1840FCA635A4}"/>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27273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40438-60C6-D1B8-1981-8AB8E281DF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57D2BF-9B6F-DAC2-4B8A-E92B6FB201A9}"/>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4" name="页脚占位符 3">
            <a:extLst>
              <a:ext uri="{FF2B5EF4-FFF2-40B4-BE49-F238E27FC236}">
                <a16:creationId xmlns:a16="http://schemas.microsoft.com/office/drawing/2014/main" id="{AEF73C9D-26F6-669D-3108-43F057D8292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2E59BFB-BD12-7B8A-37CF-47534C10722B}"/>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1606200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CF2DEA-3805-FDED-13A2-BEC737A1569B}"/>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3" name="页脚占位符 2">
            <a:extLst>
              <a:ext uri="{FF2B5EF4-FFF2-40B4-BE49-F238E27FC236}">
                <a16:creationId xmlns:a16="http://schemas.microsoft.com/office/drawing/2014/main" id="{7B846B22-E348-776C-699E-D9FF7C7960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CBEFB2-9B92-D7D7-B5E4-385B03FF4831}"/>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275517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2C30A-D11F-ECF5-0AF1-3773A509FF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DC4C13-3848-8962-4355-BA8FCBEDB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6F5D44-B321-E739-E217-5A54132CB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0FF8DA-BB30-5687-CA76-3B9B61BF223D}"/>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6" name="页脚占位符 5">
            <a:extLst>
              <a:ext uri="{FF2B5EF4-FFF2-40B4-BE49-F238E27FC236}">
                <a16:creationId xmlns:a16="http://schemas.microsoft.com/office/drawing/2014/main" id="{044063FE-207B-64C9-5534-673626A786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7EA8D1-8658-FA9C-3129-90FBBD01673D}"/>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21996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14ACC-116E-730F-C4CF-EDA52CEA25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0002C4-A63B-1EC2-C0EA-CA89A1CDB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B55460-7954-28D7-7C4A-22EE10644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92D426-5036-A812-2763-67C4D444EEBD}"/>
              </a:ext>
            </a:extLst>
          </p:cNvPr>
          <p:cNvSpPr>
            <a:spLocks noGrp="1"/>
          </p:cNvSpPr>
          <p:nvPr>
            <p:ph type="dt" sz="half" idx="10"/>
          </p:nvPr>
        </p:nvSpPr>
        <p:spPr/>
        <p:txBody>
          <a:bodyPr/>
          <a:lstStyle/>
          <a:p>
            <a:fld id="{025EF1FA-F1DD-49D7-BD42-80FCC236EA4D}" type="datetimeFigureOut">
              <a:rPr lang="zh-CN" altLang="en-US" smtClean="0"/>
              <a:t>2022/5/30</a:t>
            </a:fld>
            <a:endParaRPr lang="zh-CN" altLang="en-US"/>
          </a:p>
        </p:txBody>
      </p:sp>
      <p:sp>
        <p:nvSpPr>
          <p:cNvPr id="6" name="页脚占位符 5">
            <a:extLst>
              <a:ext uri="{FF2B5EF4-FFF2-40B4-BE49-F238E27FC236}">
                <a16:creationId xmlns:a16="http://schemas.microsoft.com/office/drawing/2014/main" id="{D20E2B7B-539C-7540-FDBA-A9C9CF9845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3011FA-2E84-1DE2-8A28-391AE7F4C98C}"/>
              </a:ext>
            </a:extLst>
          </p:cNvPr>
          <p:cNvSpPr>
            <a:spLocks noGrp="1"/>
          </p:cNvSpPr>
          <p:nvPr>
            <p:ph type="sldNum" sz="quarter" idx="12"/>
          </p:nvPr>
        </p:nvSpPr>
        <p:spPr/>
        <p:txBody>
          <a:body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591070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07355C-9A04-15E6-4DB3-80AAC8002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8DFB10-4E71-ADD4-A80E-7C891ED3A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1D6F5A-6F30-E1CB-FD92-9D4989991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EF1FA-F1DD-49D7-BD42-80FCC236EA4D}" type="datetimeFigureOut">
              <a:rPr lang="zh-CN" altLang="en-US" smtClean="0"/>
              <a:t>2022/5/30</a:t>
            </a:fld>
            <a:endParaRPr lang="zh-CN" altLang="en-US"/>
          </a:p>
        </p:txBody>
      </p:sp>
      <p:sp>
        <p:nvSpPr>
          <p:cNvPr id="5" name="页脚占位符 4">
            <a:extLst>
              <a:ext uri="{FF2B5EF4-FFF2-40B4-BE49-F238E27FC236}">
                <a16:creationId xmlns:a16="http://schemas.microsoft.com/office/drawing/2014/main" id="{99E2D73E-FB05-C0E2-83F8-B1C9D1175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41B413-F5D0-AA99-5FAC-60F7D042C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407D4-0E33-4099-99FB-035741AB2862}" type="slidenum">
              <a:rPr lang="zh-CN" altLang="en-US" smtClean="0"/>
              <a:t>‹#›</a:t>
            </a:fld>
            <a:endParaRPr lang="zh-CN" altLang="en-US"/>
          </a:p>
        </p:txBody>
      </p:sp>
    </p:spTree>
    <p:extLst>
      <p:ext uri="{BB962C8B-B14F-4D97-AF65-F5344CB8AC3E}">
        <p14:creationId xmlns:p14="http://schemas.microsoft.com/office/powerpoint/2010/main" val="1344413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alk.edu/scientist/edward-callaway/publications/"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1E76E-E622-D025-A09B-BF485A159824}"/>
              </a:ext>
            </a:extLst>
          </p:cNvPr>
          <p:cNvSpPr>
            <a:spLocks noGrp="1"/>
          </p:cNvSpPr>
          <p:nvPr>
            <p:ph type="ctrTitle"/>
          </p:nvPr>
        </p:nvSpPr>
        <p:spPr/>
        <p:txBody>
          <a:bodyPr/>
          <a:lstStyle/>
          <a:p>
            <a:r>
              <a:rPr lang="zh-CN" altLang="en-US" dirty="0"/>
              <a:t>灵长类</a:t>
            </a:r>
            <a:r>
              <a:rPr lang="en-US" altLang="zh-CN" dirty="0"/>
              <a:t>V1</a:t>
            </a:r>
            <a:r>
              <a:rPr lang="zh-CN" altLang="en-US" dirty="0"/>
              <a:t>微环路调研</a:t>
            </a:r>
            <a:br>
              <a:rPr lang="en-US" altLang="zh-CN" dirty="0"/>
            </a:br>
            <a:endParaRPr lang="zh-CN" altLang="en-US" dirty="0"/>
          </a:p>
        </p:txBody>
      </p:sp>
      <p:sp>
        <p:nvSpPr>
          <p:cNvPr id="3" name="副标题 2">
            <a:extLst>
              <a:ext uri="{FF2B5EF4-FFF2-40B4-BE49-F238E27FC236}">
                <a16:creationId xmlns:a16="http://schemas.microsoft.com/office/drawing/2014/main" id="{92D0C46E-AE98-FE76-B0FB-DE1BFC90A0A4}"/>
              </a:ext>
            </a:extLst>
          </p:cNvPr>
          <p:cNvSpPr>
            <a:spLocks noGrp="1"/>
          </p:cNvSpPr>
          <p:nvPr>
            <p:ph type="subTitle" idx="1"/>
          </p:nvPr>
        </p:nvSpPr>
        <p:spPr/>
        <p:txBody>
          <a:bodyPr/>
          <a:lstStyle/>
          <a:p>
            <a:r>
              <a:rPr lang="en-US" altLang="zh-CN" dirty="0"/>
              <a:t>20220530</a:t>
            </a:r>
          </a:p>
          <a:p>
            <a:r>
              <a:rPr lang="zh-CN" altLang="en-US" dirty="0"/>
              <a:t>陈雯婕</a:t>
            </a:r>
          </a:p>
        </p:txBody>
      </p:sp>
    </p:spTree>
    <p:extLst>
      <p:ext uri="{BB962C8B-B14F-4D97-AF65-F5344CB8AC3E}">
        <p14:creationId xmlns:p14="http://schemas.microsoft.com/office/powerpoint/2010/main" val="383427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623ABD-B47E-67CF-9B19-41645365CED4}"/>
              </a:ext>
            </a:extLst>
          </p:cNvPr>
          <p:cNvPicPr>
            <a:picLocks noChangeAspect="1"/>
          </p:cNvPicPr>
          <p:nvPr/>
        </p:nvPicPr>
        <p:blipFill>
          <a:blip r:embed="rId3"/>
          <a:stretch>
            <a:fillRect/>
          </a:stretch>
        </p:blipFill>
        <p:spPr>
          <a:xfrm>
            <a:off x="513347" y="726362"/>
            <a:ext cx="3999696" cy="5405275"/>
          </a:xfrm>
          <a:prstGeom prst="rect">
            <a:avLst/>
          </a:prstGeom>
        </p:spPr>
      </p:pic>
      <p:sp>
        <p:nvSpPr>
          <p:cNvPr id="8" name="文本框 7">
            <a:extLst>
              <a:ext uri="{FF2B5EF4-FFF2-40B4-BE49-F238E27FC236}">
                <a16:creationId xmlns:a16="http://schemas.microsoft.com/office/drawing/2014/main" id="{0CDEAEEE-000D-5E4D-85B2-865B979FB856}"/>
              </a:ext>
            </a:extLst>
          </p:cNvPr>
          <p:cNvSpPr txBox="1"/>
          <p:nvPr/>
        </p:nvSpPr>
        <p:spPr>
          <a:xfrm>
            <a:off x="4597490" y="1166842"/>
            <a:ext cx="7081163" cy="4247317"/>
          </a:xfrm>
          <a:prstGeom prst="rect">
            <a:avLst/>
          </a:prstGeom>
          <a:noFill/>
        </p:spPr>
        <p:txBody>
          <a:bodyPr wrap="square" rtlCol="0">
            <a:spAutoFit/>
          </a:bodyPr>
          <a:lstStyle/>
          <a:p>
            <a:r>
              <a:rPr lang="en-US" altLang="zh-CN" dirty="0"/>
              <a:t>V1</a:t>
            </a:r>
            <a:r>
              <a:rPr lang="zh-CN" altLang="en-US" dirty="0"/>
              <a:t>微环路中包括了两个</a:t>
            </a:r>
            <a:r>
              <a:rPr lang="en-US" altLang="zh-CN" dirty="0"/>
              <a:t>level</a:t>
            </a:r>
            <a:r>
              <a:rPr lang="zh-CN" altLang="en-US" dirty="0"/>
              <a:t>的前馈和反馈环路：</a:t>
            </a:r>
            <a:endParaRPr lang="en-US" altLang="zh-CN" dirty="0"/>
          </a:p>
          <a:p>
            <a:pPr marL="285750" indent="-285750">
              <a:buFont typeface="Wingdings" panose="05000000000000000000" pitchFamily="2" charset="2"/>
              <a:buChar char="Ø"/>
            </a:pPr>
            <a:r>
              <a:rPr lang="en-US" altLang="zh-CN" dirty="0"/>
              <a:t>Feedforward</a:t>
            </a:r>
          </a:p>
          <a:p>
            <a:pPr marL="285750" indent="-285750">
              <a:buFont typeface="Wingdings" panose="05000000000000000000" pitchFamily="2" charset="2"/>
              <a:buChar char="Ø"/>
            </a:pPr>
            <a:r>
              <a:rPr lang="en-US" altLang="zh-CN" dirty="0"/>
              <a:t>Feedback</a:t>
            </a:r>
          </a:p>
          <a:p>
            <a:r>
              <a:rPr lang="en-US" altLang="zh-CN" dirty="0"/>
              <a:t>1. </a:t>
            </a:r>
            <a:r>
              <a:rPr lang="zh-CN" altLang="en-US" dirty="0"/>
              <a:t>同一</a:t>
            </a:r>
            <a:r>
              <a:rPr lang="en-US" altLang="zh-CN" dirty="0"/>
              <a:t>level</a:t>
            </a:r>
            <a:r>
              <a:rPr lang="zh-CN" altLang="en-US" dirty="0"/>
              <a:t>的前馈网络的输入信号</a:t>
            </a:r>
            <a:endParaRPr lang="en-US" altLang="zh-CN" dirty="0"/>
          </a:p>
          <a:p>
            <a:r>
              <a:rPr lang="en-US" altLang="zh-CN" dirty="0"/>
              <a:t>2. </a:t>
            </a:r>
            <a:r>
              <a:rPr lang="zh-CN" altLang="en-US" dirty="0"/>
              <a:t>同一</a:t>
            </a:r>
            <a:r>
              <a:rPr lang="en-US" altLang="zh-CN" dirty="0"/>
              <a:t>level</a:t>
            </a:r>
            <a:r>
              <a:rPr lang="zh-CN" altLang="en-US" dirty="0"/>
              <a:t>的前馈网络的输出信号</a:t>
            </a:r>
            <a:endParaRPr lang="en-US" altLang="zh-CN" dirty="0"/>
          </a:p>
          <a:p>
            <a:endParaRPr lang="en-US" altLang="zh-CN" dirty="0"/>
          </a:p>
          <a:p>
            <a:r>
              <a:rPr lang="zh-CN" altLang="en-US" dirty="0"/>
              <a:t>前馈：驱动神经元发放</a:t>
            </a:r>
            <a:r>
              <a:rPr lang="en-US" altLang="zh-CN" dirty="0"/>
              <a:t>spike</a:t>
            </a:r>
          </a:p>
          <a:p>
            <a:r>
              <a:rPr lang="zh-CN" altLang="en-US" dirty="0"/>
              <a:t>反馈：调控；作用在顶端树突，弱</a:t>
            </a:r>
            <a:r>
              <a:rPr lang="en-US" altLang="zh-CN" dirty="0"/>
              <a:t>EPSP;</a:t>
            </a:r>
          </a:p>
          <a:p>
            <a:endParaRPr lang="en-US" altLang="zh-CN" dirty="0"/>
          </a:p>
          <a:p>
            <a:r>
              <a:rPr lang="zh-CN" altLang="en-US" dirty="0"/>
              <a:t>其他特点：</a:t>
            </a:r>
            <a:endParaRPr lang="en-US" altLang="zh-CN" dirty="0"/>
          </a:p>
          <a:p>
            <a:r>
              <a:rPr lang="en-US" altLang="zh-CN" dirty="0"/>
              <a:t>1. </a:t>
            </a:r>
            <a:r>
              <a:rPr lang="zh-CN" altLang="en-US" dirty="0"/>
              <a:t>在皮层间的连接里，</a:t>
            </a:r>
            <a:r>
              <a:rPr lang="en-US" altLang="zh-CN" dirty="0"/>
              <a:t>superficial</a:t>
            </a:r>
            <a:r>
              <a:rPr lang="zh-CN" altLang="en-US" dirty="0"/>
              <a:t> </a:t>
            </a:r>
            <a:r>
              <a:rPr lang="en-US" altLang="zh-CN" dirty="0"/>
              <a:t>layer</a:t>
            </a:r>
            <a:r>
              <a:rPr lang="zh-CN" altLang="en-US" dirty="0"/>
              <a:t>和</a:t>
            </a:r>
            <a:r>
              <a:rPr lang="en-US" altLang="zh-CN" dirty="0"/>
              <a:t>deep layer</a:t>
            </a:r>
            <a:r>
              <a:rPr lang="zh-CN" altLang="en-US" dirty="0"/>
              <a:t>基本上分别起到前馈和反馈的作用。</a:t>
            </a:r>
            <a:endParaRPr lang="en-US" altLang="zh-CN" dirty="0"/>
          </a:p>
          <a:p>
            <a:r>
              <a:rPr lang="en-US" altLang="zh-CN" dirty="0"/>
              <a:t>2..</a:t>
            </a:r>
            <a:r>
              <a:rPr lang="zh-CN" altLang="en-US" dirty="0"/>
              <a:t> 对于那些提供层内局部反馈的深层神经元，它们的轴突并不会连接到皮层下结构</a:t>
            </a:r>
            <a:r>
              <a:rPr lang="en-US" altLang="zh-CN" dirty="0"/>
              <a:t>(</a:t>
            </a:r>
            <a:r>
              <a:rPr lang="zh-CN" altLang="en-US" dirty="0"/>
              <a:t>进入到</a:t>
            </a:r>
            <a:r>
              <a:rPr lang="en-US" altLang="zh-CN" dirty="0"/>
              <a:t>while matter</a:t>
            </a:r>
            <a:r>
              <a:rPr lang="zh-CN" altLang="en-US" dirty="0"/>
              <a:t>中</a:t>
            </a:r>
            <a:r>
              <a:rPr lang="en-US" altLang="zh-CN" dirty="0"/>
              <a:t>)</a:t>
            </a:r>
            <a:r>
              <a:rPr lang="zh-CN" altLang="en-US" dirty="0"/>
              <a:t>；</a:t>
            </a:r>
            <a:r>
              <a:rPr lang="en-US" altLang="zh-CN" dirty="0"/>
              <a:t>e.g. </a:t>
            </a:r>
            <a:r>
              <a:rPr lang="zh-CN" altLang="en-US" dirty="0"/>
              <a:t>只有少部分的给与</a:t>
            </a:r>
            <a:r>
              <a:rPr lang="en-US" altLang="zh-CN" dirty="0"/>
              <a:t>L4C</a:t>
            </a:r>
            <a:r>
              <a:rPr lang="zh-CN" altLang="en-US" dirty="0"/>
              <a:t>反馈的</a:t>
            </a:r>
            <a:r>
              <a:rPr lang="en-US" altLang="zh-CN" dirty="0"/>
              <a:t>V1 L6</a:t>
            </a:r>
            <a:r>
              <a:rPr lang="zh-CN" altLang="en-US" dirty="0"/>
              <a:t>椎体细胞会投射到白质中。</a:t>
            </a:r>
            <a:endParaRPr lang="en-US" altLang="zh-CN" dirty="0"/>
          </a:p>
        </p:txBody>
      </p:sp>
      <p:sp>
        <p:nvSpPr>
          <p:cNvPr id="9" name="文本框 8">
            <a:extLst>
              <a:ext uri="{FF2B5EF4-FFF2-40B4-BE49-F238E27FC236}">
                <a16:creationId xmlns:a16="http://schemas.microsoft.com/office/drawing/2014/main" id="{3C065C9C-1E06-2570-C504-443A0E4148F6}"/>
              </a:ext>
            </a:extLst>
          </p:cNvPr>
          <p:cNvSpPr txBox="1"/>
          <p:nvPr/>
        </p:nvSpPr>
        <p:spPr>
          <a:xfrm>
            <a:off x="1573528" y="194990"/>
            <a:ext cx="1987826" cy="646331"/>
          </a:xfrm>
          <a:prstGeom prst="rect">
            <a:avLst/>
          </a:prstGeom>
          <a:noFill/>
        </p:spPr>
        <p:txBody>
          <a:bodyPr wrap="square" rtlCol="0">
            <a:spAutoFit/>
          </a:bodyPr>
          <a:lstStyle/>
          <a:p>
            <a:r>
              <a:rPr lang="en-US" altLang="zh-CN" b="1" dirty="0"/>
              <a:t>V1</a:t>
            </a:r>
            <a:r>
              <a:rPr lang="zh-CN" altLang="en-US" b="1" dirty="0"/>
              <a:t>信息流的简化</a:t>
            </a:r>
            <a:r>
              <a:rPr lang="en-US" altLang="zh-CN" b="1" dirty="0"/>
              <a:t>/</a:t>
            </a:r>
            <a:r>
              <a:rPr lang="zh-CN" altLang="en-US" b="1" dirty="0"/>
              <a:t>基本</a:t>
            </a:r>
            <a:r>
              <a:rPr lang="en-US" altLang="zh-CN" b="1" dirty="0"/>
              <a:t>framework</a:t>
            </a:r>
            <a:endParaRPr lang="zh-CN" altLang="en-US" b="1" dirty="0"/>
          </a:p>
        </p:txBody>
      </p:sp>
      <p:sp>
        <p:nvSpPr>
          <p:cNvPr id="6" name="文本框 5">
            <a:extLst>
              <a:ext uri="{FF2B5EF4-FFF2-40B4-BE49-F238E27FC236}">
                <a16:creationId xmlns:a16="http://schemas.microsoft.com/office/drawing/2014/main" id="{0405D989-949E-C538-40EF-52A014AC597B}"/>
              </a:ext>
            </a:extLst>
          </p:cNvPr>
          <p:cNvSpPr txBox="1"/>
          <p:nvPr/>
        </p:nvSpPr>
        <p:spPr>
          <a:xfrm>
            <a:off x="5582653" y="5799435"/>
            <a:ext cx="6096000" cy="584775"/>
          </a:xfrm>
          <a:prstGeom prst="rect">
            <a:avLst/>
          </a:prstGeom>
          <a:noFill/>
        </p:spPr>
        <p:txBody>
          <a:bodyPr wrap="square">
            <a:spAutoFit/>
          </a:bodyPr>
          <a:lstStyle/>
          <a:p>
            <a:r>
              <a:rPr lang="en-US" altLang="zh-CN" sz="1600" dirty="0">
                <a:effectLst/>
                <a:latin typeface="等线" panose="02010600030101010101" pitchFamily="2" charset="-122"/>
                <a:cs typeface="Times New Roman" panose="02020603050405020304" pitchFamily="18" charset="0"/>
              </a:rPr>
              <a:t>CALLAWAY, E.M., 1998. Local circuits in primary visual cortex of the macaque monkey. </a:t>
            </a:r>
            <a:r>
              <a:rPr lang="en-US" altLang="zh-CN" sz="1600" i="1" dirty="0">
                <a:effectLst/>
                <a:latin typeface="等线" panose="02010600030101010101" pitchFamily="2" charset="-122"/>
                <a:cs typeface="Times New Roman" panose="02020603050405020304" pitchFamily="18" charset="0"/>
              </a:rPr>
              <a:t>Annual review of neuroscience 21</a:t>
            </a:r>
            <a:r>
              <a:rPr lang="en-US" altLang="zh-CN" sz="1600" dirty="0">
                <a:effectLst/>
                <a:latin typeface="等线" panose="02010600030101010101" pitchFamily="2" charset="-122"/>
                <a:cs typeface="Times New Roman" panose="02020603050405020304" pitchFamily="18" charset="0"/>
              </a:rPr>
              <a:t>, 1, 47-74</a:t>
            </a:r>
            <a:endParaRPr lang="zh-CN" altLang="en-US" sz="1600" dirty="0"/>
          </a:p>
        </p:txBody>
      </p:sp>
    </p:spTree>
    <p:extLst>
      <p:ext uri="{BB962C8B-B14F-4D97-AF65-F5344CB8AC3E}">
        <p14:creationId xmlns:p14="http://schemas.microsoft.com/office/powerpoint/2010/main" val="173845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51D3A-9BDA-EDAC-E9D4-E1E8E7F8F079}"/>
              </a:ext>
            </a:extLst>
          </p:cNvPr>
          <p:cNvSpPr>
            <a:spLocks noGrp="1"/>
          </p:cNvSpPr>
          <p:nvPr>
            <p:ph type="title"/>
          </p:nvPr>
        </p:nvSpPr>
        <p:spPr/>
        <p:txBody>
          <a:bodyPr/>
          <a:lstStyle/>
          <a:p>
            <a:r>
              <a:rPr lang="zh-CN" altLang="en-US" dirty="0"/>
              <a:t>灵长类</a:t>
            </a:r>
            <a:r>
              <a:rPr lang="en-US" altLang="zh-CN" dirty="0"/>
              <a:t>V1</a:t>
            </a:r>
            <a:r>
              <a:rPr lang="zh-CN" altLang="en-US" dirty="0"/>
              <a:t>微环路的细节</a:t>
            </a:r>
          </a:p>
        </p:txBody>
      </p:sp>
      <p:sp>
        <p:nvSpPr>
          <p:cNvPr id="3" name="文本占位符 2">
            <a:extLst>
              <a:ext uri="{FF2B5EF4-FFF2-40B4-BE49-F238E27FC236}">
                <a16:creationId xmlns:a16="http://schemas.microsoft.com/office/drawing/2014/main" id="{4DB6C352-77B7-F807-2D7A-40AB5E1A93F4}"/>
              </a:ext>
            </a:extLst>
          </p:cNvPr>
          <p:cNvSpPr>
            <a:spLocks noGrp="1"/>
          </p:cNvSpPr>
          <p:nvPr>
            <p:ph type="body" idx="1"/>
          </p:nvPr>
        </p:nvSpPr>
        <p:spPr/>
        <p:txBody>
          <a:bodyPr/>
          <a:lstStyle/>
          <a:p>
            <a:r>
              <a:rPr lang="en-US" altLang="zh-CN" dirty="0"/>
              <a:t>L4C,</a:t>
            </a:r>
          </a:p>
          <a:p>
            <a:r>
              <a:rPr lang="en-US" altLang="zh-CN" dirty="0"/>
              <a:t>L4B,L4A,L3B,L2/3A</a:t>
            </a:r>
          </a:p>
          <a:p>
            <a:r>
              <a:rPr lang="en-US" altLang="zh-CN" dirty="0"/>
              <a:t>L5,L6</a:t>
            </a:r>
          </a:p>
        </p:txBody>
      </p:sp>
    </p:spTree>
    <p:extLst>
      <p:ext uri="{BB962C8B-B14F-4D97-AF65-F5344CB8AC3E}">
        <p14:creationId xmlns:p14="http://schemas.microsoft.com/office/powerpoint/2010/main" val="409346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15FE2AF-9DF4-1B31-2898-CF7A40F6D85A}"/>
              </a:ext>
            </a:extLst>
          </p:cNvPr>
          <p:cNvSpPr txBox="1"/>
          <p:nvPr/>
        </p:nvSpPr>
        <p:spPr>
          <a:xfrm>
            <a:off x="812800" y="898436"/>
            <a:ext cx="6946900" cy="4616648"/>
          </a:xfrm>
          <a:prstGeom prst="rect">
            <a:avLst/>
          </a:prstGeom>
          <a:noFill/>
        </p:spPr>
        <p:txBody>
          <a:bodyPr wrap="square">
            <a:spAutoFit/>
          </a:bodyPr>
          <a:lstStyle/>
          <a:p>
            <a:r>
              <a:rPr lang="zh-CN" altLang="en-US" sz="2400" b="1" dirty="0"/>
              <a:t>一些基本知识：</a:t>
            </a:r>
            <a:endParaRPr lang="en-US" altLang="zh-CN" sz="2400" b="1" dirty="0"/>
          </a:p>
          <a:p>
            <a:endParaRPr lang="en-US" altLang="zh-CN" dirty="0"/>
          </a:p>
          <a:p>
            <a:endParaRPr lang="en-US" altLang="zh-CN" dirty="0"/>
          </a:p>
          <a:p>
            <a:r>
              <a:rPr lang="en-US" altLang="zh-CN" dirty="0"/>
              <a:t>Spiny cell:  pyramidal cell, spiny stellate cell-&gt;</a:t>
            </a:r>
            <a:r>
              <a:rPr lang="zh-CN" altLang="en-US" dirty="0"/>
              <a:t>兴奋性细胞</a:t>
            </a:r>
            <a:endParaRPr lang="en-US" altLang="zh-CN" dirty="0"/>
          </a:p>
          <a:p>
            <a:r>
              <a:rPr lang="en-US" altLang="zh-CN" dirty="0"/>
              <a:t>Not-spiny/sparsely spiny cell-&gt;</a:t>
            </a:r>
            <a:r>
              <a:rPr lang="zh-CN" altLang="en-US" dirty="0"/>
              <a:t>抑制性细胞</a:t>
            </a:r>
            <a:endParaRPr lang="en-US" altLang="zh-CN" dirty="0"/>
          </a:p>
          <a:p>
            <a:endParaRPr lang="en-US" altLang="zh-CN" dirty="0"/>
          </a:p>
          <a:p>
            <a:endParaRPr lang="en-US" altLang="zh-CN" dirty="0"/>
          </a:p>
          <a:p>
            <a:r>
              <a:rPr lang="zh-CN" altLang="en-US" dirty="0"/>
              <a:t>按照是否进行脑区投射：</a:t>
            </a:r>
            <a:endParaRPr lang="en-US" altLang="zh-CN" dirty="0"/>
          </a:p>
          <a:p>
            <a:r>
              <a:rPr lang="en-US" altLang="zh-CN" dirty="0"/>
              <a:t>Pyramidal cell</a:t>
            </a:r>
            <a:r>
              <a:rPr lang="zh-CN" altLang="en-US" dirty="0"/>
              <a:t>分类：</a:t>
            </a:r>
            <a:endParaRPr lang="en-US" altLang="zh-CN" dirty="0"/>
          </a:p>
          <a:p>
            <a:r>
              <a:rPr lang="en-US" altLang="zh-CN" dirty="0"/>
              <a:t>Local pyramidal cell, projection pyramidal cell</a:t>
            </a:r>
          </a:p>
          <a:p>
            <a:endParaRPr lang="en-US" altLang="zh-CN" dirty="0"/>
          </a:p>
          <a:p>
            <a:r>
              <a:rPr lang="en-US" altLang="zh-CN" dirty="0"/>
              <a:t>Spiny stellate cell</a:t>
            </a:r>
            <a:r>
              <a:rPr lang="zh-CN" altLang="en-US" dirty="0"/>
              <a:t>分类：</a:t>
            </a:r>
            <a:endParaRPr lang="en-US" altLang="zh-CN" dirty="0"/>
          </a:p>
          <a:p>
            <a:r>
              <a:rPr lang="en-US" altLang="zh-CN" dirty="0"/>
              <a:t>Local spiny stellate cell, projection spiny stellate cell</a:t>
            </a:r>
          </a:p>
          <a:p>
            <a:endParaRPr lang="en-US" altLang="zh-CN" dirty="0"/>
          </a:p>
          <a:p>
            <a:r>
              <a:rPr lang="en-US" altLang="zh-CN" dirty="0"/>
              <a:t>Pyramidal cell</a:t>
            </a:r>
            <a:r>
              <a:rPr lang="zh-CN" altLang="en-US" dirty="0"/>
              <a:t>按照形态、电学特性进行子分类</a:t>
            </a:r>
            <a:r>
              <a:rPr lang="en-US" altLang="zh-CN" dirty="0"/>
              <a:t>-&gt;</a:t>
            </a:r>
            <a:r>
              <a:rPr lang="zh-CN" altLang="en-US" dirty="0"/>
              <a:t>很复杂</a:t>
            </a:r>
            <a:endParaRPr lang="en-US" altLang="zh-CN" dirty="0"/>
          </a:p>
          <a:p>
            <a:endParaRPr lang="zh-CN" altLang="en-US" dirty="0"/>
          </a:p>
        </p:txBody>
      </p:sp>
      <p:pic>
        <p:nvPicPr>
          <p:cNvPr id="6" name="图片 5">
            <a:extLst>
              <a:ext uri="{FF2B5EF4-FFF2-40B4-BE49-F238E27FC236}">
                <a16:creationId xmlns:a16="http://schemas.microsoft.com/office/drawing/2014/main" id="{898E2237-0D09-0D35-4CDC-5D9100886FAA}"/>
              </a:ext>
            </a:extLst>
          </p:cNvPr>
          <p:cNvPicPr>
            <a:picLocks noChangeAspect="1"/>
          </p:cNvPicPr>
          <p:nvPr/>
        </p:nvPicPr>
        <p:blipFill rotWithShape="1">
          <a:blip r:embed="rId2">
            <a:extLst>
              <a:ext uri="{28A0092B-C50C-407E-A947-70E740481C1C}">
                <a14:useLocalDpi xmlns:a14="http://schemas.microsoft.com/office/drawing/2010/main" val="0"/>
              </a:ext>
            </a:extLst>
          </a:blip>
          <a:srcRect b="43276"/>
          <a:stretch/>
        </p:blipFill>
        <p:spPr>
          <a:xfrm>
            <a:off x="7134860" y="1525795"/>
            <a:ext cx="3705859" cy="3661655"/>
          </a:xfrm>
          <a:prstGeom prst="rect">
            <a:avLst/>
          </a:prstGeom>
        </p:spPr>
      </p:pic>
    </p:spTree>
    <p:extLst>
      <p:ext uri="{BB962C8B-B14F-4D97-AF65-F5344CB8AC3E}">
        <p14:creationId xmlns:p14="http://schemas.microsoft.com/office/powerpoint/2010/main" val="377085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FEC351-D738-AF48-4802-56EA14E284DA}"/>
              </a:ext>
            </a:extLst>
          </p:cNvPr>
          <p:cNvPicPr>
            <a:picLocks noChangeAspect="1"/>
          </p:cNvPicPr>
          <p:nvPr/>
        </p:nvPicPr>
        <p:blipFill>
          <a:blip r:embed="rId3"/>
          <a:stretch>
            <a:fillRect/>
          </a:stretch>
        </p:blipFill>
        <p:spPr>
          <a:xfrm>
            <a:off x="1370771" y="489341"/>
            <a:ext cx="7732127" cy="3604078"/>
          </a:xfrm>
          <a:prstGeom prst="rect">
            <a:avLst/>
          </a:prstGeom>
        </p:spPr>
      </p:pic>
      <p:sp>
        <p:nvSpPr>
          <p:cNvPr id="4" name="文本框 3">
            <a:extLst>
              <a:ext uri="{FF2B5EF4-FFF2-40B4-BE49-F238E27FC236}">
                <a16:creationId xmlns:a16="http://schemas.microsoft.com/office/drawing/2014/main" id="{EC6FCD6D-1F89-E365-7D93-2C8993DBE423}"/>
              </a:ext>
            </a:extLst>
          </p:cNvPr>
          <p:cNvSpPr txBox="1"/>
          <p:nvPr/>
        </p:nvSpPr>
        <p:spPr>
          <a:xfrm>
            <a:off x="1097709" y="165329"/>
            <a:ext cx="6125632" cy="461665"/>
          </a:xfrm>
          <a:prstGeom prst="rect">
            <a:avLst/>
          </a:prstGeom>
          <a:noFill/>
        </p:spPr>
        <p:txBody>
          <a:bodyPr wrap="square" rtlCol="0">
            <a:spAutoFit/>
          </a:bodyPr>
          <a:lstStyle/>
          <a:p>
            <a:r>
              <a:rPr lang="en-US" altLang="zh-CN" sz="2000" b="1" dirty="0"/>
              <a:t>V1</a:t>
            </a:r>
            <a:r>
              <a:rPr lang="zh-CN" altLang="en-US" sz="2000" b="1" dirty="0"/>
              <a:t>层内分布的典型</a:t>
            </a:r>
            <a:r>
              <a:rPr lang="en-US" altLang="zh-CN" sz="2400" b="1" dirty="0"/>
              <a:t>spiny cell</a:t>
            </a:r>
            <a:r>
              <a:rPr lang="zh-CN" altLang="en-US" sz="2000" b="1" dirty="0"/>
              <a:t>细胞示意图</a:t>
            </a:r>
            <a:endParaRPr lang="en-US" altLang="zh-CN" sz="2000" b="1" dirty="0"/>
          </a:p>
        </p:txBody>
      </p:sp>
      <p:sp>
        <p:nvSpPr>
          <p:cNvPr id="5" name="文本框 4">
            <a:extLst>
              <a:ext uri="{FF2B5EF4-FFF2-40B4-BE49-F238E27FC236}">
                <a16:creationId xmlns:a16="http://schemas.microsoft.com/office/drawing/2014/main" id="{C13BE5D1-8012-6413-2B95-8E28098DFB7B}"/>
              </a:ext>
            </a:extLst>
          </p:cNvPr>
          <p:cNvSpPr txBox="1"/>
          <p:nvPr/>
        </p:nvSpPr>
        <p:spPr>
          <a:xfrm>
            <a:off x="3028120" y="4003275"/>
            <a:ext cx="7732127" cy="2031325"/>
          </a:xfrm>
          <a:prstGeom prst="rect">
            <a:avLst/>
          </a:prstGeom>
          <a:noFill/>
          <a:ln w="38100">
            <a:solidFill>
              <a:schemeClr val="bg2">
                <a:lumMod val="75000"/>
              </a:schemeClr>
            </a:solidFill>
          </a:ln>
        </p:spPr>
        <p:txBody>
          <a:bodyPr wrap="square" rtlCol="0">
            <a:spAutoFit/>
          </a:bodyPr>
          <a:lstStyle/>
          <a:p>
            <a:r>
              <a:rPr lang="zh-CN" altLang="en-US" dirty="0"/>
              <a:t>典型</a:t>
            </a:r>
            <a:r>
              <a:rPr lang="en-US" altLang="zh-CN" dirty="0"/>
              <a:t>spiny cell</a:t>
            </a:r>
            <a:r>
              <a:rPr lang="zh-CN" altLang="en-US" dirty="0"/>
              <a:t>特点</a:t>
            </a:r>
            <a:r>
              <a:rPr lang="en-US" altLang="zh-CN" dirty="0"/>
              <a:t>(</a:t>
            </a:r>
            <a:r>
              <a:rPr lang="zh-CN" altLang="en-US" dirty="0"/>
              <a:t>树突，轴突</a:t>
            </a:r>
            <a:r>
              <a:rPr lang="en-US" altLang="zh-CN" dirty="0"/>
              <a:t>)</a:t>
            </a:r>
            <a:r>
              <a:rPr lang="zh-CN" altLang="en-US" dirty="0"/>
              <a:t>：</a:t>
            </a:r>
            <a:endParaRPr lang="en-US" altLang="zh-CN" dirty="0"/>
          </a:p>
          <a:p>
            <a:pPr marL="342900" indent="-342900">
              <a:buAutoNum type="arabicPeriod"/>
            </a:pPr>
            <a:r>
              <a:rPr lang="zh-CN" altLang="en-US" dirty="0"/>
              <a:t>位于</a:t>
            </a:r>
            <a:r>
              <a:rPr lang="en-US" altLang="zh-CN" dirty="0"/>
              <a:t>4C</a:t>
            </a:r>
            <a:r>
              <a:rPr lang="zh-CN" altLang="en-US" dirty="0"/>
              <a:t>的</a:t>
            </a:r>
            <a:r>
              <a:rPr lang="en-US" altLang="zh-CN" dirty="0"/>
              <a:t>spiny stellate cell</a:t>
            </a:r>
            <a:r>
              <a:rPr lang="zh-CN" altLang="en-US" dirty="0"/>
              <a:t>主要向上投射到</a:t>
            </a:r>
            <a:r>
              <a:rPr lang="en-US" altLang="zh-CN" dirty="0"/>
              <a:t>2-4B</a:t>
            </a:r>
            <a:r>
              <a:rPr lang="zh-CN" altLang="en-US" dirty="0"/>
              <a:t>层，部分稀疏投射到</a:t>
            </a:r>
            <a:r>
              <a:rPr lang="en-US" altLang="zh-CN" dirty="0"/>
              <a:t>L6</a:t>
            </a:r>
            <a:r>
              <a:rPr lang="zh-CN" altLang="en-US" dirty="0"/>
              <a:t>；</a:t>
            </a:r>
            <a:endParaRPr lang="en-US" altLang="zh-CN" dirty="0"/>
          </a:p>
          <a:p>
            <a:pPr marL="342900" indent="-342900">
              <a:buAutoNum type="arabicPeriod"/>
            </a:pPr>
            <a:r>
              <a:rPr lang="zh-CN" altLang="en-US" dirty="0"/>
              <a:t>位于</a:t>
            </a:r>
            <a:r>
              <a:rPr lang="en-US" altLang="zh-CN" dirty="0"/>
              <a:t>2-4B</a:t>
            </a:r>
            <a:r>
              <a:rPr lang="zh-CN" altLang="en-US" dirty="0"/>
              <a:t>层的</a:t>
            </a:r>
            <a:r>
              <a:rPr lang="en-US" altLang="zh-CN" dirty="0"/>
              <a:t>spiny PC</a:t>
            </a:r>
            <a:r>
              <a:rPr lang="zh-CN" altLang="en-US" dirty="0"/>
              <a:t>稀疏向下投射到</a:t>
            </a:r>
            <a:r>
              <a:rPr lang="en-US" altLang="zh-CN" dirty="0"/>
              <a:t>L5</a:t>
            </a:r>
            <a:r>
              <a:rPr lang="zh-CN" altLang="en-US" dirty="0"/>
              <a:t>层；</a:t>
            </a:r>
            <a:endParaRPr lang="en-US" altLang="zh-CN" dirty="0"/>
          </a:p>
          <a:p>
            <a:pPr marL="342900" indent="-342900">
              <a:buAutoNum type="arabicPeriod"/>
            </a:pPr>
            <a:r>
              <a:rPr lang="en-US" altLang="zh-CN" dirty="0"/>
              <a:t>L5</a:t>
            </a:r>
            <a:r>
              <a:rPr lang="zh-CN" altLang="en-US" dirty="0"/>
              <a:t>层的</a:t>
            </a:r>
            <a:r>
              <a:rPr lang="en-US" altLang="zh-CN" dirty="0"/>
              <a:t>spiny PC</a:t>
            </a:r>
            <a:r>
              <a:rPr lang="zh-CN" altLang="en-US" dirty="0"/>
              <a:t>稠密向上投射到</a:t>
            </a:r>
            <a:r>
              <a:rPr lang="en-US" altLang="zh-CN" dirty="0"/>
              <a:t>2/4B</a:t>
            </a:r>
            <a:r>
              <a:rPr lang="zh-CN" altLang="en-US" dirty="0"/>
              <a:t>层</a:t>
            </a:r>
            <a:r>
              <a:rPr lang="en-US" altLang="zh-CN" dirty="0"/>
              <a:t>-&gt;</a:t>
            </a:r>
            <a:r>
              <a:rPr lang="zh-CN" altLang="en-US" dirty="0"/>
              <a:t>反馈；</a:t>
            </a:r>
            <a:endParaRPr lang="en-US" altLang="zh-CN" dirty="0"/>
          </a:p>
          <a:p>
            <a:pPr marL="342900" indent="-342900">
              <a:buAutoNum type="arabicPeriod"/>
            </a:pPr>
            <a:r>
              <a:rPr lang="en-US" altLang="zh-CN" dirty="0"/>
              <a:t>L6</a:t>
            </a:r>
            <a:r>
              <a:rPr lang="zh-CN" altLang="en-US" dirty="0"/>
              <a:t>层主要具有两大类型的</a:t>
            </a:r>
            <a:r>
              <a:rPr lang="en-US" altLang="zh-CN" dirty="0"/>
              <a:t>PC</a:t>
            </a:r>
            <a:r>
              <a:rPr lang="zh-CN" altLang="en-US" dirty="0"/>
              <a:t>：</a:t>
            </a:r>
            <a:endParaRPr lang="en-US" altLang="zh-CN" dirty="0"/>
          </a:p>
          <a:p>
            <a:r>
              <a:rPr lang="zh-CN" altLang="en-US" dirty="0"/>
              <a:t>第一类：顶端树突位于</a:t>
            </a:r>
            <a:r>
              <a:rPr lang="en-US" altLang="zh-CN" dirty="0"/>
              <a:t>L4C</a:t>
            </a:r>
            <a:r>
              <a:rPr lang="zh-CN" altLang="en-US" dirty="0"/>
              <a:t>，轴突向上投射到</a:t>
            </a:r>
            <a:r>
              <a:rPr lang="en-US" altLang="zh-CN" dirty="0"/>
              <a:t>L4C-&gt;</a:t>
            </a:r>
            <a:r>
              <a:rPr lang="zh-CN" altLang="en-US" dirty="0"/>
              <a:t>“特异性”反馈；</a:t>
            </a:r>
            <a:endParaRPr lang="en-US" altLang="zh-CN" dirty="0"/>
          </a:p>
          <a:p>
            <a:r>
              <a:rPr lang="zh-CN" altLang="en-US" dirty="0"/>
              <a:t>第二类：树突位于</a:t>
            </a:r>
            <a:r>
              <a:rPr lang="en-US" altLang="zh-CN" dirty="0"/>
              <a:t>L5</a:t>
            </a:r>
            <a:r>
              <a:rPr lang="zh-CN" altLang="en-US" dirty="0"/>
              <a:t>和</a:t>
            </a:r>
            <a:r>
              <a:rPr lang="en-US" altLang="zh-CN" dirty="0"/>
              <a:t>L6</a:t>
            </a:r>
            <a:r>
              <a:rPr lang="zh-CN" altLang="en-US" dirty="0"/>
              <a:t>，轴突向上延伸到</a:t>
            </a:r>
            <a:r>
              <a:rPr lang="en-US" altLang="zh-CN" dirty="0"/>
              <a:t>2-4B-&gt;</a:t>
            </a:r>
            <a:r>
              <a:rPr lang="zh-CN" altLang="en-US" dirty="0"/>
              <a:t>调控输出信号。</a:t>
            </a:r>
          </a:p>
        </p:txBody>
      </p:sp>
      <p:sp>
        <p:nvSpPr>
          <p:cNvPr id="8" name="文本框 7">
            <a:extLst>
              <a:ext uri="{FF2B5EF4-FFF2-40B4-BE49-F238E27FC236}">
                <a16:creationId xmlns:a16="http://schemas.microsoft.com/office/drawing/2014/main" id="{28395CE9-975E-CD35-AA07-0896D7BF14BE}"/>
              </a:ext>
            </a:extLst>
          </p:cNvPr>
          <p:cNvSpPr txBox="1"/>
          <p:nvPr/>
        </p:nvSpPr>
        <p:spPr>
          <a:xfrm>
            <a:off x="548123" y="4959911"/>
            <a:ext cx="2181430" cy="1200329"/>
          </a:xfrm>
          <a:prstGeom prst="rect">
            <a:avLst/>
          </a:prstGeom>
          <a:noFill/>
        </p:spPr>
        <p:txBody>
          <a:bodyPr wrap="square">
            <a:spAutoFit/>
          </a:bodyPr>
          <a:lstStyle/>
          <a:p>
            <a:r>
              <a:rPr lang="zh-CN" altLang="en-US" dirty="0"/>
              <a:t>加粗黑线为神经元的树突部分；</a:t>
            </a:r>
            <a:endParaRPr lang="en-US" altLang="zh-CN" dirty="0"/>
          </a:p>
          <a:p>
            <a:r>
              <a:rPr lang="zh-CN" altLang="en-US" dirty="0"/>
              <a:t>细黑线为神经元的轴突</a:t>
            </a:r>
            <a:r>
              <a:rPr lang="en-US" altLang="zh-CN" dirty="0"/>
              <a:t>arbor</a:t>
            </a:r>
            <a:r>
              <a:rPr lang="zh-CN" altLang="en-US" dirty="0"/>
              <a:t>部分。</a:t>
            </a:r>
          </a:p>
        </p:txBody>
      </p:sp>
      <p:sp>
        <p:nvSpPr>
          <p:cNvPr id="6" name="文本框 5">
            <a:extLst>
              <a:ext uri="{FF2B5EF4-FFF2-40B4-BE49-F238E27FC236}">
                <a16:creationId xmlns:a16="http://schemas.microsoft.com/office/drawing/2014/main" id="{2586AF7E-45E1-2F47-C456-602C9D8E6EBC}"/>
              </a:ext>
            </a:extLst>
          </p:cNvPr>
          <p:cNvSpPr txBox="1"/>
          <p:nvPr/>
        </p:nvSpPr>
        <p:spPr>
          <a:xfrm>
            <a:off x="5699069" y="6273225"/>
            <a:ext cx="6096000" cy="584775"/>
          </a:xfrm>
          <a:prstGeom prst="rect">
            <a:avLst/>
          </a:prstGeom>
          <a:noFill/>
        </p:spPr>
        <p:txBody>
          <a:bodyPr wrap="square">
            <a:spAutoFit/>
          </a:bodyPr>
          <a:lstStyle/>
          <a:p>
            <a:r>
              <a:rPr lang="en-US" altLang="zh-CN" sz="1600" dirty="0">
                <a:effectLst/>
                <a:latin typeface="等线" panose="02010600030101010101" pitchFamily="2" charset="-122"/>
                <a:cs typeface="Times New Roman" panose="02020603050405020304" pitchFamily="18" charset="0"/>
              </a:rPr>
              <a:t>CALLAWAY, E.M., 1998. Local circuits in primary visual cortex of the macaque monkey. </a:t>
            </a:r>
            <a:r>
              <a:rPr lang="en-US" altLang="zh-CN" sz="1600" i="1" dirty="0">
                <a:effectLst/>
                <a:latin typeface="等线" panose="02010600030101010101" pitchFamily="2" charset="-122"/>
                <a:cs typeface="Times New Roman" panose="02020603050405020304" pitchFamily="18" charset="0"/>
              </a:rPr>
              <a:t>Annual review of neuroscience 21</a:t>
            </a:r>
            <a:r>
              <a:rPr lang="en-US" altLang="zh-CN" sz="1600" dirty="0">
                <a:effectLst/>
                <a:latin typeface="等线" panose="02010600030101010101" pitchFamily="2" charset="-122"/>
                <a:cs typeface="Times New Roman" panose="02020603050405020304" pitchFamily="18" charset="0"/>
              </a:rPr>
              <a:t>, 1, 47-74</a:t>
            </a:r>
            <a:endParaRPr lang="zh-CN" altLang="en-US" sz="1600" dirty="0"/>
          </a:p>
        </p:txBody>
      </p:sp>
      <p:sp>
        <p:nvSpPr>
          <p:cNvPr id="9" name="文本框 8">
            <a:extLst>
              <a:ext uri="{FF2B5EF4-FFF2-40B4-BE49-F238E27FC236}">
                <a16:creationId xmlns:a16="http://schemas.microsoft.com/office/drawing/2014/main" id="{06F6F303-FD7D-46A7-F744-FC524F976883}"/>
              </a:ext>
            </a:extLst>
          </p:cNvPr>
          <p:cNvSpPr txBox="1"/>
          <p:nvPr/>
        </p:nvSpPr>
        <p:spPr>
          <a:xfrm>
            <a:off x="9418835" y="1310311"/>
            <a:ext cx="2036851" cy="984885"/>
          </a:xfrm>
          <a:prstGeom prst="rect">
            <a:avLst/>
          </a:prstGeom>
          <a:noFill/>
        </p:spPr>
        <p:txBody>
          <a:bodyPr wrap="square">
            <a:spAutoFit/>
          </a:bodyPr>
          <a:lstStyle/>
          <a:p>
            <a:r>
              <a:rPr lang="zh-CN" altLang="en-US" sz="2000" b="1" dirty="0">
                <a:solidFill>
                  <a:srgbClr val="FF0000"/>
                </a:solidFill>
              </a:rPr>
              <a:t>解剖是认知皮层微环路的基础！</a:t>
            </a:r>
            <a:endParaRPr lang="en-US" altLang="zh-CN" sz="2000" b="1" dirty="0">
              <a:solidFill>
                <a:srgbClr val="FF0000"/>
              </a:solidFill>
            </a:endParaRPr>
          </a:p>
          <a:p>
            <a:r>
              <a:rPr lang="zh-CN" altLang="en-US" dirty="0"/>
              <a:t>解剖          功能</a:t>
            </a:r>
          </a:p>
        </p:txBody>
      </p:sp>
      <p:sp>
        <p:nvSpPr>
          <p:cNvPr id="7" name="不等号 6">
            <a:extLst>
              <a:ext uri="{FF2B5EF4-FFF2-40B4-BE49-F238E27FC236}">
                <a16:creationId xmlns:a16="http://schemas.microsoft.com/office/drawing/2014/main" id="{5F1F25B5-7E53-9620-E224-2E4DEE7D8979}"/>
              </a:ext>
            </a:extLst>
          </p:cNvPr>
          <p:cNvSpPr/>
          <p:nvPr/>
        </p:nvSpPr>
        <p:spPr>
          <a:xfrm>
            <a:off x="9996758" y="1941818"/>
            <a:ext cx="599105" cy="36987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4180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A6075A-B774-8E32-5D3D-068FAAB06730}"/>
              </a:ext>
            </a:extLst>
          </p:cNvPr>
          <p:cNvPicPr>
            <a:picLocks noChangeAspect="1"/>
          </p:cNvPicPr>
          <p:nvPr/>
        </p:nvPicPr>
        <p:blipFill rotWithShape="1">
          <a:blip r:embed="rId2"/>
          <a:srcRect r="777"/>
          <a:stretch/>
        </p:blipFill>
        <p:spPr>
          <a:xfrm>
            <a:off x="0" y="695500"/>
            <a:ext cx="9806448" cy="5466999"/>
          </a:xfrm>
          <a:prstGeom prst="rect">
            <a:avLst/>
          </a:prstGeom>
        </p:spPr>
      </p:pic>
      <p:sp>
        <p:nvSpPr>
          <p:cNvPr id="5" name="文本框 4">
            <a:extLst>
              <a:ext uri="{FF2B5EF4-FFF2-40B4-BE49-F238E27FC236}">
                <a16:creationId xmlns:a16="http://schemas.microsoft.com/office/drawing/2014/main" id="{84B41D64-2830-2EB5-77F7-4B9845AD365C}"/>
              </a:ext>
            </a:extLst>
          </p:cNvPr>
          <p:cNvSpPr txBox="1"/>
          <p:nvPr/>
        </p:nvSpPr>
        <p:spPr>
          <a:xfrm>
            <a:off x="2365523" y="184935"/>
            <a:ext cx="3172248" cy="646331"/>
          </a:xfrm>
          <a:prstGeom prst="rect">
            <a:avLst/>
          </a:prstGeom>
          <a:noFill/>
        </p:spPr>
        <p:txBody>
          <a:bodyPr wrap="square">
            <a:spAutoFit/>
          </a:bodyPr>
          <a:lstStyle/>
          <a:p>
            <a:r>
              <a:rPr lang="en-US" altLang="zh-CN" dirty="0"/>
              <a:t>V1</a:t>
            </a:r>
            <a:r>
              <a:rPr lang="zh-CN" altLang="en-US" dirty="0"/>
              <a:t>每层最重要的特征汇总表</a:t>
            </a:r>
            <a:endParaRPr lang="en-US" altLang="zh-CN" dirty="0"/>
          </a:p>
          <a:p>
            <a:endParaRPr lang="en-US" altLang="zh-CN" dirty="0"/>
          </a:p>
        </p:txBody>
      </p:sp>
      <p:pic>
        <p:nvPicPr>
          <p:cNvPr id="6" name="图片 5">
            <a:extLst>
              <a:ext uri="{FF2B5EF4-FFF2-40B4-BE49-F238E27FC236}">
                <a16:creationId xmlns:a16="http://schemas.microsoft.com/office/drawing/2014/main" id="{84E927C1-815C-83D8-E429-F6D5CC5E2E9E}"/>
              </a:ext>
            </a:extLst>
          </p:cNvPr>
          <p:cNvPicPr>
            <a:picLocks noChangeAspect="1"/>
          </p:cNvPicPr>
          <p:nvPr/>
        </p:nvPicPr>
        <p:blipFill>
          <a:blip r:embed="rId3"/>
          <a:stretch>
            <a:fillRect/>
          </a:stretch>
        </p:blipFill>
        <p:spPr>
          <a:xfrm>
            <a:off x="9888528" y="1984829"/>
            <a:ext cx="2221755" cy="2022093"/>
          </a:xfrm>
          <a:prstGeom prst="rect">
            <a:avLst/>
          </a:prstGeom>
        </p:spPr>
      </p:pic>
      <p:sp>
        <p:nvSpPr>
          <p:cNvPr id="8" name="文本框 7">
            <a:extLst>
              <a:ext uri="{FF2B5EF4-FFF2-40B4-BE49-F238E27FC236}">
                <a16:creationId xmlns:a16="http://schemas.microsoft.com/office/drawing/2014/main" id="{F501F7BA-312E-082C-23C6-792F7C2647AF}"/>
              </a:ext>
            </a:extLst>
          </p:cNvPr>
          <p:cNvSpPr txBox="1"/>
          <p:nvPr/>
        </p:nvSpPr>
        <p:spPr>
          <a:xfrm>
            <a:off x="9970246" y="695500"/>
            <a:ext cx="2021752" cy="1169551"/>
          </a:xfrm>
          <a:prstGeom prst="rect">
            <a:avLst/>
          </a:prstGeom>
          <a:noFill/>
        </p:spPr>
        <p:txBody>
          <a:bodyPr wrap="square">
            <a:spAutoFit/>
          </a:bodyPr>
          <a:lstStyle/>
          <a:p>
            <a:r>
              <a:rPr lang="en-US" altLang="zh-CN" sz="1400" dirty="0"/>
              <a:t>V1-&gt;V2:</a:t>
            </a:r>
            <a:br>
              <a:rPr lang="en-US" altLang="zh-CN" sz="1400" dirty="0"/>
            </a:br>
            <a:r>
              <a:rPr lang="en-US" altLang="zh-CN" sz="1400" dirty="0"/>
              <a:t>L2/3A</a:t>
            </a:r>
            <a:r>
              <a:rPr lang="zh-CN" altLang="en-US" sz="1400" dirty="0"/>
              <a:t> </a:t>
            </a:r>
            <a:r>
              <a:rPr lang="en-US" altLang="zh-CN" sz="1400" dirty="0"/>
              <a:t>blob-&gt;CO thin stripes </a:t>
            </a:r>
            <a:r>
              <a:rPr lang="zh-CN" altLang="en-US" sz="1400" dirty="0"/>
              <a:t> </a:t>
            </a:r>
            <a:endParaRPr lang="en-US" altLang="zh-CN" sz="1400" dirty="0"/>
          </a:p>
          <a:p>
            <a:r>
              <a:rPr lang="en-US" altLang="zh-CN" sz="1400" dirty="0"/>
              <a:t>L2/3A </a:t>
            </a:r>
            <a:r>
              <a:rPr lang="en-US" altLang="zh-CN" sz="1400" dirty="0" err="1"/>
              <a:t>interblob</a:t>
            </a:r>
            <a:r>
              <a:rPr lang="en-US" altLang="zh-CN" sz="1400" dirty="0"/>
              <a:t>-&gt;thick stripes-&gt;MT </a:t>
            </a:r>
            <a:endParaRPr lang="zh-CN" altLang="en-US" sz="1400" dirty="0"/>
          </a:p>
        </p:txBody>
      </p:sp>
      <p:sp>
        <p:nvSpPr>
          <p:cNvPr id="10" name="文本框 9">
            <a:extLst>
              <a:ext uri="{FF2B5EF4-FFF2-40B4-BE49-F238E27FC236}">
                <a16:creationId xmlns:a16="http://schemas.microsoft.com/office/drawing/2014/main" id="{E8848783-5368-2A24-0621-AD98E23BBEC6}"/>
              </a:ext>
            </a:extLst>
          </p:cNvPr>
          <p:cNvSpPr txBox="1"/>
          <p:nvPr/>
        </p:nvSpPr>
        <p:spPr>
          <a:xfrm>
            <a:off x="9970246" y="4225029"/>
            <a:ext cx="2221754" cy="2246769"/>
          </a:xfrm>
          <a:prstGeom prst="rect">
            <a:avLst/>
          </a:prstGeom>
          <a:noFill/>
        </p:spPr>
        <p:txBody>
          <a:bodyPr wrap="square">
            <a:spAutoFit/>
          </a:bodyPr>
          <a:lstStyle/>
          <a:p>
            <a:r>
              <a:rPr lang="zh-CN" altLang="en-US" sz="1400" dirty="0"/>
              <a:t>输入，输出；</a:t>
            </a:r>
            <a:endParaRPr lang="en-US" altLang="zh-CN" sz="1400" dirty="0"/>
          </a:p>
          <a:p>
            <a:r>
              <a:rPr lang="en-US" altLang="zh-CN" sz="1400" dirty="0"/>
              <a:t>M</a:t>
            </a:r>
            <a:r>
              <a:rPr lang="zh-CN" altLang="en-US" sz="1400" dirty="0"/>
              <a:t>，</a:t>
            </a:r>
            <a:r>
              <a:rPr lang="en-US" altLang="zh-CN" sz="1400" dirty="0"/>
              <a:t>P</a:t>
            </a:r>
            <a:r>
              <a:rPr lang="zh-CN" altLang="en-US" sz="1400" dirty="0"/>
              <a:t>通路在</a:t>
            </a:r>
            <a:r>
              <a:rPr lang="en-US" altLang="zh-CN" sz="1400" dirty="0"/>
              <a:t>V1</a:t>
            </a:r>
            <a:r>
              <a:rPr lang="zh-CN" altLang="en-US" sz="1400" dirty="0"/>
              <a:t>微环路中的传递；</a:t>
            </a:r>
            <a:endParaRPr lang="en-US" altLang="zh-CN" sz="1400" dirty="0"/>
          </a:p>
          <a:p>
            <a:r>
              <a:rPr lang="zh-CN" altLang="en-US" sz="1400" dirty="0"/>
              <a:t>各层特点：</a:t>
            </a:r>
            <a:endParaRPr lang="en-US" altLang="zh-CN" sz="1400" dirty="0"/>
          </a:p>
          <a:p>
            <a:r>
              <a:rPr lang="en-US" altLang="zh-CN" sz="1400" dirty="0"/>
              <a:t>L4C</a:t>
            </a:r>
            <a:r>
              <a:rPr lang="zh-CN" altLang="en-US" sz="1400" dirty="0"/>
              <a:t>：</a:t>
            </a:r>
            <a:endParaRPr lang="en-US" altLang="zh-CN" sz="1400" dirty="0"/>
          </a:p>
          <a:p>
            <a:r>
              <a:rPr lang="en-US" altLang="zh-CN" sz="1400" dirty="0"/>
              <a:t>L4B</a:t>
            </a:r>
            <a:r>
              <a:rPr lang="zh-CN" altLang="en-US" sz="1400" dirty="0"/>
              <a:t>：</a:t>
            </a:r>
            <a:endParaRPr lang="en-US" altLang="zh-CN" sz="1400" dirty="0"/>
          </a:p>
          <a:p>
            <a:r>
              <a:rPr lang="en-US" altLang="zh-CN" sz="1400" dirty="0"/>
              <a:t>L3B</a:t>
            </a:r>
            <a:r>
              <a:rPr lang="zh-CN" altLang="en-US" sz="1400" dirty="0"/>
              <a:t>：</a:t>
            </a:r>
            <a:endParaRPr lang="en-US" altLang="zh-CN" sz="1400" dirty="0"/>
          </a:p>
          <a:p>
            <a:r>
              <a:rPr lang="en-US" altLang="zh-CN" sz="1400" dirty="0"/>
              <a:t>L2/3A</a:t>
            </a:r>
            <a:r>
              <a:rPr lang="zh-CN" altLang="en-US" sz="1400" dirty="0"/>
              <a:t>：</a:t>
            </a:r>
            <a:endParaRPr lang="en-US" altLang="zh-CN" sz="1400" dirty="0"/>
          </a:p>
          <a:p>
            <a:endParaRPr lang="en-US" altLang="zh-CN" sz="1400" dirty="0"/>
          </a:p>
          <a:p>
            <a:r>
              <a:rPr lang="en-US" altLang="zh-CN" sz="1400" dirty="0"/>
              <a:t>L6</a:t>
            </a:r>
            <a:r>
              <a:rPr lang="zh-CN" altLang="en-US" sz="1400" dirty="0"/>
              <a:t>：</a:t>
            </a:r>
            <a:endParaRPr lang="en-US" altLang="zh-CN" sz="1400" dirty="0"/>
          </a:p>
        </p:txBody>
      </p:sp>
    </p:spTree>
    <p:extLst>
      <p:ext uri="{BB962C8B-B14F-4D97-AF65-F5344CB8AC3E}">
        <p14:creationId xmlns:p14="http://schemas.microsoft.com/office/powerpoint/2010/main" val="223264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C3DAEFE-6E2B-9002-8EAF-D276E55838B2}"/>
              </a:ext>
            </a:extLst>
          </p:cNvPr>
          <p:cNvPicPr>
            <a:picLocks noChangeAspect="1"/>
          </p:cNvPicPr>
          <p:nvPr/>
        </p:nvPicPr>
        <p:blipFill>
          <a:blip r:embed="rId2"/>
          <a:stretch>
            <a:fillRect/>
          </a:stretch>
        </p:blipFill>
        <p:spPr>
          <a:xfrm>
            <a:off x="907913" y="317333"/>
            <a:ext cx="8591687" cy="6223334"/>
          </a:xfrm>
          <a:prstGeom prst="rect">
            <a:avLst/>
          </a:prstGeom>
        </p:spPr>
      </p:pic>
      <p:sp>
        <p:nvSpPr>
          <p:cNvPr id="5" name="文本框 4">
            <a:extLst>
              <a:ext uri="{FF2B5EF4-FFF2-40B4-BE49-F238E27FC236}">
                <a16:creationId xmlns:a16="http://schemas.microsoft.com/office/drawing/2014/main" id="{AD79E8DB-B15E-F423-98B7-AF2D2B405A08}"/>
              </a:ext>
            </a:extLst>
          </p:cNvPr>
          <p:cNvSpPr txBox="1"/>
          <p:nvPr/>
        </p:nvSpPr>
        <p:spPr>
          <a:xfrm>
            <a:off x="9715500" y="2698234"/>
            <a:ext cx="1955800" cy="830997"/>
          </a:xfrm>
          <a:prstGeom prst="rect">
            <a:avLst/>
          </a:prstGeom>
          <a:noFill/>
        </p:spPr>
        <p:txBody>
          <a:bodyPr wrap="square">
            <a:spAutoFit/>
          </a:bodyPr>
          <a:lstStyle/>
          <a:p>
            <a:r>
              <a:rPr lang="en-US" altLang="zh-CN" sz="2400" b="1" dirty="0"/>
              <a:t>L6</a:t>
            </a:r>
            <a:r>
              <a:rPr lang="zh-CN" altLang="en-US" sz="2400" b="1" dirty="0"/>
              <a:t>椎体细胞</a:t>
            </a:r>
            <a:endParaRPr lang="en-US" altLang="zh-CN" sz="2400" b="1" dirty="0"/>
          </a:p>
          <a:p>
            <a:r>
              <a:rPr lang="zh-CN" altLang="en-US" sz="2400" b="1" dirty="0"/>
              <a:t>的形态分类</a:t>
            </a:r>
          </a:p>
        </p:txBody>
      </p:sp>
    </p:spTree>
    <p:extLst>
      <p:ext uri="{BB962C8B-B14F-4D97-AF65-F5344CB8AC3E}">
        <p14:creationId xmlns:p14="http://schemas.microsoft.com/office/powerpoint/2010/main" val="114924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745CF3E-854E-F670-925B-9DAB03AE169C}"/>
              </a:ext>
            </a:extLst>
          </p:cNvPr>
          <p:cNvSpPr txBox="1"/>
          <p:nvPr/>
        </p:nvSpPr>
        <p:spPr>
          <a:xfrm>
            <a:off x="673100" y="305161"/>
            <a:ext cx="1955800" cy="523220"/>
          </a:xfrm>
          <a:prstGeom prst="rect">
            <a:avLst/>
          </a:prstGeom>
          <a:noFill/>
        </p:spPr>
        <p:txBody>
          <a:bodyPr wrap="square" rtlCol="0">
            <a:spAutoFit/>
          </a:bodyPr>
          <a:lstStyle/>
          <a:p>
            <a:r>
              <a:rPr lang="en-US" altLang="zh-CN" sz="2800" b="1" dirty="0"/>
              <a:t>L4B</a:t>
            </a:r>
            <a:endParaRPr lang="zh-CN" altLang="en-US" sz="2800" b="1" dirty="0"/>
          </a:p>
        </p:txBody>
      </p:sp>
      <p:pic>
        <p:nvPicPr>
          <p:cNvPr id="5" name="图片 4">
            <a:extLst>
              <a:ext uri="{FF2B5EF4-FFF2-40B4-BE49-F238E27FC236}">
                <a16:creationId xmlns:a16="http://schemas.microsoft.com/office/drawing/2014/main" id="{284664B7-8957-3638-7F16-3C39A786D4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528" y="1365689"/>
            <a:ext cx="3937000" cy="3862600"/>
          </a:xfrm>
          <a:prstGeom prst="rect">
            <a:avLst/>
          </a:prstGeom>
        </p:spPr>
      </p:pic>
      <p:pic>
        <p:nvPicPr>
          <p:cNvPr id="8" name="图片 7">
            <a:extLst>
              <a:ext uri="{FF2B5EF4-FFF2-40B4-BE49-F238E27FC236}">
                <a16:creationId xmlns:a16="http://schemas.microsoft.com/office/drawing/2014/main" id="{C22BB610-CF44-8861-1EDB-2E079E8237CD}"/>
              </a:ext>
            </a:extLst>
          </p:cNvPr>
          <p:cNvPicPr>
            <a:picLocks noChangeAspect="1"/>
          </p:cNvPicPr>
          <p:nvPr/>
        </p:nvPicPr>
        <p:blipFill>
          <a:blip r:embed="rId3"/>
          <a:stretch>
            <a:fillRect/>
          </a:stretch>
        </p:blipFill>
        <p:spPr>
          <a:xfrm>
            <a:off x="5572023" y="305161"/>
            <a:ext cx="4045158" cy="2082907"/>
          </a:xfrm>
          <a:prstGeom prst="rect">
            <a:avLst/>
          </a:prstGeom>
        </p:spPr>
      </p:pic>
      <p:sp>
        <p:nvSpPr>
          <p:cNvPr id="10" name="文本框 9">
            <a:extLst>
              <a:ext uri="{FF2B5EF4-FFF2-40B4-BE49-F238E27FC236}">
                <a16:creationId xmlns:a16="http://schemas.microsoft.com/office/drawing/2014/main" id="{390C33B9-DD1A-ABCC-5012-4677878275E5}"/>
              </a:ext>
            </a:extLst>
          </p:cNvPr>
          <p:cNvSpPr txBox="1"/>
          <p:nvPr/>
        </p:nvSpPr>
        <p:spPr>
          <a:xfrm>
            <a:off x="5256002" y="3296989"/>
            <a:ext cx="6096000" cy="923330"/>
          </a:xfrm>
          <a:prstGeom prst="rect">
            <a:avLst/>
          </a:prstGeom>
          <a:noFill/>
        </p:spPr>
        <p:txBody>
          <a:bodyPr wrap="square">
            <a:spAutoFit/>
          </a:bodyPr>
          <a:lstStyle/>
          <a:p>
            <a:pPr marL="285750" indent="-285750">
              <a:buFont typeface="Wingdings" panose="05000000000000000000" pitchFamily="2" charset="2"/>
              <a:buChar char="Ø"/>
            </a:pPr>
            <a:r>
              <a:rPr lang="zh-CN" altLang="zh-CN" sz="1800" dirty="0">
                <a:effectLst/>
                <a:ea typeface="等线" panose="02010600030101010101" pitchFamily="2" charset="-122"/>
                <a:cs typeface="Times New Roman" panose="02020603050405020304" pitchFamily="18" charset="0"/>
              </a:rPr>
              <a:t>从树突形态上来看，</a:t>
            </a:r>
            <a:r>
              <a:rPr lang="en-US" altLang="zh-CN" sz="1800" dirty="0">
                <a:effectLst/>
                <a:ea typeface="等线" panose="02010600030101010101" pitchFamily="2" charset="-122"/>
                <a:cs typeface="Times New Roman" panose="02020603050405020304" pitchFamily="18" charset="0"/>
              </a:rPr>
              <a:t>L4B</a:t>
            </a:r>
            <a:r>
              <a:rPr lang="zh-CN" altLang="zh-CN" sz="1800" dirty="0">
                <a:effectLst/>
                <a:ea typeface="等线" panose="02010600030101010101" pitchFamily="2" charset="-122"/>
                <a:cs typeface="Times New Roman" panose="02020603050405020304" pitchFamily="18" charset="0"/>
              </a:rPr>
              <a:t>神经元的树突并不局限在本层里</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L4B</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里主要有两种类型的细胞：</a:t>
            </a:r>
            <a:endPar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endParaRPr>
          </a:p>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M</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主导的</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spiny stellate cell</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和</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M</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P</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混合的</a:t>
            </a:r>
            <a:r>
              <a:rPr lang="en-US" altLang="zh-CN" sz="1800" b="1" i="0" dirty="0" err="1">
                <a:solidFill>
                  <a:srgbClr val="242021"/>
                </a:solidFill>
                <a:effectLst/>
                <a:latin typeface="MinionMM-BoldCondensed"/>
                <a:ea typeface="等线" panose="02010600030101010101" pitchFamily="2" charset="-122"/>
                <a:cs typeface="Times New Roman" panose="02020603050405020304" pitchFamily="18" charset="0"/>
              </a:rPr>
              <a:t>pyramdial</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 cell</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a:t>
            </a:r>
            <a:endPar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9068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D7EDCF3-C46F-DED9-40DC-C7CEC32E6176}"/>
              </a:ext>
            </a:extLst>
          </p:cNvPr>
          <p:cNvSpPr txBox="1"/>
          <p:nvPr/>
        </p:nvSpPr>
        <p:spPr>
          <a:xfrm>
            <a:off x="5092700" y="5488494"/>
            <a:ext cx="6096000" cy="738664"/>
          </a:xfrm>
          <a:prstGeom prst="rect">
            <a:avLst/>
          </a:prstGeom>
          <a:noFill/>
        </p:spPr>
        <p:txBody>
          <a:bodyPr wrap="square">
            <a:spAutoFit/>
          </a:bodyPr>
          <a:lstStyle/>
          <a:p>
            <a:r>
              <a:rPr lang="en-US" altLang="zh-CN" sz="1400" dirty="0">
                <a:effectLst/>
                <a:latin typeface="等线" panose="02010600030101010101" pitchFamily="2" charset="-122"/>
                <a:cs typeface="Times New Roman" panose="02020603050405020304" pitchFamily="18" charset="0"/>
              </a:rPr>
              <a:t>YARCH, J., FEDERER, F., and ANGELUCCI, A., 2017. Local circuits of V1 layer 4B neurons projecting to V2 thick stripes define distinct cell classes and avoid cytochrome oxidase blobs. </a:t>
            </a:r>
            <a:r>
              <a:rPr lang="en-US" altLang="zh-CN" sz="1400" i="1" dirty="0">
                <a:effectLst/>
                <a:latin typeface="等线" panose="02010600030101010101" pitchFamily="2" charset="-122"/>
                <a:cs typeface="Times New Roman" panose="02020603050405020304" pitchFamily="18" charset="0"/>
              </a:rPr>
              <a:t>Journal of Neuroscience 37</a:t>
            </a:r>
            <a:r>
              <a:rPr lang="en-US" altLang="zh-CN" sz="1400" dirty="0">
                <a:effectLst/>
                <a:latin typeface="等线" panose="02010600030101010101" pitchFamily="2" charset="-122"/>
                <a:cs typeface="Times New Roman" panose="02020603050405020304" pitchFamily="18" charset="0"/>
              </a:rPr>
              <a:t>, 2, 422-436.</a:t>
            </a:r>
            <a:endParaRPr lang="zh-CN" altLang="en-US" sz="1400" dirty="0"/>
          </a:p>
        </p:txBody>
      </p:sp>
      <p:sp>
        <p:nvSpPr>
          <p:cNvPr id="5" name="文本框 4">
            <a:extLst>
              <a:ext uri="{FF2B5EF4-FFF2-40B4-BE49-F238E27FC236}">
                <a16:creationId xmlns:a16="http://schemas.microsoft.com/office/drawing/2014/main" id="{EC004420-D3CF-C657-6E0F-181EF1A3945F}"/>
              </a:ext>
            </a:extLst>
          </p:cNvPr>
          <p:cNvSpPr txBox="1"/>
          <p:nvPr/>
        </p:nvSpPr>
        <p:spPr>
          <a:xfrm>
            <a:off x="560345" y="1171621"/>
            <a:ext cx="6297655" cy="3016210"/>
          </a:xfrm>
          <a:prstGeom prst="rect">
            <a:avLst/>
          </a:prstGeom>
          <a:noFill/>
        </p:spPr>
        <p:txBody>
          <a:bodyPr wrap="square">
            <a:spAutoFit/>
          </a:bodyPr>
          <a:lstStyle/>
          <a:p>
            <a:r>
              <a:rPr lang="zh-CN" altLang="en-US" sz="2000" b="1" i="0" dirty="0">
                <a:solidFill>
                  <a:srgbClr val="242021"/>
                </a:solidFill>
                <a:effectLst/>
                <a:latin typeface="MinionMM-BoldCondensed"/>
                <a:ea typeface="等线" panose="02010600030101010101" pitchFamily="2" charset="-122"/>
                <a:cs typeface="Times New Roman" panose="02020603050405020304" pitchFamily="18" charset="0"/>
              </a:rPr>
              <a:t>之前发现：</a:t>
            </a:r>
            <a:endParaRPr lang="en-US" altLang="zh-CN" sz="2000" b="1" i="0" dirty="0">
              <a:solidFill>
                <a:srgbClr val="242021"/>
              </a:solidFill>
              <a:effectLst/>
              <a:latin typeface="MinionMM-BoldCondensed"/>
              <a:ea typeface="等线" panose="02010600030101010101" pitchFamily="2" charset="-122"/>
              <a:cs typeface="Times New Roman" panose="02020603050405020304" pitchFamily="18" charset="0"/>
            </a:endParaRPr>
          </a:p>
          <a:p>
            <a:r>
              <a:rPr lang="zh-CN" altLang="en-US" sz="2000" dirty="0">
                <a:ea typeface="等线" panose="02010600030101010101" pitchFamily="2" charset="-122"/>
                <a:cs typeface="Times New Roman" panose="02020603050405020304" pitchFamily="18" charset="0"/>
              </a:rPr>
              <a:t>微环路中</a:t>
            </a:r>
            <a:r>
              <a:rPr lang="en-US" altLang="zh-CN" sz="2000" dirty="0">
                <a:ea typeface="等线" panose="02010600030101010101" pitchFamily="2" charset="-122"/>
                <a:cs typeface="Times New Roman" panose="02020603050405020304" pitchFamily="18" charset="0"/>
              </a:rPr>
              <a:t>L4B</a:t>
            </a:r>
            <a:r>
              <a:rPr lang="zh-CN" altLang="en-US" sz="2000" dirty="0">
                <a:ea typeface="等线" panose="02010600030101010101" pitchFamily="2" charset="-122"/>
                <a:cs typeface="Times New Roman" panose="02020603050405020304" pitchFamily="18" charset="0"/>
              </a:rPr>
              <a:t>的轴突</a:t>
            </a:r>
            <a:r>
              <a:rPr lang="zh-CN" altLang="zh-CN" sz="2000" dirty="0">
                <a:solidFill>
                  <a:srgbClr val="FF0000"/>
                </a:solidFill>
                <a:effectLst/>
                <a:ea typeface="等线" panose="02010600030101010101" pitchFamily="2" charset="-122"/>
                <a:cs typeface="Times New Roman" panose="02020603050405020304" pitchFamily="18" charset="0"/>
              </a:rPr>
              <a:t>偏好</a:t>
            </a:r>
            <a:r>
              <a:rPr lang="zh-CN" altLang="en-US" sz="2000" dirty="0">
                <a:solidFill>
                  <a:srgbClr val="FF0000"/>
                </a:solidFill>
                <a:effectLst/>
                <a:ea typeface="等线" panose="02010600030101010101" pitchFamily="2" charset="-122"/>
                <a:cs typeface="Times New Roman" panose="02020603050405020304" pitchFamily="18" charset="0"/>
              </a:rPr>
              <a:t>向上</a:t>
            </a:r>
            <a:r>
              <a:rPr lang="zh-CN" altLang="zh-CN" sz="2000" dirty="0">
                <a:solidFill>
                  <a:srgbClr val="FF0000"/>
                </a:solidFill>
                <a:effectLst/>
                <a:ea typeface="等线" panose="02010600030101010101" pitchFamily="2" charset="-122"/>
                <a:cs typeface="Times New Roman" panose="02020603050405020304" pitchFamily="18" charset="0"/>
              </a:rPr>
              <a:t>投射到</a:t>
            </a:r>
            <a:r>
              <a:rPr lang="en-US" altLang="zh-CN" sz="2000" dirty="0">
                <a:solidFill>
                  <a:srgbClr val="FF0000"/>
                </a:solidFill>
                <a:effectLst/>
                <a:ea typeface="等线" panose="02010600030101010101" pitchFamily="2" charset="-122"/>
                <a:cs typeface="Times New Roman" panose="02020603050405020304" pitchFamily="18" charset="0"/>
              </a:rPr>
              <a:t>L2/3 CO blob</a:t>
            </a:r>
            <a:r>
              <a:rPr lang="en-US" altLang="zh-CN" sz="2000" dirty="0">
                <a:effectLst/>
                <a:ea typeface="等线" panose="02010600030101010101" pitchFamily="2" charset="-122"/>
                <a:cs typeface="Times New Roman" panose="02020603050405020304" pitchFamily="18" charset="0"/>
              </a:rPr>
              <a:t>(</a:t>
            </a:r>
            <a:r>
              <a:rPr lang="zh-CN" altLang="zh-CN" sz="2000" dirty="0">
                <a:effectLst/>
                <a:ea typeface="等线" panose="02010600030101010101" pitchFamily="2" charset="-122"/>
                <a:cs typeface="Times New Roman" panose="02020603050405020304" pitchFamily="18" charset="0"/>
              </a:rPr>
              <a:t>无论它们的</a:t>
            </a:r>
            <a:r>
              <a:rPr lang="en-US" altLang="zh-CN" sz="2000" dirty="0">
                <a:effectLst/>
                <a:ea typeface="等线" panose="02010600030101010101" pitchFamily="2" charset="-122"/>
                <a:cs typeface="Times New Roman" panose="02020603050405020304" pitchFamily="18" charset="0"/>
              </a:rPr>
              <a:t>soma</a:t>
            </a:r>
            <a:r>
              <a:rPr lang="zh-CN" altLang="zh-CN" sz="2000" dirty="0">
                <a:effectLst/>
                <a:ea typeface="等线" panose="02010600030101010101" pitchFamily="2" charset="-122"/>
                <a:cs typeface="Times New Roman" panose="02020603050405020304" pitchFamily="18" charset="0"/>
              </a:rPr>
              <a:t>位于</a:t>
            </a:r>
            <a:r>
              <a:rPr lang="en-US" altLang="zh-CN" sz="2000" dirty="0">
                <a:effectLst/>
                <a:ea typeface="等线" panose="02010600030101010101" pitchFamily="2" charset="-122"/>
                <a:cs typeface="Times New Roman" panose="02020603050405020304" pitchFamily="18" charset="0"/>
              </a:rPr>
              <a:t>blob</a:t>
            </a:r>
            <a:r>
              <a:rPr lang="zh-CN" altLang="zh-CN" sz="2000" dirty="0">
                <a:effectLst/>
                <a:ea typeface="等线" panose="02010600030101010101" pitchFamily="2" charset="-122"/>
                <a:cs typeface="Times New Roman" panose="02020603050405020304" pitchFamily="18" charset="0"/>
              </a:rPr>
              <a:t>还是</a:t>
            </a:r>
            <a:r>
              <a:rPr lang="en-US" altLang="zh-CN" sz="2000" dirty="0" err="1">
                <a:effectLst/>
                <a:ea typeface="等线" panose="02010600030101010101" pitchFamily="2" charset="-122"/>
                <a:cs typeface="Times New Roman" panose="02020603050405020304" pitchFamily="18" charset="0"/>
              </a:rPr>
              <a:t>interblob</a:t>
            </a:r>
            <a:r>
              <a:rPr lang="en-US" altLang="zh-CN" sz="2000" dirty="0">
                <a:effectLst/>
                <a:ea typeface="等线" panose="02010600030101010101" pitchFamily="2" charset="-122"/>
                <a:cs typeface="Times New Roman" panose="02020603050405020304" pitchFamily="18" charset="0"/>
              </a:rPr>
              <a:t> column</a:t>
            </a:r>
            <a:r>
              <a:rPr lang="zh-CN" altLang="zh-CN" sz="2000" dirty="0">
                <a:effectLst/>
                <a:ea typeface="等线" panose="02010600030101010101" pitchFamily="2" charset="-122"/>
                <a:cs typeface="Times New Roman" panose="02020603050405020304" pitchFamily="18" charset="0"/>
              </a:rPr>
              <a:t>里</a:t>
            </a:r>
            <a:r>
              <a:rPr lang="en-US" altLang="zh-CN" sz="2000" dirty="0">
                <a:effectLst/>
                <a:ea typeface="等线" panose="02010600030101010101" pitchFamily="2" charset="-122"/>
                <a:cs typeface="Times New Roman" panose="02020603050405020304" pitchFamily="18" charset="0"/>
              </a:rPr>
              <a:t>)</a:t>
            </a:r>
            <a:endParaRPr lang="en-US" altLang="zh-CN" sz="2000" i="0" dirty="0">
              <a:effectLst/>
              <a:latin typeface="MinionMM-BoldCondensed"/>
              <a:ea typeface="等线" panose="02010600030101010101" pitchFamily="2" charset="-122"/>
              <a:cs typeface="Times New Roman" panose="02020603050405020304" pitchFamily="18" charset="0"/>
            </a:endParaRPr>
          </a:p>
          <a:p>
            <a:endParaRPr lang="en-US" altLang="zh-CN" sz="2000" b="1" dirty="0">
              <a:solidFill>
                <a:srgbClr val="242021"/>
              </a:solidFill>
              <a:latin typeface="MinionMM-BoldCondensed"/>
              <a:ea typeface="等线" panose="02010600030101010101" pitchFamily="2" charset="-122"/>
              <a:cs typeface="Times New Roman" panose="02020603050405020304" pitchFamily="18" charset="0"/>
            </a:endParaRPr>
          </a:p>
          <a:p>
            <a:r>
              <a:rPr lang="en-US" altLang="zh-CN" sz="2000" b="1" i="0" dirty="0">
                <a:solidFill>
                  <a:srgbClr val="242021"/>
                </a:solidFill>
                <a:effectLst/>
                <a:latin typeface="MinionMM-BoldCondensed"/>
                <a:ea typeface="等线" panose="02010600030101010101" pitchFamily="2" charset="-122"/>
                <a:cs typeface="Times New Roman" panose="02020603050405020304" pitchFamily="18" charset="0"/>
              </a:rPr>
              <a:t>Alessandra </a:t>
            </a:r>
            <a:r>
              <a:rPr lang="en-US" altLang="zh-CN" sz="2000" b="1" i="0" dirty="0" err="1">
                <a:solidFill>
                  <a:srgbClr val="242021"/>
                </a:solidFill>
                <a:effectLst/>
                <a:latin typeface="MinionMM-BoldCondensed"/>
                <a:ea typeface="等线" panose="02010600030101010101" pitchFamily="2" charset="-122"/>
                <a:cs typeface="Times New Roman" panose="02020603050405020304" pitchFamily="18" charset="0"/>
              </a:rPr>
              <a:t>Angelucci</a:t>
            </a:r>
            <a:r>
              <a:rPr lang="en-US" altLang="zh-CN" sz="1800" b="1" dirty="0">
                <a:effectLst/>
                <a:latin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团队在</a:t>
            </a:r>
            <a:r>
              <a:rPr lang="en-US" altLang="zh-CN" sz="1800" dirty="0">
                <a:effectLst/>
                <a:ea typeface="等线" panose="02010600030101010101" pitchFamily="2" charset="-122"/>
                <a:cs typeface="Times New Roman" panose="02020603050405020304" pitchFamily="18" charset="0"/>
              </a:rPr>
              <a:t>2017</a:t>
            </a:r>
            <a:r>
              <a:rPr lang="zh-CN" altLang="zh-CN" sz="1800" dirty="0">
                <a:effectLst/>
                <a:ea typeface="等线" panose="02010600030101010101" pitchFamily="2" charset="-122"/>
                <a:cs typeface="Times New Roman" panose="02020603050405020304" pitchFamily="18" charset="0"/>
              </a:rPr>
              <a:t>年的研究结果发现了</a:t>
            </a:r>
            <a:r>
              <a:rPr lang="en-US" altLang="zh-CN" sz="1800" dirty="0">
                <a:effectLst/>
                <a:ea typeface="等线" panose="02010600030101010101" pitchFamily="2" charset="-122"/>
                <a:cs typeface="Times New Roman" panose="02020603050405020304" pitchFamily="18" charset="0"/>
              </a:rPr>
              <a:t>L4B</a:t>
            </a:r>
            <a:r>
              <a:rPr lang="zh-CN" altLang="zh-CN" sz="1800" dirty="0">
                <a:effectLst/>
                <a:ea typeface="等线" panose="02010600030101010101" pitchFamily="2" charset="-122"/>
                <a:cs typeface="Times New Roman" panose="02020603050405020304" pitchFamily="18" charset="0"/>
              </a:rPr>
              <a:t>中存在一类投射神经元具有不一样的局部微环路投射方式。</a:t>
            </a:r>
            <a:endParaRPr lang="en-US" altLang="zh-CN" sz="1800" dirty="0">
              <a:effectLst/>
              <a:ea typeface="等线" panose="02010600030101010101" pitchFamily="2" charset="-122"/>
              <a:cs typeface="Times New Roman" panose="02020603050405020304" pitchFamily="18" charset="0"/>
            </a:endParaRPr>
          </a:p>
          <a:p>
            <a:endParaRPr lang="en-US" altLang="zh-CN" dirty="0">
              <a:ea typeface="等线" panose="02010600030101010101" pitchFamily="2" charset="-122"/>
              <a:cs typeface="Times New Roman" panose="02020603050405020304" pitchFamily="18" charset="0"/>
            </a:endParaRPr>
          </a:p>
          <a:p>
            <a:r>
              <a:rPr lang="en-US" altLang="zh-CN" b="1" dirty="0">
                <a:solidFill>
                  <a:srgbClr val="FF0000"/>
                </a:solidFill>
                <a:ea typeface="等线" panose="02010600030101010101" pitchFamily="2" charset="-122"/>
                <a:cs typeface="Times New Roman" panose="02020603050405020304" pitchFamily="18" charset="0"/>
              </a:rPr>
              <a:t>L4B projection neuron-&gt;V2 thick stripes-&gt;MT</a:t>
            </a:r>
          </a:p>
          <a:p>
            <a:r>
              <a:rPr lang="zh-CN" altLang="en-US" b="1" dirty="0">
                <a:solidFill>
                  <a:srgbClr val="FF0000"/>
                </a:solidFill>
                <a:ea typeface="等线" panose="02010600030101010101" pitchFamily="2" charset="-122"/>
                <a:cs typeface="Times New Roman" panose="02020603050405020304" pitchFamily="18" charset="0"/>
              </a:rPr>
              <a:t>微环路内：</a:t>
            </a:r>
            <a:r>
              <a:rPr lang="en-US" altLang="zh-CN" b="1" dirty="0">
                <a:solidFill>
                  <a:srgbClr val="FF0000"/>
                </a:solidFill>
                <a:ea typeface="等线" panose="02010600030101010101" pitchFamily="2" charset="-122"/>
                <a:cs typeface="Times New Roman" panose="02020603050405020304" pitchFamily="18" charset="0"/>
              </a:rPr>
              <a:t> L4B projection neuron-&gt;L2/3</a:t>
            </a:r>
            <a:r>
              <a:rPr lang="zh-CN" altLang="en-US" b="1" dirty="0">
                <a:solidFill>
                  <a:srgbClr val="FF0000"/>
                </a:solidFill>
                <a:ea typeface="等线" panose="02010600030101010101" pitchFamily="2" charset="-122"/>
                <a:cs typeface="Times New Roman" panose="02020603050405020304" pitchFamily="18" charset="0"/>
              </a:rPr>
              <a:t>的</a:t>
            </a:r>
            <a:r>
              <a:rPr lang="en-US" altLang="zh-CN" b="1" dirty="0" err="1">
                <a:solidFill>
                  <a:srgbClr val="FF0000"/>
                </a:solidFill>
                <a:ea typeface="等线" panose="02010600030101010101" pitchFamily="2" charset="-122"/>
                <a:cs typeface="Times New Roman" panose="02020603050405020304" pitchFamily="18" charset="0"/>
              </a:rPr>
              <a:t>interblob</a:t>
            </a:r>
            <a:r>
              <a:rPr lang="zh-CN" altLang="en-US" b="1" dirty="0">
                <a:solidFill>
                  <a:srgbClr val="FF0000"/>
                </a:solidFill>
                <a:ea typeface="等线" panose="02010600030101010101" pitchFamily="2" charset="-122"/>
                <a:cs typeface="Times New Roman" panose="02020603050405020304" pitchFamily="18" charset="0"/>
              </a:rPr>
              <a:t>，而不是</a:t>
            </a:r>
            <a:r>
              <a:rPr lang="en-US" altLang="zh-CN" b="1" dirty="0">
                <a:solidFill>
                  <a:srgbClr val="FF0000"/>
                </a:solidFill>
                <a:ea typeface="等线" panose="02010600030101010101" pitchFamily="2" charset="-122"/>
                <a:cs typeface="Times New Roman" panose="02020603050405020304" pitchFamily="18" charset="0"/>
              </a:rPr>
              <a:t>CO blob</a:t>
            </a:r>
          </a:p>
        </p:txBody>
      </p:sp>
      <p:sp>
        <p:nvSpPr>
          <p:cNvPr id="7" name="文本框 6">
            <a:extLst>
              <a:ext uri="{FF2B5EF4-FFF2-40B4-BE49-F238E27FC236}">
                <a16:creationId xmlns:a16="http://schemas.microsoft.com/office/drawing/2014/main" id="{1EE9C1FF-D54D-FC71-905B-72E5A4AA5EA2}"/>
              </a:ext>
            </a:extLst>
          </p:cNvPr>
          <p:cNvSpPr txBox="1"/>
          <p:nvPr/>
        </p:nvSpPr>
        <p:spPr>
          <a:xfrm>
            <a:off x="317500" y="237942"/>
            <a:ext cx="6096000" cy="606513"/>
          </a:xfrm>
          <a:prstGeom prst="rect">
            <a:avLst/>
          </a:prstGeom>
          <a:noFill/>
        </p:spPr>
        <p:txBody>
          <a:bodyPr wrap="square">
            <a:spAutoFit/>
          </a:bodyPr>
          <a:lstStyle/>
          <a:p>
            <a:pPr indent="279400" algn="just">
              <a:lnSpc>
                <a:spcPct val="156000"/>
              </a:lnSpc>
              <a:spcBef>
                <a:spcPts val="1400"/>
              </a:spcBef>
              <a:spcAft>
                <a:spcPts val="1450"/>
              </a:spcAft>
            </a:pPr>
            <a:r>
              <a:rPr lang="zh-CN" altLang="zh-CN" sz="2400" b="1" i="0" kern="100" dirty="0">
                <a:solidFill>
                  <a:srgbClr val="242021"/>
                </a:solidFill>
                <a:effectLst/>
                <a:latin typeface="MinionMM-BoldCondensed"/>
                <a:ea typeface="等线" panose="02010600030101010101" pitchFamily="2" charset="-122"/>
              </a:rPr>
              <a:t>关于</a:t>
            </a:r>
            <a:r>
              <a:rPr lang="en-US" altLang="zh-CN" sz="2400" b="1" i="0" kern="100" dirty="0">
                <a:solidFill>
                  <a:srgbClr val="242021"/>
                </a:solidFill>
                <a:effectLst/>
                <a:latin typeface="MinionMM-BoldCondensed"/>
                <a:ea typeface="等线" panose="02010600030101010101" pitchFamily="2" charset="-122"/>
              </a:rPr>
              <a:t>L4B</a:t>
            </a:r>
            <a:r>
              <a:rPr lang="zh-CN" altLang="zh-CN" sz="2400" b="1" i="0" kern="100" dirty="0">
                <a:solidFill>
                  <a:srgbClr val="242021"/>
                </a:solidFill>
                <a:effectLst/>
                <a:latin typeface="MinionMM-BoldCondensed"/>
                <a:ea typeface="等线" panose="02010600030101010101" pitchFamily="2" charset="-122"/>
              </a:rPr>
              <a:t>的近期研究结果</a:t>
            </a:r>
            <a:endParaRPr lang="zh-CN" altLang="zh-CN" sz="3200" b="1" kern="100" dirty="0">
              <a:effectLst/>
              <a:latin typeface="等线" panose="02010600030101010101" pitchFamily="2" charset="-122"/>
              <a:ea typeface="等线" panose="02010600030101010101" pitchFamily="2" charset="-122"/>
            </a:endParaRPr>
          </a:p>
        </p:txBody>
      </p:sp>
      <p:pic>
        <p:nvPicPr>
          <p:cNvPr id="9" name="图片 8">
            <a:extLst>
              <a:ext uri="{FF2B5EF4-FFF2-40B4-BE49-F238E27FC236}">
                <a16:creationId xmlns:a16="http://schemas.microsoft.com/office/drawing/2014/main" id="{18B11930-5192-5448-125E-22412C467D10}"/>
              </a:ext>
            </a:extLst>
          </p:cNvPr>
          <p:cNvPicPr>
            <a:picLocks noChangeAspect="1"/>
          </p:cNvPicPr>
          <p:nvPr/>
        </p:nvPicPr>
        <p:blipFill>
          <a:blip r:embed="rId2"/>
          <a:stretch>
            <a:fillRect/>
          </a:stretch>
        </p:blipFill>
        <p:spPr>
          <a:xfrm>
            <a:off x="7038889" y="861774"/>
            <a:ext cx="3781511" cy="3441680"/>
          </a:xfrm>
          <a:prstGeom prst="rect">
            <a:avLst/>
          </a:prstGeom>
        </p:spPr>
      </p:pic>
      <p:sp>
        <p:nvSpPr>
          <p:cNvPr id="11" name="文本框 10">
            <a:extLst>
              <a:ext uri="{FF2B5EF4-FFF2-40B4-BE49-F238E27FC236}">
                <a16:creationId xmlns:a16="http://schemas.microsoft.com/office/drawing/2014/main" id="{D034F279-8318-5019-310F-3500B633D81F}"/>
              </a:ext>
            </a:extLst>
          </p:cNvPr>
          <p:cNvSpPr txBox="1"/>
          <p:nvPr/>
        </p:nvSpPr>
        <p:spPr>
          <a:xfrm>
            <a:off x="560345" y="4514997"/>
            <a:ext cx="5097505" cy="646331"/>
          </a:xfrm>
          <a:prstGeom prst="rect">
            <a:avLst/>
          </a:prstGeom>
          <a:noFill/>
        </p:spPr>
        <p:txBody>
          <a:bodyPr wrap="square">
            <a:spAutoFit/>
          </a:bodyPr>
          <a:lstStyle/>
          <a:p>
            <a:r>
              <a:rPr lang="zh-CN" altLang="en-US" sz="1800" dirty="0">
                <a:effectLst/>
                <a:latin typeface="等线" panose="02010600030101010101" pitchFamily="2" charset="-122"/>
                <a:cs typeface="Times New Roman" panose="02020603050405020304" pitchFamily="18" charset="0"/>
              </a:rPr>
              <a:t>说明：</a:t>
            </a:r>
            <a:r>
              <a:rPr lang="en-US" altLang="zh-CN" sz="1800" dirty="0">
                <a:effectLst/>
                <a:latin typeface="等线" panose="02010600030101010101" pitchFamily="2" charset="-122"/>
                <a:cs typeface="Times New Roman" panose="02020603050405020304" pitchFamily="18" charset="0"/>
              </a:rPr>
              <a:t>V1</a:t>
            </a:r>
            <a:r>
              <a:rPr lang="zh-CN" altLang="zh-CN" sz="1800" dirty="0">
                <a:effectLst/>
                <a:ea typeface="等线" panose="02010600030101010101" pitchFamily="2" charset="-122"/>
                <a:cs typeface="Times New Roman" panose="02020603050405020304" pitchFamily="18" charset="0"/>
              </a:rPr>
              <a:t>内部微环路和</a:t>
            </a:r>
            <a:r>
              <a:rPr lang="en-US" altLang="zh-CN" sz="1800" dirty="0">
                <a:effectLst/>
                <a:ea typeface="等线" panose="02010600030101010101" pitchFamily="2" charset="-122"/>
                <a:cs typeface="Times New Roman" panose="02020603050405020304" pitchFamily="18" charset="0"/>
              </a:rPr>
              <a:t>V1</a:t>
            </a:r>
            <a:r>
              <a:rPr lang="zh-CN" altLang="zh-CN" sz="1800" dirty="0">
                <a:effectLst/>
                <a:ea typeface="等线" panose="02010600030101010101" pitchFamily="2" charset="-122"/>
                <a:cs typeface="Times New Roman" panose="02020603050405020304" pitchFamily="18" charset="0"/>
              </a:rPr>
              <a:t>到</a:t>
            </a:r>
            <a:r>
              <a:rPr lang="en-US" altLang="zh-CN" sz="1800" dirty="0">
                <a:effectLst/>
                <a:ea typeface="等线" panose="02010600030101010101" pitchFamily="2" charset="-122"/>
                <a:cs typeface="Times New Roman" panose="02020603050405020304" pitchFamily="18" charset="0"/>
              </a:rPr>
              <a:t>V2</a:t>
            </a:r>
            <a:r>
              <a:rPr lang="zh-CN" altLang="zh-CN" sz="1800" dirty="0">
                <a:effectLst/>
                <a:ea typeface="等线" panose="02010600030101010101" pitchFamily="2" charset="-122"/>
                <a:cs typeface="Times New Roman" panose="02020603050405020304" pitchFamily="18" charset="0"/>
              </a:rPr>
              <a:t>的投射中均有效保持了</a:t>
            </a:r>
            <a:r>
              <a:rPr lang="en-US" altLang="zh-CN" sz="1800" dirty="0">
                <a:effectLst/>
                <a:ea typeface="等线" panose="02010600030101010101" pitchFamily="2" charset="-122"/>
                <a:cs typeface="Times New Roman" panose="02020603050405020304" pitchFamily="18" charset="0"/>
              </a:rPr>
              <a:t>CO</a:t>
            </a:r>
            <a:r>
              <a:rPr lang="zh-CN" altLang="zh-CN" sz="1800" dirty="0">
                <a:effectLst/>
                <a:ea typeface="等线" panose="02010600030101010101" pitchFamily="2" charset="-122"/>
                <a:cs typeface="Times New Roman" panose="02020603050405020304" pitchFamily="18" charset="0"/>
              </a:rPr>
              <a:t>通路与</a:t>
            </a:r>
            <a:r>
              <a:rPr lang="en-US" altLang="zh-CN" sz="1800" dirty="0" err="1">
                <a:effectLst/>
                <a:ea typeface="等线" panose="02010600030101010101" pitchFamily="2" charset="-122"/>
                <a:cs typeface="Times New Roman" panose="02020603050405020304" pitchFamily="18" charset="0"/>
              </a:rPr>
              <a:t>interblob</a:t>
            </a:r>
            <a:r>
              <a:rPr lang="zh-CN" altLang="zh-CN" sz="1800" dirty="0">
                <a:effectLst/>
                <a:ea typeface="等线" panose="02010600030101010101" pitchFamily="2" charset="-122"/>
                <a:cs typeface="Times New Roman" panose="02020603050405020304" pitchFamily="18" charset="0"/>
              </a:rPr>
              <a:t>通路之间的“分割”</a:t>
            </a:r>
            <a:endParaRPr lang="zh-CN" altLang="en-US" dirty="0"/>
          </a:p>
        </p:txBody>
      </p:sp>
    </p:spTree>
    <p:extLst>
      <p:ext uri="{BB962C8B-B14F-4D97-AF65-F5344CB8AC3E}">
        <p14:creationId xmlns:p14="http://schemas.microsoft.com/office/powerpoint/2010/main" val="3228192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BE5256D-D7E2-C7F8-BE75-0BEBD63D4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0" y="650220"/>
            <a:ext cx="3352165" cy="5839132"/>
          </a:xfrm>
          <a:prstGeom prst="rect">
            <a:avLst/>
          </a:prstGeom>
        </p:spPr>
      </p:pic>
      <p:sp>
        <p:nvSpPr>
          <p:cNvPr id="3" name="文本框 2">
            <a:extLst>
              <a:ext uri="{FF2B5EF4-FFF2-40B4-BE49-F238E27FC236}">
                <a16:creationId xmlns:a16="http://schemas.microsoft.com/office/drawing/2014/main" id="{5F095483-F430-0603-90D3-D89D3CBB45A0}"/>
              </a:ext>
            </a:extLst>
          </p:cNvPr>
          <p:cNvSpPr txBox="1"/>
          <p:nvPr/>
        </p:nvSpPr>
        <p:spPr>
          <a:xfrm>
            <a:off x="673100" y="127000"/>
            <a:ext cx="3505200" cy="523220"/>
          </a:xfrm>
          <a:prstGeom prst="rect">
            <a:avLst/>
          </a:prstGeom>
          <a:noFill/>
        </p:spPr>
        <p:txBody>
          <a:bodyPr wrap="square" rtlCol="0">
            <a:spAutoFit/>
          </a:bodyPr>
          <a:lstStyle/>
          <a:p>
            <a:r>
              <a:rPr lang="en-US" altLang="zh-CN" sz="2800" b="1" dirty="0"/>
              <a:t>L4B</a:t>
            </a:r>
            <a:r>
              <a:rPr lang="zh-CN" altLang="en-US" sz="2800" b="1" dirty="0"/>
              <a:t>对</a:t>
            </a:r>
            <a:r>
              <a:rPr lang="en-US" altLang="zh-CN" sz="2800" b="1" dirty="0"/>
              <a:t>V2</a:t>
            </a:r>
            <a:r>
              <a:rPr lang="zh-CN" altLang="en-US" sz="2800" b="1" dirty="0"/>
              <a:t>的投射</a:t>
            </a:r>
          </a:p>
        </p:txBody>
      </p:sp>
      <p:sp>
        <p:nvSpPr>
          <p:cNvPr id="5" name="文本框 4">
            <a:extLst>
              <a:ext uri="{FF2B5EF4-FFF2-40B4-BE49-F238E27FC236}">
                <a16:creationId xmlns:a16="http://schemas.microsoft.com/office/drawing/2014/main" id="{DB8AE90A-6788-29E6-6958-1C0191869844}"/>
              </a:ext>
            </a:extLst>
          </p:cNvPr>
          <p:cNvSpPr txBox="1"/>
          <p:nvPr/>
        </p:nvSpPr>
        <p:spPr>
          <a:xfrm>
            <a:off x="7607300" y="2018020"/>
            <a:ext cx="3683000" cy="2862322"/>
          </a:xfrm>
          <a:prstGeom prst="rect">
            <a:avLst/>
          </a:prstGeom>
          <a:noFill/>
        </p:spPr>
        <p:txBody>
          <a:bodyPr wrap="square">
            <a:spAutoFit/>
          </a:bodyPr>
          <a:lstStyle/>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Alessandra </a:t>
            </a:r>
            <a:r>
              <a:rPr lang="en-US" altLang="zh-CN" sz="1800" b="1" i="0" dirty="0" err="1">
                <a:solidFill>
                  <a:srgbClr val="242021"/>
                </a:solidFill>
                <a:effectLst/>
                <a:latin typeface="MinionMM-BoldCondensed"/>
                <a:ea typeface="等线" panose="02010600030101010101" pitchFamily="2" charset="-122"/>
                <a:cs typeface="Times New Roman" panose="02020603050405020304" pitchFamily="18" charset="0"/>
              </a:rPr>
              <a:t>Angelucci</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团队在</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2019</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年的论文里研究了</a:t>
            </a:r>
            <a:r>
              <a:rPr lang="en-US" altLang="zh-CN" sz="1800" b="1" i="0" dirty="0">
                <a:solidFill>
                  <a:srgbClr val="FF0000"/>
                </a:solidFill>
                <a:effectLst/>
                <a:latin typeface="MinionMM-BoldCondensed"/>
                <a:ea typeface="等线" panose="02010600030101010101" pitchFamily="2" charset="-122"/>
                <a:cs typeface="Times New Roman" panose="02020603050405020304" pitchFamily="18" charset="0"/>
              </a:rPr>
              <a:t>L4B</a:t>
            </a:r>
            <a:r>
              <a:rPr lang="zh-CN" altLang="zh-CN" sz="1800" b="1" i="0" dirty="0">
                <a:solidFill>
                  <a:srgbClr val="FF0000"/>
                </a:solidFill>
                <a:effectLst/>
                <a:latin typeface="MinionMM-BoldCondensed"/>
                <a:ea typeface="等线" panose="02010600030101010101" pitchFamily="2" charset="-122"/>
                <a:cs typeface="Times New Roman" panose="02020603050405020304" pitchFamily="18" charset="0"/>
              </a:rPr>
              <a:t>里不同形态的</a:t>
            </a:r>
            <a:r>
              <a:rPr lang="zh-CN" altLang="en-US" sz="1800" b="1" i="0" dirty="0">
                <a:solidFill>
                  <a:srgbClr val="FF0000"/>
                </a:solidFill>
                <a:effectLst/>
                <a:latin typeface="MinionMM-BoldCondensed"/>
                <a:ea typeface="等线" panose="02010600030101010101" pitchFamily="2" charset="-122"/>
                <a:cs typeface="Times New Roman" panose="02020603050405020304" pitchFamily="18" charset="0"/>
              </a:rPr>
              <a:t>投射</a:t>
            </a:r>
            <a:r>
              <a:rPr lang="zh-CN" altLang="zh-CN" sz="1800" b="1" i="0" dirty="0">
                <a:solidFill>
                  <a:srgbClr val="FF0000"/>
                </a:solidFill>
                <a:effectLst/>
                <a:latin typeface="MinionMM-BoldCondensed"/>
                <a:ea typeface="等线" panose="02010600030101010101" pitchFamily="2" charset="-122"/>
                <a:cs typeface="Times New Roman" panose="02020603050405020304" pitchFamily="18" charset="0"/>
              </a:rPr>
              <a:t>神经元</a:t>
            </a:r>
            <a:r>
              <a:rPr lang="zh-CN" altLang="en-US" b="1" dirty="0">
                <a:solidFill>
                  <a:srgbClr val="FF0000"/>
                </a:solidFill>
                <a:latin typeface="MinionMM-BoldCondensed"/>
                <a:ea typeface="等线" panose="02010600030101010101" pitchFamily="2" charset="-122"/>
                <a:cs typeface="Times New Roman" panose="02020603050405020304" pitchFamily="18" charset="0"/>
              </a:rPr>
              <a:t>对</a:t>
            </a:r>
            <a:r>
              <a:rPr lang="en-US" altLang="zh-CN" sz="1800" b="1" i="0" dirty="0">
                <a:solidFill>
                  <a:srgbClr val="FF0000"/>
                </a:solidFill>
                <a:effectLst/>
                <a:latin typeface="MinionMM-BoldCondensed"/>
                <a:ea typeface="等线" panose="02010600030101010101" pitchFamily="2" charset="-122"/>
                <a:cs typeface="Times New Roman" panose="02020603050405020304" pitchFamily="18" charset="0"/>
              </a:rPr>
              <a:t>V2</a:t>
            </a:r>
            <a:r>
              <a:rPr lang="zh-CN" altLang="zh-CN" sz="1800" b="1" i="0" dirty="0">
                <a:solidFill>
                  <a:srgbClr val="FF0000"/>
                </a:solidFill>
                <a:effectLst/>
                <a:latin typeface="MinionMM-BoldCondensed"/>
                <a:ea typeface="等线" panose="02010600030101010101" pitchFamily="2" charset="-122"/>
                <a:cs typeface="Times New Roman" panose="02020603050405020304" pitchFamily="18" charset="0"/>
              </a:rPr>
              <a:t>不同</a:t>
            </a:r>
            <a:r>
              <a:rPr lang="en-US" altLang="zh-CN" sz="1800" b="1" i="0" dirty="0">
                <a:solidFill>
                  <a:srgbClr val="FF0000"/>
                </a:solidFill>
                <a:effectLst/>
                <a:latin typeface="MinionMM-BoldCondensed"/>
                <a:ea typeface="等线" panose="02010600030101010101" pitchFamily="2" charset="-122"/>
                <a:cs typeface="Times New Roman" panose="02020603050405020304" pitchFamily="18" charset="0"/>
              </a:rPr>
              <a:t>stripes</a:t>
            </a:r>
            <a:r>
              <a:rPr lang="zh-CN" altLang="zh-CN" sz="1800" b="1" i="0" dirty="0">
                <a:solidFill>
                  <a:srgbClr val="FF0000"/>
                </a:solidFill>
                <a:effectLst/>
                <a:latin typeface="MinionMM-BoldCondensed"/>
                <a:ea typeface="等线" panose="02010600030101010101" pitchFamily="2" charset="-122"/>
                <a:cs typeface="Times New Roman" panose="02020603050405020304" pitchFamily="18" charset="0"/>
              </a:rPr>
              <a:t>的投射情况</a:t>
            </a:r>
            <a:endParaRPr lang="en-US" altLang="zh-CN" sz="1800" b="1" i="0" dirty="0">
              <a:solidFill>
                <a:srgbClr val="FF0000"/>
              </a:solidFill>
              <a:effectLst/>
              <a:latin typeface="MinionMM-BoldCondensed"/>
              <a:ea typeface="等线" panose="02010600030101010101" pitchFamily="2" charset="-122"/>
              <a:cs typeface="Times New Roman" panose="02020603050405020304" pitchFamily="18" charset="0"/>
            </a:endParaRPr>
          </a:p>
          <a:p>
            <a:endParaRPr lang="en-US" altLang="zh-CN" b="1" dirty="0">
              <a:solidFill>
                <a:srgbClr val="242021"/>
              </a:solidFill>
              <a:latin typeface="MinionMM-BoldCondensed"/>
              <a:ea typeface="等线" panose="02010600030101010101" pitchFamily="2" charset="-122"/>
              <a:cs typeface="Times New Roman" panose="02020603050405020304" pitchFamily="18" charset="0"/>
            </a:endParaRPr>
          </a:p>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V2</a:t>
            </a:r>
            <a:r>
              <a:rPr lang="zh-CN" altLang="en-US" sz="1800" b="1" i="0" dirty="0">
                <a:solidFill>
                  <a:srgbClr val="242021"/>
                </a:solidFill>
                <a:effectLst/>
                <a:latin typeface="MinionMM-BoldCondensed"/>
                <a:ea typeface="等线" panose="02010600030101010101" pitchFamily="2" charset="-122"/>
                <a:cs typeface="Times New Roman" panose="02020603050405020304" pitchFamily="18" charset="0"/>
              </a:rPr>
              <a:t>：</a:t>
            </a:r>
            <a:endPar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endParaRPr>
          </a:p>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thick stripes</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主要投射到处理目标运动的区域</a:t>
            </a:r>
            <a:r>
              <a:rPr lang="zh-CN" altLang="en-US" b="1" dirty="0">
                <a:solidFill>
                  <a:srgbClr val="242021"/>
                </a:solidFill>
                <a:latin typeface="MinionMM-BoldCondensed"/>
                <a:ea typeface="等线" panose="02010600030101010101" pitchFamily="2" charset="-122"/>
                <a:cs typeface="Times New Roman" panose="02020603050405020304" pitchFamily="18" charset="0"/>
              </a:rPr>
              <a:t>；</a:t>
            </a:r>
            <a:endParaRPr lang="en-US" altLang="zh-CN" b="1" dirty="0">
              <a:solidFill>
                <a:srgbClr val="242021"/>
              </a:solidFill>
              <a:latin typeface="MinionMM-BoldCondensed"/>
              <a:ea typeface="等线" panose="02010600030101010101" pitchFamily="2" charset="-122"/>
              <a:cs typeface="Times New Roman" panose="02020603050405020304" pitchFamily="18" charset="0"/>
            </a:endParaRPr>
          </a:p>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thin stripes</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主要投射到处理目标属性的区域。</a:t>
            </a:r>
            <a:endParaRPr lang="zh-CN" altLang="en-US" dirty="0"/>
          </a:p>
        </p:txBody>
      </p:sp>
      <p:pic>
        <p:nvPicPr>
          <p:cNvPr id="6" name="图片 5">
            <a:extLst>
              <a:ext uri="{FF2B5EF4-FFF2-40B4-BE49-F238E27FC236}">
                <a16:creationId xmlns:a16="http://schemas.microsoft.com/office/drawing/2014/main" id="{15391EBB-6279-EADF-7AE2-DA90E6ABDA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264" y="762371"/>
            <a:ext cx="3352165" cy="5614830"/>
          </a:xfrm>
          <a:prstGeom prst="rect">
            <a:avLst/>
          </a:prstGeom>
        </p:spPr>
      </p:pic>
      <p:sp>
        <p:nvSpPr>
          <p:cNvPr id="8" name="文本框 7">
            <a:extLst>
              <a:ext uri="{FF2B5EF4-FFF2-40B4-BE49-F238E27FC236}">
                <a16:creationId xmlns:a16="http://schemas.microsoft.com/office/drawing/2014/main" id="{8A6B678B-CFC5-B156-65EB-F4DDB7B84591}"/>
              </a:ext>
            </a:extLst>
          </p:cNvPr>
          <p:cNvSpPr txBox="1"/>
          <p:nvPr/>
        </p:nvSpPr>
        <p:spPr>
          <a:xfrm>
            <a:off x="6959600" y="5750688"/>
            <a:ext cx="5232400" cy="738664"/>
          </a:xfrm>
          <a:prstGeom prst="rect">
            <a:avLst/>
          </a:prstGeom>
          <a:noFill/>
        </p:spPr>
        <p:txBody>
          <a:bodyPr wrap="square">
            <a:spAutoFit/>
          </a:bodyPr>
          <a:lstStyle/>
          <a:p>
            <a:r>
              <a:rPr lang="en-US" altLang="zh-CN" sz="1400" dirty="0">
                <a:effectLst/>
                <a:latin typeface="等线" panose="02010600030101010101" pitchFamily="2" charset="-122"/>
                <a:cs typeface="Times New Roman" panose="02020603050405020304" pitchFamily="18" charset="0"/>
              </a:rPr>
              <a:t>YARCH, J., LARSEN, H., CHEN, M., and ANGELUCCI, A., 2019. Morphological cell types projecting from V1 layer 4B to V2 thick and thin stripes. </a:t>
            </a:r>
            <a:r>
              <a:rPr lang="en-US" altLang="zh-CN" sz="1400" i="1" dirty="0">
                <a:effectLst/>
                <a:latin typeface="等线" panose="02010600030101010101" pitchFamily="2" charset="-122"/>
                <a:cs typeface="Times New Roman" panose="02020603050405020304" pitchFamily="18" charset="0"/>
              </a:rPr>
              <a:t>Journal of Neuroscience 39</a:t>
            </a:r>
            <a:r>
              <a:rPr lang="en-US" altLang="zh-CN" sz="1400" dirty="0">
                <a:effectLst/>
                <a:latin typeface="等线" panose="02010600030101010101" pitchFamily="2" charset="-122"/>
                <a:cs typeface="Times New Roman" panose="02020603050405020304" pitchFamily="18" charset="0"/>
              </a:rPr>
              <a:t>, 38, 7501-7512.</a:t>
            </a:r>
            <a:endParaRPr lang="zh-CN" altLang="en-US" sz="1400" dirty="0"/>
          </a:p>
        </p:txBody>
      </p:sp>
      <p:sp>
        <p:nvSpPr>
          <p:cNvPr id="9" name="文本框 8">
            <a:extLst>
              <a:ext uri="{FF2B5EF4-FFF2-40B4-BE49-F238E27FC236}">
                <a16:creationId xmlns:a16="http://schemas.microsoft.com/office/drawing/2014/main" id="{04C69D91-2A77-0006-6BFF-3A33F21B437A}"/>
              </a:ext>
            </a:extLst>
          </p:cNvPr>
          <p:cNvSpPr txBox="1"/>
          <p:nvPr/>
        </p:nvSpPr>
        <p:spPr>
          <a:xfrm>
            <a:off x="7791450" y="490746"/>
            <a:ext cx="3314700" cy="923330"/>
          </a:xfrm>
          <a:prstGeom prst="rect">
            <a:avLst/>
          </a:prstGeom>
          <a:noFill/>
        </p:spPr>
        <p:txBody>
          <a:bodyPr wrap="square">
            <a:spAutoFit/>
          </a:bodyPr>
          <a:lstStyle/>
          <a:p>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两种类型的细胞：</a:t>
            </a:r>
            <a:endPar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endParaRPr>
          </a:p>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M</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主导的</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spiny stellate cell</a:t>
            </a:r>
            <a:r>
              <a:rPr lang="zh-CN" altLang="en-US" b="1" dirty="0">
                <a:solidFill>
                  <a:srgbClr val="242021"/>
                </a:solidFill>
                <a:latin typeface="MinionMM-BoldCondensed"/>
                <a:ea typeface="等线" panose="02010600030101010101" pitchFamily="2" charset="-122"/>
                <a:cs typeface="Times New Roman" panose="02020603050405020304" pitchFamily="18" charset="0"/>
              </a:rPr>
              <a:t>；</a:t>
            </a:r>
            <a:endParaRPr lang="en-US" altLang="zh-CN" b="1" dirty="0">
              <a:solidFill>
                <a:srgbClr val="242021"/>
              </a:solidFill>
              <a:latin typeface="MinionMM-BoldCondensed"/>
              <a:ea typeface="等线" panose="02010600030101010101" pitchFamily="2" charset="-122"/>
              <a:cs typeface="Times New Roman" panose="02020603050405020304" pitchFamily="18" charset="0"/>
            </a:endParaRPr>
          </a:p>
          <a:p>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M</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P</a:t>
            </a:r>
            <a:r>
              <a:rPr lang="zh-CN" altLang="zh-CN" sz="1800" b="1" i="0" dirty="0">
                <a:solidFill>
                  <a:srgbClr val="242021"/>
                </a:solidFill>
                <a:effectLst/>
                <a:latin typeface="MinionMM-BoldCondensed"/>
                <a:ea typeface="等线" panose="02010600030101010101" pitchFamily="2" charset="-122"/>
                <a:cs typeface="Times New Roman" panose="02020603050405020304" pitchFamily="18" charset="0"/>
              </a:rPr>
              <a:t>混合的</a:t>
            </a:r>
            <a:r>
              <a:rPr lang="en-US" altLang="zh-CN" sz="1800" b="1" i="0" dirty="0" err="1">
                <a:solidFill>
                  <a:srgbClr val="242021"/>
                </a:solidFill>
                <a:effectLst/>
                <a:latin typeface="MinionMM-BoldCondensed"/>
                <a:ea typeface="等线" panose="02010600030101010101" pitchFamily="2" charset="-122"/>
                <a:cs typeface="Times New Roman" panose="02020603050405020304" pitchFamily="18" charset="0"/>
              </a:rPr>
              <a:t>pyramdial</a:t>
            </a:r>
            <a:r>
              <a:rPr lang="en-US" altLang="zh-CN" sz="1800" b="1" i="0" dirty="0">
                <a:solidFill>
                  <a:srgbClr val="242021"/>
                </a:solidFill>
                <a:effectLst/>
                <a:latin typeface="MinionMM-BoldCondensed"/>
                <a:ea typeface="等线" panose="02010600030101010101" pitchFamily="2" charset="-122"/>
                <a:cs typeface="Times New Roman" panose="02020603050405020304" pitchFamily="18" charset="0"/>
              </a:rPr>
              <a:t> cell</a:t>
            </a:r>
          </a:p>
        </p:txBody>
      </p:sp>
      <p:sp>
        <p:nvSpPr>
          <p:cNvPr id="4" name="箭头: 下 3">
            <a:extLst>
              <a:ext uri="{FF2B5EF4-FFF2-40B4-BE49-F238E27FC236}">
                <a16:creationId xmlns:a16="http://schemas.microsoft.com/office/drawing/2014/main" id="{7DEA19CA-3DEB-BACE-45F6-D40A4BC0C57A}"/>
              </a:ext>
            </a:extLst>
          </p:cNvPr>
          <p:cNvSpPr/>
          <p:nvPr/>
        </p:nvSpPr>
        <p:spPr>
          <a:xfrm>
            <a:off x="1254590" y="6120020"/>
            <a:ext cx="164386"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A0A0453-C7DA-E460-8695-991F6C0D705A}"/>
              </a:ext>
            </a:extLst>
          </p:cNvPr>
          <p:cNvSpPr txBox="1"/>
          <p:nvPr/>
        </p:nvSpPr>
        <p:spPr>
          <a:xfrm>
            <a:off x="609965" y="6442635"/>
            <a:ext cx="1629802" cy="369332"/>
          </a:xfrm>
          <a:prstGeom prst="rect">
            <a:avLst/>
          </a:prstGeom>
          <a:noFill/>
        </p:spPr>
        <p:txBody>
          <a:bodyPr wrap="square">
            <a:spAutoFit/>
          </a:bodyPr>
          <a:lstStyle/>
          <a:p>
            <a:r>
              <a:rPr lang="zh-CN" altLang="zh-CN" sz="1800" b="1" i="0" dirty="0">
                <a:solidFill>
                  <a:srgbClr val="FF0000"/>
                </a:solidFill>
                <a:effectLst/>
                <a:latin typeface="MinionMM-BoldCondensed"/>
                <a:ea typeface="等线" panose="02010600030101010101" pitchFamily="2" charset="-122"/>
                <a:cs typeface="Times New Roman" panose="02020603050405020304" pitchFamily="18" charset="0"/>
              </a:rPr>
              <a:t>处理运动</a:t>
            </a:r>
            <a:r>
              <a:rPr lang="zh-CN" altLang="en-US" sz="1800" b="1" i="0" dirty="0">
                <a:solidFill>
                  <a:srgbClr val="FF0000"/>
                </a:solidFill>
                <a:effectLst/>
                <a:latin typeface="MinionMM-BoldCondensed"/>
                <a:ea typeface="等线" panose="02010600030101010101" pitchFamily="2" charset="-122"/>
                <a:cs typeface="Times New Roman" panose="02020603050405020304" pitchFamily="18" charset="0"/>
              </a:rPr>
              <a:t>信息</a:t>
            </a:r>
            <a:endParaRPr lang="zh-CN" altLang="en-US" dirty="0">
              <a:solidFill>
                <a:srgbClr val="FF0000"/>
              </a:solidFill>
            </a:endParaRPr>
          </a:p>
        </p:txBody>
      </p:sp>
      <p:sp>
        <p:nvSpPr>
          <p:cNvPr id="11" name="箭头: 下 10">
            <a:extLst>
              <a:ext uri="{FF2B5EF4-FFF2-40B4-BE49-F238E27FC236}">
                <a16:creationId xmlns:a16="http://schemas.microsoft.com/office/drawing/2014/main" id="{7786D7F0-29C0-4805-4BC3-5DF9433B9977}"/>
              </a:ext>
            </a:extLst>
          </p:cNvPr>
          <p:cNvSpPr/>
          <p:nvPr/>
        </p:nvSpPr>
        <p:spPr>
          <a:xfrm rot="19643070">
            <a:off x="2445815" y="6132284"/>
            <a:ext cx="199277" cy="344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194C7DC-70C3-01C3-BD52-9F5F66E2347E}"/>
              </a:ext>
            </a:extLst>
          </p:cNvPr>
          <p:cNvSpPr txBox="1"/>
          <p:nvPr/>
        </p:nvSpPr>
        <p:spPr>
          <a:xfrm>
            <a:off x="2537588" y="6445446"/>
            <a:ext cx="1629802" cy="369332"/>
          </a:xfrm>
          <a:prstGeom prst="rect">
            <a:avLst/>
          </a:prstGeom>
          <a:noFill/>
        </p:spPr>
        <p:txBody>
          <a:bodyPr wrap="square">
            <a:spAutoFit/>
          </a:bodyPr>
          <a:lstStyle/>
          <a:p>
            <a:r>
              <a:rPr lang="zh-CN" altLang="zh-CN" sz="1800" b="1" i="0" dirty="0">
                <a:solidFill>
                  <a:srgbClr val="FF0000"/>
                </a:solidFill>
                <a:effectLst/>
                <a:latin typeface="MinionMM-BoldCondensed"/>
                <a:ea typeface="等线" panose="02010600030101010101" pitchFamily="2" charset="-122"/>
                <a:cs typeface="Times New Roman" panose="02020603050405020304" pitchFamily="18" charset="0"/>
              </a:rPr>
              <a:t>处理目标</a:t>
            </a:r>
            <a:r>
              <a:rPr lang="zh-CN" altLang="en-US" sz="1800" b="1" i="0" dirty="0">
                <a:solidFill>
                  <a:srgbClr val="FF0000"/>
                </a:solidFill>
                <a:effectLst/>
                <a:latin typeface="MinionMM-BoldCondensed"/>
                <a:ea typeface="等线" panose="02010600030101010101" pitchFamily="2" charset="-122"/>
                <a:cs typeface="Times New Roman" panose="02020603050405020304" pitchFamily="18" charset="0"/>
              </a:rPr>
              <a:t>属性</a:t>
            </a:r>
            <a:endParaRPr lang="zh-CN" altLang="en-US" dirty="0">
              <a:solidFill>
                <a:srgbClr val="FF0000"/>
              </a:solidFill>
            </a:endParaRPr>
          </a:p>
        </p:txBody>
      </p:sp>
    </p:spTree>
    <p:extLst>
      <p:ext uri="{BB962C8B-B14F-4D97-AF65-F5344CB8AC3E}">
        <p14:creationId xmlns:p14="http://schemas.microsoft.com/office/powerpoint/2010/main" val="1061310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21F6A-AE3D-FC83-38C5-C5DBC3054F29}"/>
              </a:ext>
            </a:extLst>
          </p:cNvPr>
          <p:cNvSpPr>
            <a:spLocks noGrp="1"/>
          </p:cNvSpPr>
          <p:nvPr>
            <p:ph type="title"/>
          </p:nvPr>
        </p:nvSpPr>
        <p:spPr/>
        <p:txBody>
          <a:bodyPr/>
          <a:lstStyle/>
          <a:p>
            <a:r>
              <a:rPr lang="zh-CN" altLang="en-US" dirty="0"/>
              <a:t>灵长类</a:t>
            </a:r>
            <a:r>
              <a:rPr lang="en-US" altLang="zh-CN" dirty="0"/>
              <a:t>V1</a:t>
            </a:r>
            <a:r>
              <a:rPr lang="zh-CN" altLang="en-US" dirty="0"/>
              <a:t>已有数据情况</a:t>
            </a:r>
          </a:p>
        </p:txBody>
      </p:sp>
      <p:sp>
        <p:nvSpPr>
          <p:cNvPr id="3" name="文本占位符 2">
            <a:extLst>
              <a:ext uri="{FF2B5EF4-FFF2-40B4-BE49-F238E27FC236}">
                <a16:creationId xmlns:a16="http://schemas.microsoft.com/office/drawing/2014/main" id="{671BCB49-A169-5EFE-96C2-25E3128E0DA0}"/>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065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D6C6C-53E1-629E-1CC1-DFB8146A6A8A}"/>
              </a:ext>
            </a:extLst>
          </p:cNvPr>
          <p:cNvSpPr>
            <a:spLocks noGrp="1"/>
          </p:cNvSpPr>
          <p:nvPr>
            <p:ph type="title"/>
          </p:nvPr>
        </p:nvSpPr>
        <p:spPr>
          <a:xfrm>
            <a:off x="702601" y="719810"/>
            <a:ext cx="6748199" cy="765301"/>
          </a:xfrm>
        </p:spPr>
        <p:txBody>
          <a:bodyPr>
            <a:normAutofit fontScale="90000"/>
          </a:bodyPr>
          <a:lstStyle/>
          <a:p>
            <a:r>
              <a:rPr lang="zh-CN" altLang="en-US" sz="3600" dirty="0"/>
              <a:t>上周主要内容回顾：</a:t>
            </a:r>
            <a:br>
              <a:rPr lang="en-US" altLang="zh-CN" sz="3600" dirty="0"/>
            </a:br>
            <a:r>
              <a:rPr lang="zh-CN" altLang="en-US" sz="3600" dirty="0"/>
              <a:t>灵长类早期视觉处理中的特点</a:t>
            </a:r>
          </a:p>
        </p:txBody>
      </p:sp>
      <p:sp>
        <p:nvSpPr>
          <p:cNvPr id="9" name="文本框 8">
            <a:extLst>
              <a:ext uri="{FF2B5EF4-FFF2-40B4-BE49-F238E27FC236}">
                <a16:creationId xmlns:a16="http://schemas.microsoft.com/office/drawing/2014/main" id="{BB814812-E2FB-073E-48F4-8F03BDA59D89}"/>
              </a:ext>
            </a:extLst>
          </p:cNvPr>
          <p:cNvSpPr txBox="1"/>
          <p:nvPr/>
        </p:nvSpPr>
        <p:spPr>
          <a:xfrm>
            <a:off x="702600" y="2136338"/>
            <a:ext cx="6748199" cy="2585323"/>
          </a:xfrm>
          <a:prstGeom prst="rect">
            <a:avLst/>
          </a:prstGeom>
          <a:noFill/>
          <a:ln w="44450">
            <a:solidFill>
              <a:schemeClr val="bg2">
                <a:lumMod val="75000"/>
              </a:schemeClr>
            </a:solidFill>
          </a:ln>
        </p:spPr>
        <p:txBody>
          <a:bodyPr wrap="square">
            <a:spAutoFit/>
          </a:bodyPr>
          <a:lstStyle/>
          <a:p>
            <a:pPr marL="342900" indent="-342900">
              <a:buAutoNum type="arabicPeriod"/>
            </a:pPr>
            <a:r>
              <a:rPr lang="en-US" altLang="zh-CN" sz="1800" dirty="0"/>
              <a:t>V1</a:t>
            </a:r>
            <a:r>
              <a:rPr lang="zh-CN" altLang="en-US" sz="1800" dirty="0"/>
              <a:t>对</a:t>
            </a:r>
            <a:r>
              <a:rPr lang="en-US" altLang="zh-CN" sz="1800" dirty="0"/>
              <a:t>fovea</a:t>
            </a:r>
            <a:r>
              <a:rPr lang="zh-CN" altLang="en-US" sz="1800" dirty="0"/>
              <a:t>区域的视觉信息“过度”重视</a:t>
            </a:r>
            <a:endParaRPr lang="en-US" altLang="zh-CN" dirty="0"/>
          </a:p>
          <a:p>
            <a:pPr marL="342900" indent="-342900">
              <a:buAutoNum type="arabicPeriod"/>
            </a:pPr>
            <a:r>
              <a:rPr lang="en-US" altLang="zh-CN" sz="1800" dirty="0"/>
              <a:t>LGN</a:t>
            </a:r>
            <a:r>
              <a:rPr lang="zh-CN" altLang="en-US" sz="1800" dirty="0"/>
              <a:t>到</a:t>
            </a:r>
            <a:r>
              <a:rPr lang="en-US" altLang="zh-CN" sz="1800" dirty="0"/>
              <a:t>V1</a:t>
            </a:r>
            <a:r>
              <a:rPr lang="zh-CN" altLang="en-US" sz="1800" dirty="0"/>
              <a:t>的投射具有三条并行的通路：</a:t>
            </a:r>
            <a:endParaRPr lang="en-US" altLang="zh-CN" sz="1800" dirty="0"/>
          </a:p>
          <a:p>
            <a:pPr marL="0" indent="0">
              <a:buNone/>
            </a:pPr>
            <a:r>
              <a:rPr lang="en-US" altLang="zh-CN" sz="1800" dirty="0"/>
              <a:t>M-pathway, P-pathway, </a:t>
            </a:r>
            <a:r>
              <a:rPr lang="en-US" altLang="zh-CN" dirty="0"/>
              <a:t>K</a:t>
            </a:r>
            <a:r>
              <a:rPr lang="en-US" altLang="zh-CN" sz="1800" dirty="0"/>
              <a:t>-pathway</a:t>
            </a:r>
          </a:p>
          <a:p>
            <a:pPr marL="342900" indent="-342900">
              <a:buAutoNum type="arabicPeriod" startAt="3"/>
            </a:pPr>
            <a:r>
              <a:rPr lang="en-US" altLang="zh-CN" dirty="0"/>
              <a:t>LGN</a:t>
            </a:r>
            <a:r>
              <a:rPr lang="zh-CN" altLang="en-US" dirty="0"/>
              <a:t>对于</a:t>
            </a:r>
            <a:r>
              <a:rPr lang="en-US" altLang="zh-CN" dirty="0"/>
              <a:t>V1</a:t>
            </a:r>
            <a:r>
              <a:rPr lang="zh-CN" altLang="en-US" dirty="0"/>
              <a:t>的输入很稀疏；</a:t>
            </a:r>
            <a:r>
              <a:rPr lang="en-US" altLang="zh-CN" dirty="0"/>
              <a:t>-&gt;</a:t>
            </a:r>
            <a:r>
              <a:rPr lang="zh-CN" altLang="en-US" dirty="0"/>
              <a:t>视觉系统并非忠实的处理输入信号，“脑补”很重要！</a:t>
            </a:r>
            <a:endParaRPr lang="en-US" altLang="zh-CN" dirty="0"/>
          </a:p>
          <a:p>
            <a:pPr marL="342900" indent="-342900">
              <a:buAutoNum type="arabicPeriod" startAt="3"/>
            </a:pPr>
            <a:r>
              <a:rPr lang="en-US" altLang="zh-CN" dirty="0"/>
              <a:t>V1</a:t>
            </a:r>
            <a:r>
              <a:rPr lang="zh-CN" altLang="en-US" sz="1800" dirty="0"/>
              <a:t>连接方式十分复杂多样：前馈连接，层内水平连接，层间特异性连接，相互连接</a:t>
            </a:r>
            <a:r>
              <a:rPr lang="en-US" altLang="zh-CN" sz="1800" dirty="0"/>
              <a:t>(reciprocal)</a:t>
            </a:r>
            <a:r>
              <a:rPr lang="zh-CN" altLang="en-US" sz="1800" dirty="0"/>
              <a:t>，大量反馈连接</a:t>
            </a:r>
            <a:r>
              <a:rPr lang="en-US" altLang="zh-CN" sz="1800" dirty="0"/>
              <a:t>-</a:t>
            </a:r>
            <a:r>
              <a:rPr lang="en-US" altLang="zh-CN" dirty="0"/>
              <a:t>&gt;</a:t>
            </a:r>
            <a:r>
              <a:rPr lang="zh-CN" altLang="en-US" dirty="0"/>
              <a:t>扩展了</a:t>
            </a:r>
            <a:r>
              <a:rPr lang="en-US" altLang="zh-CN" dirty="0"/>
              <a:t>V1</a:t>
            </a:r>
            <a:r>
              <a:rPr lang="zh-CN" altLang="en-US" dirty="0"/>
              <a:t>单细胞的“传统”感受野</a:t>
            </a:r>
            <a:endParaRPr lang="en-US" altLang="zh-CN" dirty="0"/>
          </a:p>
          <a:p>
            <a:pPr marL="342900" indent="-342900">
              <a:buAutoNum type="arabicPeriod" startAt="3"/>
            </a:pPr>
            <a:r>
              <a:rPr lang="zh-CN" altLang="en-US" sz="1800" dirty="0"/>
              <a:t>初级视皮层的发育具有关键期，结构、权重动态可塑</a:t>
            </a:r>
            <a:endParaRPr lang="en-US" altLang="zh-CN" sz="1800" dirty="0"/>
          </a:p>
        </p:txBody>
      </p:sp>
      <p:pic>
        <p:nvPicPr>
          <p:cNvPr id="6" name="Picture 2" descr="PPT - Perceptual systems: Central visual pathways PowerPoint Presentation -  ID:5575951">
            <a:extLst>
              <a:ext uri="{FF2B5EF4-FFF2-40B4-BE49-F238E27FC236}">
                <a16:creationId xmlns:a16="http://schemas.microsoft.com/office/drawing/2014/main" id="{0B0B108D-D954-85FA-3FA7-FF63C13A54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828" t="27732" b="1"/>
          <a:stretch/>
        </p:blipFill>
        <p:spPr bwMode="auto">
          <a:xfrm>
            <a:off x="7864701" y="1300179"/>
            <a:ext cx="3804014" cy="437066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A9AFA6F6-CDA2-DF94-1535-38138BF4DDEC}"/>
              </a:ext>
            </a:extLst>
          </p:cNvPr>
          <p:cNvSpPr txBox="1"/>
          <p:nvPr/>
        </p:nvSpPr>
        <p:spPr>
          <a:xfrm>
            <a:off x="8199521" y="894355"/>
            <a:ext cx="2340142" cy="369332"/>
          </a:xfrm>
          <a:prstGeom prst="rect">
            <a:avLst/>
          </a:prstGeom>
          <a:noFill/>
        </p:spPr>
        <p:txBody>
          <a:bodyPr wrap="square">
            <a:spAutoFit/>
          </a:bodyPr>
          <a:lstStyle/>
          <a:p>
            <a:r>
              <a:rPr lang="en-US" altLang="zh-CN" sz="1800" b="1" dirty="0"/>
              <a:t>V1</a:t>
            </a:r>
            <a:r>
              <a:rPr lang="zh-CN" altLang="en-US" sz="1800" b="1" dirty="0"/>
              <a:t>精简信息流框图</a:t>
            </a:r>
            <a:endParaRPr lang="en-US" altLang="zh-CN" sz="1800" b="1" dirty="0"/>
          </a:p>
        </p:txBody>
      </p:sp>
    </p:spTree>
    <p:extLst>
      <p:ext uri="{BB962C8B-B14F-4D97-AF65-F5344CB8AC3E}">
        <p14:creationId xmlns:p14="http://schemas.microsoft.com/office/powerpoint/2010/main" val="2481804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9779DC-D559-B5A0-08D6-F4D6B9972440}"/>
              </a:ext>
            </a:extLst>
          </p:cNvPr>
          <p:cNvSpPr txBox="1"/>
          <p:nvPr/>
        </p:nvSpPr>
        <p:spPr>
          <a:xfrm>
            <a:off x="232681" y="1045636"/>
            <a:ext cx="5650455" cy="1754326"/>
          </a:xfrm>
          <a:prstGeom prst="rect">
            <a:avLst/>
          </a:prstGeom>
          <a:noFill/>
        </p:spPr>
        <p:txBody>
          <a:bodyPr wrap="square">
            <a:spAutoFit/>
          </a:bodyPr>
          <a:lstStyle/>
          <a:p>
            <a:r>
              <a:rPr lang="en-US" altLang="zh-CN" sz="1800" b="1" i="0" dirty="0">
                <a:solidFill>
                  <a:srgbClr val="000000"/>
                </a:solidFill>
                <a:effectLst/>
                <a:latin typeface="CaeciliaLTStd-R"/>
              </a:rPr>
              <a:t>V1</a:t>
            </a:r>
            <a:r>
              <a:rPr lang="zh-CN" altLang="en-US" sz="1800" b="1" i="0" dirty="0">
                <a:solidFill>
                  <a:srgbClr val="000000"/>
                </a:solidFill>
                <a:effectLst/>
                <a:latin typeface="CaeciliaLTStd-R"/>
              </a:rPr>
              <a:t>精细神经元的形态数据：</a:t>
            </a:r>
            <a:endParaRPr lang="en-US" altLang="zh-CN" sz="1800" b="1" i="0" dirty="0">
              <a:solidFill>
                <a:srgbClr val="000000"/>
              </a:solidFill>
              <a:effectLst/>
              <a:latin typeface="CaeciliaLTStd-R"/>
            </a:endParaRPr>
          </a:p>
          <a:p>
            <a:r>
              <a:rPr lang="zh-CN" altLang="en-US" dirty="0">
                <a:solidFill>
                  <a:srgbClr val="000000"/>
                </a:solidFill>
                <a:latin typeface="CaeciliaLTStd-R"/>
              </a:rPr>
              <a:t>基本情况：在神经元形态的网站上</a:t>
            </a:r>
            <a:r>
              <a:rPr lang="en-US" altLang="zh-CN" dirty="0">
                <a:solidFill>
                  <a:srgbClr val="000000"/>
                </a:solidFill>
                <a:latin typeface="CaeciliaLTStd-R"/>
              </a:rPr>
              <a:t>(</a:t>
            </a:r>
            <a:r>
              <a:rPr lang="en-US" altLang="zh-CN" sz="1800" b="0" i="0" dirty="0">
                <a:solidFill>
                  <a:srgbClr val="3B53A4"/>
                </a:solidFill>
                <a:effectLst/>
                <a:latin typeface="CaeciliaLTStd-R"/>
              </a:rPr>
              <a:t>http://neuromorpho.org/index.jsp </a:t>
            </a:r>
          </a:p>
          <a:p>
            <a:r>
              <a:rPr lang="en-US" altLang="zh-CN" dirty="0">
                <a:solidFill>
                  <a:srgbClr val="000000"/>
                </a:solidFill>
                <a:latin typeface="CaeciliaLTStd-R"/>
              </a:rPr>
              <a:t>)</a:t>
            </a:r>
            <a:r>
              <a:rPr lang="zh-CN" altLang="en-US" dirty="0">
                <a:solidFill>
                  <a:srgbClr val="000000"/>
                </a:solidFill>
                <a:latin typeface="CaeciliaLTStd-R"/>
              </a:rPr>
              <a:t>主要有：</a:t>
            </a:r>
            <a:r>
              <a:rPr lang="en-US" altLang="zh-CN" dirty="0">
                <a:solidFill>
                  <a:srgbClr val="000000"/>
                </a:solidFill>
                <a:latin typeface="CaeciliaLTStd-R"/>
              </a:rPr>
              <a:t>V1 L6 PC, spiny stellate neurons, </a:t>
            </a:r>
            <a:r>
              <a:rPr lang="zh-CN" altLang="en-US" dirty="0">
                <a:solidFill>
                  <a:srgbClr val="000000"/>
                </a:solidFill>
                <a:latin typeface="CaeciliaLTStd-R"/>
              </a:rPr>
              <a:t>和</a:t>
            </a:r>
            <a:r>
              <a:rPr lang="en-US" altLang="zh-CN" dirty="0">
                <a:solidFill>
                  <a:srgbClr val="000000"/>
                </a:solidFill>
                <a:latin typeface="CaeciliaLTStd-R"/>
              </a:rPr>
              <a:t>L3 PCs</a:t>
            </a:r>
            <a:r>
              <a:rPr lang="zh-CN" altLang="en-US" dirty="0">
                <a:solidFill>
                  <a:srgbClr val="000000"/>
                </a:solidFill>
                <a:latin typeface="CaeciliaLTStd-R"/>
              </a:rPr>
              <a:t>的数据。</a:t>
            </a:r>
            <a:endParaRPr lang="en-US" altLang="zh-CN" sz="1800" b="0" i="0" dirty="0">
              <a:solidFill>
                <a:srgbClr val="000000"/>
              </a:solidFill>
              <a:effectLst/>
              <a:latin typeface="CaeciliaLTStd-R"/>
            </a:endParaRPr>
          </a:p>
          <a:p>
            <a:r>
              <a:rPr lang="en-US" altLang="zh-CN" sz="1800" b="0" i="0" dirty="0">
                <a:solidFill>
                  <a:srgbClr val="3B53A4"/>
                </a:solidFill>
                <a:effectLst/>
                <a:latin typeface="CaeciliaLTStd-R"/>
              </a:rPr>
              <a:t>Briggs et al. 2016</a:t>
            </a:r>
            <a:r>
              <a:rPr lang="zh-CN" altLang="en-US" dirty="0">
                <a:solidFill>
                  <a:srgbClr val="000000"/>
                </a:solidFill>
                <a:latin typeface="CaeciliaLTStd-R"/>
              </a:rPr>
              <a:t>，</a:t>
            </a:r>
            <a:r>
              <a:rPr lang="en-US" altLang="zh-CN" sz="1800" b="0" i="0" dirty="0" err="1">
                <a:solidFill>
                  <a:srgbClr val="3B53A4"/>
                </a:solidFill>
                <a:effectLst/>
                <a:latin typeface="CaeciliaLTStd-R"/>
              </a:rPr>
              <a:t>Luebke</a:t>
            </a:r>
            <a:r>
              <a:rPr lang="en-US" altLang="zh-CN" dirty="0">
                <a:solidFill>
                  <a:srgbClr val="3B53A4"/>
                </a:solidFill>
                <a:latin typeface="CaeciliaLTStd-R"/>
              </a:rPr>
              <a:t> </a:t>
            </a:r>
            <a:r>
              <a:rPr lang="en-US" altLang="zh-CN" sz="1800" b="0" i="0" dirty="0">
                <a:solidFill>
                  <a:srgbClr val="3B53A4"/>
                </a:solidFill>
                <a:effectLst/>
                <a:latin typeface="CaeciliaLTStd-R"/>
              </a:rPr>
              <a:t>et al. 2015</a:t>
            </a:r>
            <a:endParaRPr lang="en-US" altLang="zh-CN" dirty="0"/>
          </a:p>
        </p:txBody>
      </p:sp>
      <p:sp>
        <p:nvSpPr>
          <p:cNvPr id="3" name="文本框 2">
            <a:extLst>
              <a:ext uri="{FF2B5EF4-FFF2-40B4-BE49-F238E27FC236}">
                <a16:creationId xmlns:a16="http://schemas.microsoft.com/office/drawing/2014/main" id="{555A655E-1D8C-D283-2551-430698D303A0}"/>
              </a:ext>
            </a:extLst>
          </p:cNvPr>
          <p:cNvSpPr txBox="1"/>
          <p:nvPr/>
        </p:nvSpPr>
        <p:spPr>
          <a:xfrm>
            <a:off x="232681" y="3434269"/>
            <a:ext cx="5888348" cy="1754326"/>
          </a:xfrm>
          <a:prstGeom prst="rect">
            <a:avLst/>
          </a:prstGeom>
          <a:noFill/>
        </p:spPr>
        <p:txBody>
          <a:bodyPr wrap="square">
            <a:spAutoFit/>
          </a:bodyPr>
          <a:lstStyle/>
          <a:p>
            <a:r>
              <a:rPr lang="en-US" altLang="zh-CN" sz="1800" b="1" i="0" dirty="0">
                <a:solidFill>
                  <a:srgbClr val="000000"/>
                </a:solidFill>
                <a:effectLst/>
                <a:latin typeface="CaeciliaLTStd-R"/>
              </a:rPr>
              <a:t>V1</a:t>
            </a:r>
            <a:r>
              <a:rPr lang="zh-CN" altLang="en-US" b="1" dirty="0">
                <a:solidFill>
                  <a:srgbClr val="000000"/>
                </a:solidFill>
                <a:latin typeface="CaeciliaLTStd-R"/>
              </a:rPr>
              <a:t>神经元细胞膜电学特性：</a:t>
            </a:r>
            <a:endParaRPr lang="en-US" altLang="zh-CN" sz="1800" b="1" i="0" dirty="0">
              <a:solidFill>
                <a:srgbClr val="000000"/>
              </a:solidFill>
              <a:effectLst/>
              <a:latin typeface="CaeciliaLTStd-R"/>
            </a:endParaRPr>
          </a:p>
          <a:p>
            <a:r>
              <a:rPr lang="zh-CN" altLang="en-US" dirty="0">
                <a:solidFill>
                  <a:srgbClr val="000000"/>
                </a:solidFill>
                <a:latin typeface="CaeciliaLTStd-R"/>
              </a:rPr>
              <a:t>基本情况：</a:t>
            </a:r>
            <a:r>
              <a:rPr lang="en-US" altLang="zh-CN" dirty="0">
                <a:solidFill>
                  <a:srgbClr val="000000"/>
                </a:solidFill>
                <a:latin typeface="CaeciliaLTStd-R"/>
              </a:rPr>
              <a:t>macaque</a:t>
            </a:r>
            <a:r>
              <a:rPr lang="zh-CN" altLang="en-US" dirty="0">
                <a:solidFill>
                  <a:srgbClr val="000000"/>
                </a:solidFill>
                <a:latin typeface="CaeciliaLTStd-R"/>
              </a:rPr>
              <a:t>视觉皮层神经元的电生理没有被系统的研究过。</a:t>
            </a:r>
            <a:r>
              <a:rPr lang="en-US" altLang="zh-CN" dirty="0">
                <a:solidFill>
                  <a:srgbClr val="000000"/>
                </a:solidFill>
                <a:latin typeface="CaeciliaLTStd-R"/>
              </a:rPr>
              <a:t>Macaque</a:t>
            </a:r>
            <a:r>
              <a:rPr lang="zh-CN" altLang="en-US" dirty="0">
                <a:solidFill>
                  <a:srgbClr val="000000"/>
                </a:solidFill>
                <a:latin typeface="CaeciliaLTStd-R"/>
              </a:rPr>
              <a:t>前额叶皮层里有一些数据，但这些数据不知是否可以被视觉皮层共享。研究</a:t>
            </a:r>
            <a:r>
              <a:rPr lang="en-US" altLang="zh-CN" b="1" dirty="0">
                <a:solidFill>
                  <a:srgbClr val="FF0000"/>
                </a:solidFill>
                <a:latin typeface="CaeciliaLTStd-R"/>
              </a:rPr>
              <a:t>V1 L3 PC</a:t>
            </a:r>
            <a:r>
              <a:rPr lang="zh-CN" altLang="en-US" dirty="0">
                <a:solidFill>
                  <a:srgbClr val="000000"/>
                </a:solidFill>
                <a:latin typeface="CaeciliaLTStd-R"/>
              </a:rPr>
              <a:t>的电生理的有如下</a:t>
            </a:r>
            <a:r>
              <a:rPr lang="en-US" altLang="zh-CN" dirty="0">
                <a:solidFill>
                  <a:srgbClr val="000000"/>
                </a:solidFill>
                <a:latin typeface="CaeciliaLTStd-R"/>
              </a:rPr>
              <a:t>paper</a:t>
            </a:r>
            <a:r>
              <a:rPr lang="zh-CN" altLang="en-US" dirty="0">
                <a:solidFill>
                  <a:srgbClr val="000000"/>
                </a:solidFill>
                <a:latin typeface="CaeciliaLTStd-R"/>
              </a:rPr>
              <a:t>：</a:t>
            </a:r>
            <a:r>
              <a:rPr lang="en-US" altLang="zh-CN" sz="1800" b="0" i="0" dirty="0" err="1">
                <a:solidFill>
                  <a:srgbClr val="3B53A4"/>
                </a:solidFill>
                <a:effectLst/>
                <a:latin typeface="CaeciliaLTStd-R"/>
              </a:rPr>
              <a:t>Amatrudo</a:t>
            </a:r>
            <a:r>
              <a:rPr lang="en-US" altLang="zh-CN" sz="1800" b="0" i="0" dirty="0">
                <a:solidFill>
                  <a:srgbClr val="3B53A4"/>
                </a:solidFill>
                <a:effectLst/>
                <a:latin typeface="CaeciliaLTStd-R"/>
              </a:rPr>
              <a:t> et al. (2012</a:t>
            </a:r>
            <a:r>
              <a:rPr lang="en-US" altLang="zh-CN" sz="1800" b="0" i="0" dirty="0">
                <a:solidFill>
                  <a:srgbClr val="000000"/>
                </a:solidFill>
                <a:effectLst/>
                <a:latin typeface="CaeciliaLTStd-R"/>
              </a:rPr>
              <a:t>), </a:t>
            </a:r>
            <a:r>
              <a:rPr lang="en-US" altLang="zh-CN" sz="1800" b="0" i="0" dirty="0" err="1">
                <a:solidFill>
                  <a:srgbClr val="3B53A4"/>
                </a:solidFill>
                <a:effectLst/>
                <a:latin typeface="CaeciliaLTStd-R"/>
              </a:rPr>
              <a:t>Luebke</a:t>
            </a:r>
            <a:r>
              <a:rPr lang="en-US" altLang="zh-CN" sz="1800" b="0" i="0" dirty="0">
                <a:solidFill>
                  <a:srgbClr val="3B53A4"/>
                </a:solidFill>
                <a:effectLst/>
                <a:latin typeface="CaeciliaLTStd-R"/>
              </a:rPr>
              <a:t> et al. (2015</a:t>
            </a:r>
            <a:r>
              <a:rPr lang="en-US" altLang="zh-CN" sz="1800" b="0" i="0" dirty="0">
                <a:solidFill>
                  <a:srgbClr val="000000"/>
                </a:solidFill>
                <a:effectLst/>
                <a:latin typeface="CaeciliaLTStd-R"/>
              </a:rPr>
              <a:t>), and Gilman et al., (2017)</a:t>
            </a:r>
            <a:r>
              <a:rPr lang="en-US" altLang="zh-CN" dirty="0"/>
              <a:t> </a:t>
            </a:r>
            <a:endParaRPr lang="zh-CN" altLang="en-US" dirty="0"/>
          </a:p>
        </p:txBody>
      </p:sp>
      <p:pic>
        <p:nvPicPr>
          <p:cNvPr id="5" name="图片 4">
            <a:extLst>
              <a:ext uri="{FF2B5EF4-FFF2-40B4-BE49-F238E27FC236}">
                <a16:creationId xmlns:a16="http://schemas.microsoft.com/office/drawing/2014/main" id="{53EFE927-3A5B-DE6D-3C9E-2A4F5F6D4EAC}"/>
              </a:ext>
            </a:extLst>
          </p:cNvPr>
          <p:cNvPicPr>
            <a:picLocks noChangeAspect="1"/>
          </p:cNvPicPr>
          <p:nvPr/>
        </p:nvPicPr>
        <p:blipFill>
          <a:blip r:embed="rId2"/>
          <a:stretch>
            <a:fillRect/>
          </a:stretch>
        </p:blipFill>
        <p:spPr>
          <a:xfrm>
            <a:off x="6678104" y="633110"/>
            <a:ext cx="4829954" cy="4577787"/>
          </a:xfrm>
          <a:prstGeom prst="rect">
            <a:avLst/>
          </a:prstGeom>
        </p:spPr>
      </p:pic>
      <p:sp>
        <p:nvSpPr>
          <p:cNvPr id="6" name="箭头: 右 5">
            <a:extLst>
              <a:ext uri="{FF2B5EF4-FFF2-40B4-BE49-F238E27FC236}">
                <a16:creationId xmlns:a16="http://schemas.microsoft.com/office/drawing/2014/main" id="{6E4BE6F8-8701-1C22-DEAA-A6EB3BFDADD6}"/>
              </a:ext>
            </a:extLst>
          </p:cNvPr>
          <p:cNvSpPr/>
          <p:nvPr/>
        </p:nvSpPr>
        <p:spPr>
          <a:xfrm>
            <a:off x="6411950" y="2083601"/>
            <a:ext cx="299607" cy="28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06345ACA-84BF-6279-3C14-1CE37E114450}"/>
              </a:ext>
            </a:extLst>
          </p:cNvPr>
          <p:cNvSpPr/>
          <p:nvPr/>
        </p:nvSpPr>
        <p:spPr>
          <a:xfrm>
            <a:off x="6411949" y="3170845"/>
            <a:ext cx="299607" cy="28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F8BCC4BF-633E-085A-035D-08CDB31A6765}"/>
              </a:ext>
            </a:extLst>
          </p:cNvPr>
          <p:cNvSpPr/>
          <p:nvPr/>
        </p:nvSpPr>
        <p:spPr>
          <a:xfrm>
            <a:off x="6378497" y="3977632"/>
            <a:ext cx="299607" cy="28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03B76C33-4BB3-9262-D976-93EB79BD7421}"/>
              </a:ext>
            </a:extLst>
          </p:cNvPr>
          <p:cNvSpPr/>
          <p:nvPr/>
        </p:nvSpPr>
        <p:spPr>
          <a:xfrm>
            <a:off x="6382596" y="4398318"/>
            <a:ext cx="299607" cy="280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8280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0C76FB-42D7-2C7E-EFAB-36931197BC77}"/>
              </a:ext>
            </a:extLst>
          </p:cNvPr>
          <p:cNvSpPr txBox="1"/>
          <p:nvPr/>
        </p:nvSpPr>
        <p:spPr>
          <a:xfrm>
            <a:off x="548769" y="810576"/>
            <a:ext cx="11094461" cy="4278094"/>
          </a:xfrm>
          <a:prstGeom prst="rect">
            <a:avLst/>
          </a:prstGeom>
          <a:noFill/>
        </p:spPr>
        <p:txBody>
          <a:bodyPr wrap="square" rtlCol="0">
            <a:spAutoFit/>
          </a:bodyPr>
          <a:lstStyle/>
          <a:p>
            <a:r>
              <a:rPr lang="zh-CN" altLang="en-US" sz="3200" b="1" dirty="0"/>
              <a:t>关于细胞的分类：</a:t>
            </a:r>
            <a:endParaRPr lang="en-US" altLang="zh-CN" sz="3200" b="1" dirty="0"/>
          </a:p>
          <a:p>
            <a:pPr marL="285750" indent="-285750">
              <a:buFont typeface="Wingdings" panose="05000000000000000000" pitchFamily="2" charset="2"/>
              <a:buChar char="Ø"/>
            </a:pPr>
            <a:r>
              <a:rPr lang="zh-CN" altLang="en-US" sz="2000" b="1" dirty="0"/>
              <a:t>猕猴脑细胞分类</a:t>
            </a:r>
            <a:r>
              <a:rPr lang="zh-CN" altLang="en-US" sz="2000" dirty="0"/>
              <a:t>：</a:t>
            </a:r>
            <a:endParaRPr lang="en-US" altLang="zh-CN" sz="2000" dirty="0"/>
          </a:p>
          <a:p>
            <a:r>
              <a:rPr lang="zh-CN" altLang="en-US" sz="2000" b="1" dirty="0"/>
              <a:t>兴奋性：</a:t>
            </a:r>
            <a:r>
              <a:rPr lang="zh-CN" altLang="en-US" sz="2000" dirty="0">
                <a:solidFill>
                  <a:srgbClr val="FF0000"/>
                </a:solidFill>
              </a:rPr>
              <a:t>目前并没有对猕猴视皮层</a:t>
            </a:r>
            <a:r>
              <a:rPr lang="en-US" altLang="zh-CN" sz="2000" dirty="0">
                <a:solidFill>
                  <a:srgbClr val="FF0000"/>
                </a:solidFill>
              </a:rPr>
              <a:t>PC</a:t>
            </a:r>
            <a:r>
              <a:rPr lang="zh-CN" altLang="en-US" sz="2000" dirty="0">
                <a:solidFill>
                  <a:srgbClr val="FF0000"/>
                </a:solidFill>
              </a:rPr>
              <a:t>细胞在层间的子分类进行系统性的分类</a:t>
            </a:r>
            <a:r>
              <a:rPr lang="zh-CN" altLang="en-US" sz="2000" dirty="0"/>
              <a:t>。</a:t>
            </a:r>
            <a:endParaRPr lang="en-US" altLang="zh-CN" sz="2000" dirty="0"/>
          </a:p>
          <a:p>
            <a:r>
              <a:rPr lang="zh-CN" altLang="en-US" sz="2000" dirty="0"/>
              <a:t>依据从</a:t>
            </a:r>
            <a:r>
              <a:rPr lang="en-US" altLang="zh-CN" sz="2000" dirty="0"/>
              <a:t>1980s</a:t>
            </a:r>
            <a:r>
              <a:rPr lang="zh-CN" altLang="en-US" sz="2000" dirty="0"/>
              <a:t>到过去十年间对猴视觉皮层神经解剖的工作，猕猴兴奋性细胞可以按照形态学特征分为：</a:t>
            </a:r>
            <a:r>
              <a:rPr lang="en-US" altLang="zh-CN" sz="2000" dirty="0"/>
              <a:t>spiny stellate cells</a:t>
            </a:r>
            <a:r>
              <a:rPr lang="zh-CN" altLang="en-US" sz="2000" dirty="0"/>
              <a:t>和</a:t>
            </a:r>
            <a:r>
              <a:rPr lang="en-US" altLang="zh-CN" sz="2000" dirty="0"/>
              <a:t>pyramidal cells</a:t>
            </a:r>
            <a:r>
              <a:rPr lang="zh-CN" altLang="en-US" sz="2000" dirty="0"/>
              <a:t>，对</a:t>
            </a:r>
            <a:r>
              <a:rPr lang="en-US" altLang="zh-CN" sz="2000" dirty="0"/>
              <a:t>PC</a:t>
            </a:r>
            <a:r>
              <a:rPr lang="zh-CN" altLang="en-US" sz="2000" dirty="0"/>
              <a:t>细胞进行子分类具有很大的挑战性因为细分需要考虑更多特征例如胞体位置、分支模式以及轴突目标等。</a:t>
            </a:r>
            <a:endParaRPr lang="en-US" altLang="zh-CN" sz="2000" dirty="0"/>
          </a:p>
          <a:p>
            <a:r>
              <a:rPr lang="zh-CN" altLang="en-US" sz="2000" dirty="0"/>
              <a:t>细胞上输入信号分布情况：</a:t>
            </a:r>
            <a:r>
              <a:rPr lang="en-US" altLang="zh-CN" sz="2000" dirty="0"/>
              <a:t>PC</a:t>
            </a:r>
            <a:r>
              <a:rPr lang="zh-CN" altLang="en-US" sz="2000" dirty="0"/>
              <a:t>和</a:t>
            </a:r>
            <a:r>
              <a:rPr lang="en-US" altLang="zh-CN" sz="2000" dirty="0"/>
              <a:t>SS</a:t>
            </a:r>
            <a:r>
              <a:rPr lang="zh-CN" altLang="en-US" sz="2000" dirty="0"/>
              <a:t>细胞的</a:t>
            </a:r>
            <a:r>
              <a:rPr lang="en-US" altLang="zh-CN" sz="2000" dirty="0"/>
              <a:t>spine</a:t>
            </a:r>
            <a:r>
              <a:rPr lang="zh-CN" altLang="en-US" sz="2000" dirty="0"/>
              <a:t>上接受兴奋性输入，胞体、</a:t>
            </a:r>
            <a:r>
              <a:rPr lang="en-US" altLang="zh-CN" sz="2000" dirty="0"/>
              <a:t>dendritic shafts</a:t>
            </a:r>
            <a:r>
              <a:rPr lang="zh-CN" altLang="en-US" sz="2000" dirty="0"/>
              <a:t>以及</a:t>
            </a:r>
            <a:r>
              <a:rPr lang="en-US" altLang="zh-CN" sz="2000" dirty="0"/>
              <a:t>axon initial segments</a:t>
            </a:r>
            <a:r>
              <a:rPr lang="zh-CN" altLang="en-US" sz="2000" dirty="0"/>
              <a:t>上接受抑制性输入。</a:t>
            </a:r>
            <a:endParaRPr lang="en-US" altLang="zh-CN" sz="2000" dirty="0"/>
          </a:p>
          <a:p>
            <a:r>
              <a:rPr lang="zh-CN" altLang="en-US" sz="2000" b="1" dirty="0"/>
              <a:t>抑制性：</a:t>
            </a:r>
            <a:r>
              <a:rPr lang="zh-CN" altLang="en-US" sz="2000" dirty="0">
                <a:solidFill>
                  <a:srgbClr val="FF0000"/>
                </a:solidFill>
              </a:rPr>
              <a:t>目前类似于鼠</a:t>
            </a:r>
            <a:r>
              <a:rPr lang="en-US" altLang="zh-CN" sz="2000" dirty="0">
                <a:solidFill>
                  <a:srgbClr val="FF0000"/>
                </a:solidFill>
              </a:rPr>
              <a:t>interneuron</a:t>
            </a:r>
            <a:r>
              <a:rPr lang="zh-CN" altLang="en-US" sz="2000" dirty="0">
                <a:solidFill>
                  <a:srgbClr val="FF0000"/>
                </a:solidFill>
              </a:rPr>
              <a:t>的大类分类标准没有系统的应用到猴脑中；也没有关于不同形态的抑制性神经元在</a:t>
            </a:r>
            <a:r>
              <a:rPr lang="en-US" altLang="zh-CN" sz="2000" dirty="0">
                <a:solidFill>
                  <a:srgbClr val="FF0000"/>
                </a:solidFill>
              </a:rPr>
              <a:t>V1</a:t>
            </a:r>
            <a:r>
              <a:rPr lang="zh-CN" altLang="en-US" sz="2000" dirty="0">
                <a:solidFill>
                  <a:srgbClr val="FF0000"/>
                </a:solidFill>
              </a:rPr>
              <a:t>分布的定量分析。</a:t>
            </a:r>
            <a:endParaRPr lang="en-US" altLang="zh-CN" sz="2000" dirty="0">
              <a:solidFill>
                <a:srgbClr val="FF0000"/>
              </a:solidFill>
            </a:endParaRPr>
          </a:p>
          <a:p>
            <a:r>
              <a:rPr lang="en-US" altLang="zh-CN" sz="2000" dirty="0"/>
              <a:t>1980-1990s</a:t>
            </a:r>
            <a:r>
              <a:rPr lang="zh-CN" altLang="en-US" sz="2000" dirty="0"/>
              <a:t>期间，有一系列的研究工作描述了猕猴</a:t>
            </a:r>
            <a:r>
              <a:rPr lang="en-US" altLang="zh-CN" sz="2000" dirty="0"/>
              <a:t>V1</a:t>
            </a:r>
            <a:r>
              <a:rPr lang="zh-CN" altLang="en-US" sz="2000" dirty="0"/>
              <a:t>里不同形态的抑制性神经元的分布情况，但鉴于当时没有量化神经元的形态特征，并且缺少类似于</a:t>
            </a:r>
            <a:r>
              <a:rPr lang="en-US" altLang="zh-CN" sz="2000" dirty="0" err="1"/>
              <a:t>DeFelipe</a:t>
            </a:r>
            <a:r>
              <a:rPr lang="en-US" altLang="zh-CN" sz="2000" dirty="0"/>
              <a:t> et al.2013</a:t>
            </a:r>
            <a:r>
              <a:rPr lang="zh-CN" altLang="en-US" sz="2000" dirty="0"/>
              <a:t>这样的自动分类算法，因此没有能够形成对</a:t>
            </a:r>
            <a:r>
              <a:rPr lang="en-US" altLang="zh-CN" sz="2000" dirty="0"/>
              <a:t>V1</a:t>
            </a:r>
            <a:r>
              <a:rPr lang="zh-CN" altLang="en-US" sz="2000" dirty="0"/>
              <a:t>抑制性神经元分布的定量分析，至今也是如此。</a:t>
            </a:r>
            <a:endParaRPr lang="en-US" altLang="zh-CN" sz="2000" dirty="0"/>
          </a:p>
        </p:txBody>
      </p:sp>
    </p:spTree>
    <p:extLst>
      <p:ext uri="{BB962C8B-B14F-4D97-AF65-F5344CB8AC3E}">
        <p14:creationId xmlns:p14="http://schemas.microsoft.com/office/powerpoint/2010/main" val="365749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1A6075A-B774-8E32-5D3D-068FAAB06730}"/>
              </a:ext>
            </a:extLst>
          </p:cNvPr>
          <p:cNvPicPr>
            <a:picLocks noChangeAspect="1"/>
          </p:cNvPicPr>
          <p:nvPr/>
        </p:nvPicPr>
        <p:blipFill rotWithShape="1">
          <a:blip r:embed="rId2"/>
          <a:srcRect r="777" b="527"/>
          <a:stretch/>
        </p:blipFill>
        <p:spPr>
          <a:xfrm>
            <a:off x="0" y="695501"/>
            <a:ext cx="9806448" cy="5438172"/>
          </a:xfrm>
          <a:prstGeom prst="rect">
            <a:avLst/>
          </a:prstGeom>
        </p:spPr>
      </p:pic>
      <p:sp>
        <p:nvSpPr>
          <p:cNvPr id="5" name="文本框 4">
            <a:extLst>
              <a:ext uri="{FF2B5EF4-FFF2-40B4-BE49-F238E27FC236}">
                <a16:creationId xmlns:a16="http://schemas.microsoft.com/office/drawing/2014/main" id="{84B41D64-2830-2EB5-77F7-4B9845AD365C}"/>
              </a:ext>
            </a:extLst>
          </p:cNvPr>
          <p:cNvSpPr txBox="1"/>
          <p:nvPr/>
        </p:nvSpPr>
        <p:spPr>
          <a:xfrm>
            <a:off x="1592093" y="196365"/>
            <a:ext cx="4503907" cy="646331"/>
          </a:xfrm>
          <a:prstGeom prst="rect">
            <a:avLst/>
          </a:prstGeom>
          <a:noFill/>
        </p:spPr>
        <p:txBody>
          <a:bodyPr wrap="square">
            <a:spAutoFit/>
          </a:bodyPr>
          <a:lstStyle/>
          <a:p>
            <a:r>
              <a:rPr lang="zh-CN" altLang="en-US" dirty="0"/>
              <a:t>总结：</a:t>
            </a:r>
            <a:r>
              <a:rPr lang="en-US" altLang="zh-CN" dirty="0"/>
              <a:t>V1</a:t>
            </a:r>
            <a:r>
              <a:rPr lang="zh-CN" altLang="en-US" dirty="0"/>
              <a:t>每层最重要的特征汇总表</a:t>
            </a:r>
            <a:endParaRPr lang="en-US" altLang="zh-CN" dirty="0"/>
          </a:p>
          <a:p>
            <a:endParaRPr lang="en-US" altLang="zh-CN" dirty="0"/>
          </a:p>
        </p:txBody>
      </p:sp>
      <p:pic>
        <p:nvPicPr>
          <p:cNvPr id="6" name="图片 5">
            <a:extLst>
              <a:ext uri="{FF2B5EF4-FFF2-40B4-BE49-F238E27FC236}">
                <a16:creationId xmlns:a16="http://schemas.microsoft.com/office/drawing/2014/main" id="{84E927C1-815C-83D8-E429-F6D5CC5E2E9E}"/>
              </a:ext>
            </a:extLst>
          </p:cNvPr>
          <p:cNvPicPr>
            <a:picLocks noChangeAspect="1"/>
          </p:cNvPicPr>
          <p:nvPr/>
        </p:nvPicPr>
        <p:blipFill>
          <a:blip r:embed="rId3"/>
          <a:stretch>
            <a:fillRect/>
          </a:stretch>
        </p:blipFill>
        <p:spPr>
          <a:xfrm>
            <a:off x="10002827" y="1996259"/>
            <a:ext cx="2221755" cy="2022093"/>
          </a:xfrm>
          <a:prstGeom prst="rect">
            <a:avLst/>
          </a:prstGeom>
        </p:spPr>
      </p:pic>
      <p:sp>
        <p:nvSpPr>
          <p:cNvPr id="8" name="文本框 7">
            <a:extLst>
              <a:ext uri="{FF2B5EF4-FFF2-40B4-BE49-F238E27FC236}">
                <a16:creationId xmlns:a16="http://schemas.microsoft.com/office/drawing/2014/main" id="{F501F7BA-312E-082C-23C6-792F7C2647AF}"/>
              </a:ext>
            </a:extLst>
          </p:cNvPr>
          <p:cNvSpPr txBox="1"/>
          <p:nvPr/>
        </p:nvSpPr>
        <p:spPr>
          <a:xfrm>
            <a:off x="10002827" y="695500"/>
            <a:ext cx="2021752" cy="1169551"/>
          </a:xfrm>
          <a:prstGeom prst="rect">
            <a:avLst/>
          </a:prstGeom>
          <a:noFill/>
        </p:spPr>
        <p:txBody>
          <a:bodyPr wrap="square">
            <a:spAutoFit/>
          </a:bodyPr>
          <a:lstStyle/>
          <a:p>
            <a:r>
              <a:rPr lang="en-US" altLang="zh-CN" sz="1400" dirty="0"/>
              <a:t>V1-&gt;V2:</a:t>
            </a:r>
            <a:br>
              <a:rPr lang="en-US" altLang="zh-CN" sz="1400" dirty="0"/>
            </a:br>
            <a:r>
              <a:rPr lang="en-US" altLang="zh-CN" sz="1400" dirty="0"/>
              <a:t>L2/3A</a:t>
            </a:r>
            <a:r>
              <a:rPr lang="zh-CN" altLang="en-US" sz="1400" dirty="0"/>
              <a:t> </a:t>
            </a:r>
            <a:r>
              <a:rPr lang="en-US" altLang="zh-CN" sz="1400" dirty="0"/>
              <a:t>blob-&gt;CO thin stripes </a:t>
            </a:r>
            <a:r>
              <a:rPr lang="zh-CN" altLang="en-US" sz="1400" dirty="0"/>
              <a:t> </a:t>
            </a:r>
            <a:endParaRPr lang="en-US" altLang="zh-CN" sz="1400" dirty="0"/>
          </a:p>
          <a:p>
            <a:r>
              <a:rPr lang="en-US" altLang="zh-CN" sz="1400" dirty="0"/>
              <a:t>L2/3A </a:t>
            </a:r>
            <a:r>
              <a:rPr lang="en-US" altLang="zh-CN" sz="1400" dirty="0" err="1"/>
              <a:t>interblob</a:t>
            </a:r>
            <a:r>
              <a:rPr lang="en-US" altLang="zh-CN" sz="1400" dirty="0"/>
              <a:t>-&gt;thick </a:t>
            </a:r>
            <a:r>
              <a:rPr lang="en-US" altLang="zh-CN" sz="1400" dirty="0" err="1"/>
              <a:t>strpes</a:t>
            </a:r>
            <a:r>
              <a:rPr lang="en-US" altLang="zh-CN" sz="1400" dirty="0"/>
              <a:t>-&gt;MT </a:t>
            </a:r>
            <a:endParaRPr lang="zh-CN" altLang="en-US" sz="1400" dirty="0"/>
          </a:p>
        </p:txBody>
      </p:sp>
      <p:sp>
        <p:nvSpPr>
          <p:cNvPr id="7" name="文本框 6">
            <a:extLst>
              <a:ext uri="{FF2B5EF4-FFF2-40B4-BE49-F238E27FC236}">
                <a16:creationId xmlns:a16="http://schemas.microsoft.com/office/drawing/2014/main" id="{4CBCBECC-E2A2-D6D4-EDB2-6E73699F3243}"/>
              </a:ext>
            </a:extLst>
          </p:cNvPr>
          <p:cNvSpPr txBox="1"/>
          <p:nvPr/>
        </p:nvSpPr>
        <p:spPr>
          <a:xfrm>
            <a:off x="9902826" y="4317791"/>
            <a:ext cx="2221754" cy="2246769"/>
          </a:xfrm>
          <a:prstGeom prst="rect">
            <a:avLst/>
          </a:prstGeom>
          <a:noFill/>
        </p:spPr>
        <p:txBody>
          <a:bodyPr wrap="square">
            <a:spAutoFit/>
          </a:bodyPr>
          <a:lstStyle/>
          <a:p>
            <a:r>
              <a:rPr lang="zh-CN" altLang="en-US" sz="1400" dirty="0"/>
              <a:t>输入，输出</a:t>
            </a:r>
            <a:endParaRPr lang="en-US" altLang="zh-CN" sz="1400" dirty="0"/>
          </a:p>
          <a:p>
            <a:r>
              <a:rPr lang="en-US" altLang="zh-CN" sz="1400" dirty="0"/>
              <a:t>M</a:t>
            </a:r>
            <a:r>
              <a:rPr lang="zh-CN" altLang="en-US" sz="1400" dirty="0"/>
              <a:t>，</a:t>
            </a:r>
            <a:r>
              <a:rPr lang="en-US" altLang="zh-CN" sz="1400" dirty="0"/>
              <a:t>P</a:t>
            </a:r>
            <a:r>
              <a:rPr lang="zh-CN" altLang="en-US" sz="1400" dirty="0"/>
              <a:t>通路在</a:t>
            </a:r>
            <a:r>
              <a:rPr lang="en-US" altLang="zh-CN" sz="1400" dirty="0"/>
              <a:t>V1</a:t>
            </a:r>
            <a:r>
              <a:rPr lang="zh-CN" altLang="en-US" sz="1400" dirty="0"/>
              <a:t>微环路中的传递；</a:t>
            </a:r>
            <a:endParaRPr lang="en-US" altLang="zh-CN" sz="1400" dirty="0"/>
          </a:p>
          <a:p>
            <a:r>
              <a:rPr lang="zh-CN" altLang="en-US" sz="1400" dirty="0"/>
              <a:t>各层特点：</a:t>
            </a:r>
            <a:endParaRPr lang="en-US" altLang="zh-CN" sz="1400" dirty="0"/>
          </a:p>
          <a:p>
            <a:r>
              <a:rPr lang="en-US" altLang="zh-CN" sz="1400" dirty="0"/>
              <a:t>L4C</a:t>
            </a:r>
            <a:r>
              <a:rPr lang="zh-CN" altLang="en-US" sz="1400" dirty="0"/>
              <a:t>：输入</a:t>
            </a:r>
            <a:endParaRPr lang="en-US" altLang="zh-CN" sz="1400" dirty="0"/>
          </a:p>
          <a:p>
            <a:r>
              <a:rPr lang="en-US" altLang="zh-CN" sz="1400" dirty="0"/>
              <a:t>L4B</a:t>
            </a:r>
            <a:r>
              <a:rPr lang="zh-CN" altLang="en-US" sz="1400" dirty="0"/>
              <a:t>：</a:t>
            </a:r>
            <a:r>
              <a:rPr lang="en-US" altLang="zh-CN" sz="1400" dirty="0"/>
              <a:t>M+P</a:t>
            </a:r>
          </a:p>
          <a:p>
            <a:r>
              <a:rPr lang="en-US" altLang="zh-CN" sz="1400" dirty="0"/>
              <a:t>L3B</a:t>
            </a:r>
            <a:r>
              <a:rPr lang="zh-CN" altLang="en-US" sz="1400" dirty="0"/>
              <a:t>：输入类型最丰富</a:t>
            </a:r>
            <a:endParaRPr lang="en-US" altLang="zh-CN" sz="1400" dirty="0"/>
          </a:p>
          <a:p>
            <a:r>
              <a:rPr lang="en-US" altLang="zh-CN" sz="1400" dirty="0"/>
              <a:t>L2/3A</a:t>
            </a:r>
            <a:r>
              <a:rPr lang="zh-CN" altLang="en-US" sz="1400" dirty="0"/>
              <a:t>：特异性输出到</a:t>
            </a:r>
            <a:r>
              <a:rPr lang="en-US" altLang="zh-CN" sz="1400" dirty="0"/>
              <a:t>V2</a:t>
            </a:r>
          </a:p>
          <a:p>
            <a:endParaRPr lang="en-US" altLang="zh-CN" sz="1400" dirty="0"/>
          </a:p>
          <a:p>
            <a:r>
              <a:rPr lang="en-US" altLang="zh-CN" sz="1400" dirty="0"/>
              <a:t>L6</a:t>
            </a:r>
            <a:r>
              <a:rPr lang="zh-CN" altLang="en-US" sz="1400" dirty="0"/>
              <a:t>：</a:t>
            </a:r>
            <a:r>
              <a:rPr lang="en-US" altLang="zh-CN" sz="1400" dirty="0"/>
              <a:t>PC</a:t>
            </a:r>
            <a:r>
              <a:rPr lang="zh-CN" altLang="en-US" sz="1400" dirty="0"/>
              <a:t>种类最丰富</a:t>
            </a:r>
            <a:endParaRPr lang="en-US" altLang="zh-CN" sz="1400" dirty="0"/>
          </a:p>
        </p:txBody>
      </p:sp>
    </p:spTree>
    <p:extLst>
      <p:ext uri="{BB962C8B-B14F-4D97-AF65-F5344CB8AC3E}">
        <p14:creationId xmlns:p14="http://schemas.microsoft.com/office/powerpoint/2010/main" val="2145289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1F2AB8-BB32-78A9-3DC4-008C6CC23D15}"/>
              </a:ext>
            </a:extLst>
          </p:cNvPr>
          <p:cNvSpPr>
            <a:spLocks noGrp="1"/>
          </p:cNvSpPr>
          <p:nvPr>
            <p:ph idx="1"/>
          </p:nvPr>
        </p:nvSpPr>
        <p:spPr>
          <a:xfrm>
            <a:off x="838200" y="1253331"/>
            <a:ext cx="10515600" cy="4351338"/>
          </a:xfrm>
        </p:spPr>
        <p:txBody>
          <a:bodyPr/>
          <a:lstStyle/>
          <a:p>
            <a:endParaRPr lang="en-US" altLang="zh-CN" dirty="0"/>
          </a:p>
          <a:p>
            <a:r>
              <a:rPr lang="en-US" altLang="zh-CN" dirty="0" err="1"/>
              <a:t>ToDo</a:t>
            </a:r>
            <a:r>
              <a:rPr lang="en-US" altLang="zh-CN" dirty="0"/>
              <a:t>:</a:t>
            </a:r>
          </a:p>
          <a:p>
            <a:r>
              <a:rPr lang="zh-CN" altLang="en-US" dirty="0"/>
              <a:t>对灵长类</a:t>
            </a:r>
            <a:r>
              <a:rPr lang="en-US" altLang="zh-CN" dirty="0"/>
              <a:t>V1</a:t>
            </a:r>
            <a:r>
              <a:rPr lang="zh-CN" altLang="en-US" dirty="0"/>
              <a:t>每层细胞以及微环路的新研究、新认知</a:t>
            </a:r>
            <a:endParaRPr lang="en-US" altLang="zh-CN" dirty="0"/>
          </a:p>
          <a:p>
            <a:r>
              <a:rPr lang="zh-CN" altLang="en-US" dirty="0"/>
              <a:t>思考：灵长类精细</a:t>
            </a:r>
            <a:r>
              <a:rPr lang="en-US" altLang="zh-CN" dirty="0"/>
              <a:t>V1</a:t>
            </a:r>
            <a:r>
              <a:rPr lang="zh-CN" altLang="en-US" dirty="0"/>
              <a:t>微环路的建模方向？有哪些模拟亮点？？</a:t>
            </a:r>
            <a:endParaRPr lang="en-US" altLang="zh-CN" dirty="0"/>
          </a:p>
          <a:p>
            <a:r>
              <a:rPr lang="zh-CN" altLang="en-US" dirty="0"/>
              <a:t>汇总：比较鼠</a:t>
            </a:r>
            <a:r>
              <a:rPr lang="en-US" altLang="zh-CN" dirty="0"/>
              <a:t>V1</a:t>
            </a:r>
            <a:r>
              <a:rPr lang="zh-CN" altLang="en-US" dirty="0"/>
              <a:t>和灵长类</a:t>
            </a:r>
            <a:r>
              <a:rPr lang="en-US" altLang="zh-CN" dirty="0"/>
              <a:t>V1</a:t>
            </a:r>
            <a:r>
              <a:rPr lang="zh-CN" altLang="en-US" dirty="0"/>
              <a:t>结构、神经元、微环路等的相关</a:t>
            </a:r>
            <a:r>
              <a:rPr lang="en-US" altLang="zh-CN" dirty="0"/>
              <a:t>paper</a:t>
            </a:r>
          </a:p>
          <a:p>
            <a:endParaRPr lang="zh-CN" altLang="en-US" dirty="0"/>
          </a:p>
        </p:txBody>
      </p:sp>
    </p:spTree>
    <p:extLst>
      <p:ext uri="{BB962C8B-B14F-4D97-AF65-F5344CB8AC3E}">
        <p14:creationId xmlns:p14="http://schemas.microsoft.com/office/powerpoint/2010/main" val="3466865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C838A-FCAB-C1D8-B60A-BB226BCFF2CF}"/>
              </a:ext>
            </a:extLst>
          </p:cNvPr>
          <p:cNvSpPr>
            <a:spLocks noGrp="1"/>
          </p:cNvSpPr>
          <p:nvPr>
            <p:ph type="ctrTitle"/>
          </p:nvPr>
        </p:nvSpPr>
        <p:spPr/>
        <p:txBody>
          <a:bodyPr/>
          <a:lstStyle/>
          <a:p>
            <a:r>
              <a:rPr lang="en-US" altLang="zh-CN" dirty="0"/>
              <a:t>Thanks</a:t>
            </a:r>
            <a:r>
              <a:rPr lang="zh-CN" altLang="en-US" dirty="0"/>
              <a:t>！</a:t>
            </a:r>
          </a:p>
        </p:txBody>
      </p:sp>
      <p:sp>
        <p:nvSpPr>
          <p:cNvPr id="3" name="副标题 2">
            <a:extLst>
              <a:ext uri="{FF2B5EF4-FFF2-40B4-BE49-F238E27FC236}">
                <a16:creationId xmlns:a16="http://schemas.microsoft.com/office/drawing/2014/main" id="{4804A9E6-19B1-71B6-6C24-2B79C826552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3589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2FACD10-4FDF-CB4F-4836-7F43647FE0C0}"/>
              </a:ext>
            </a:extLst>
          </p:cNvPr>
          <p:cNvPicPr>
            <a:picLocks noChangeAspect="1"/>
          </p:cNvPicPr>
          <p:nvPr/>
        </p:nvPicPr>
        <p:blipFill>
          <a:blip r:embed="rId3"/>
          <a:stretch>
            <a:fillRect/>
          </a:stretch>
        </p:blipFill>
        <p:spPr>
          <a:xfrm>
            <a:off x="304680" y="356173"/>
            <a:ext cx="6924654" cy="4402712"/>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B683B0F-B6AD-6833-84FC-20BF4BF79D6A}"/>
                  </a:ext>
                </a:extLst>
              </p:cNvPr>
              <p:cNvSpPr/>
              <p:nvPr/>
            </p:nvSpPr>
            <p:spPr>
              <a:xfrm>
                <a:off x="7744517" y="204572"/>
                <a:ext cx="3632300" cy="2892347"/>
              </a:xfrm>
              <a:prstGeom prst="rect">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ltLang="zh-CN" sz="2000" b="1" dirty="0" err="1">
                    <a:solidFill>
                      <a:schemeClr val="accent6"/>
                    </a:solidFill>
                  </a:rPr>
                  <a:t>Margocelluar</a:t>
                </a:r>
                <a:r>
                  <a:rPr lang="en-US" altLang="zh-CN" sz="2000" b="1" dirty="0">
                    <a:solidFill>
                      <a:schemeClr val="accent6"/>
                    </a:solidFill>
                  </a:rPr>
                  <a:t> PATHWAY </a:t>
                </a:r>
              </a:p>
              <a:p>
                <a:r>
                  <a:rPr lang="zh-CN" altLang="en-US" dirty="0">
                    <a:solidFill>
                      <a:schemeClr val="tx1"/>
                    </a:solidFill>
                  </a:rPr>
                  <a:t>*</a:t>
                </a:r>
                <a:r>
                  <a:rPr lang="en-US" altLang="zh-CN" dirty="0">
                    <a:solidFill>
                      <a:schemeClr val="tx1"/>
                    </a:solidFill>
                  </a:rPr>
                  <a:t>LGN-M cell</a:t>
                </a:r>
                <a:r>
                  <a:rPr lang="zh-CN" altLang="en-US" dirty="0">
                    <a:solidFill>
                      <a:schemeClr val="tx1"/>
                    </a:solidFill>
                  </a:rPr>
                  <a:t>特点：</a:t>
                </a:r>
                <a:endParaRPr lang="en-US" altLang="zh-CN" dirty="0">
                  <a:solidFill>
                    <a:schemeClr val="tx1"/>
                  </a:solidFill>
                </a:endParaRPr>
              </a:p>
              <a:p>
                <a:r>
                  <a:rPr lang="zh-CN" altLang="en-US" sz="1200" dirty="0">
                    <a:solidFill>
                      <a:schemeClr val="tx1"/>
                    </a:solidFill>
                  </a:rPr>
                  <a:t>接受的信息源来自</a:t>
                </a:r>
                <a:r>
                  <a:rPr lang="en-US" altLang="zh-CN" sz="1200" dirty="0">
                    <a:solidFill>
                      <a:srgbClr val="FF0000"/>
                    </a:solidFill>
                  </a:rPr>
                  <a:t>rod</a:t>
                </a:r>
                <a:r>
                  <a:rPr lang="zh-CN" altLang="en-US" sz="1200" dirty="0">
                    <a:solidFill>
                      <a:schemeClr val="tx1"/>
                    </a:solidFill>
                  </a:rPr>
                  <a:t>，处理明暗视觉信息，</a:t>
                </a:r>
                <a:endParaRPr lang="en-US" altLang="zh-CN" sz="1200" dirty="0">
                  <a:solidFill>
                    <a:schemeClr val="tx1"/>
                  </a:solidFill>
                </a:endParaRPr>
              </a:p>
              <a:p>
                <a:r>
                  <a:rPr lang="zh-CN" altLang="en-US" sz="1200" dirty="0">
                    <a:solidFill>
                      <a:schemeClr val="tx1"/>
                    </a:solidFill>
                  </a:rPr>
                  <a:t>具有相对更大的感受野；</a:t>
                </a:r>
                <a:endParaRPr lang="en-US" altLang="zh-CN" sz="1200" dirty="0">
                  <a:solidFill>
                    <a:schemeClr val="tx1"/>
                  </a:solidFill>
                </a:endParaRPr>
              </a:p>
              <a:p>
                <a:r>
                  <a:rPr lang="zh-CN" altLang="en-US" sz="1200" dirty="0">
                    <a:solidFill>
                      <a:schemeClr val="tx1"/>
                    </a:solidFill>
                  </a:rPr>
                  <a:t>偏好低空间频率和高时间频率的信息；</a:t>
                </a:r>
                <a:endParaRPr lang="en-US" altLang="zh-CN" sz="1200" dirty="0">
                  <a:solidFill>
                    <a:schemeClr val="tx1"/>
                  </a:solidFill>
                </a:endParaRPr>
              </a:p>
              <a:p>
                <a:r>
                  <a:rPr lang="zh-CN" altLang="en-US" sz="1200" dirty="0">
                    <a:solidFill>
                      <a:schemeClr val="tx1"/>
                    </a:solidFill>
                  </a:rPr>
                  <a:t>对亮度和对比度具有非线性的反应</a:t>
                </a:r>
                <a:endParaRPr lang="en-US" altLang="zh-CN" sz="1200" dirty="0">
                  <a:solidFill>
                    <a:schemeClr val="tx1"/>
                  </a:solidFill>
                </a:endParaRPr>
              </a:p>
              <a:p>
                <a:r>
                  <a:rPr lang="zh-CN" altLang="en-US" sz="1200" dirty="0">
                    <a:solidFill>
                      <a:schemeClr val="tx1"/>
                    </a:solidFill>
                  </a:rPr>
                  <a:t>具有相对较快的信号传导速度</a:t>
                </a:r>
                <a:endParaRPr lang="en-US" altLang="zh-CN" sz="1400" dirty="0">
                  <a:solidFill>
                    <a:schemeClr val="tx1"/>
                  </a:solidFill>
                </a:endParaRPr>
              </a:p>
              <a:p>
                <a:r>
                  <a:rPr lang="zh-CN" altLang="en-US" dirty="0">
                    <a:solidFill>
                      <a:schemeClr val="tx1"/>
                    </a:solidFill>
                  </a:rPr>
                  <a:t>*</a:t>
                </a:r>
                <a:r>
                  <a:rPr lang="en-US" altLang="zh-CN" dirty="0">
                    <a:solidFill>
                      <a:schemeClr val="tx1"/>
                    </a:solidFill>
                  </a:rPr>
                  <a:t>M-cell</a:t>
                </a:r>
                <a:r>
                  <a:rPr lang="zh-CN" altLang="en-US" dirty="0">
                    <a:solidFill>
                      <a:schemeClr val="tx1"/>
                    </a:solidFill>
                  </a:rPr>
                  <a:t>主要投射到</a:t>
                </a:r>
                <a:r>
                  <a:rPr lang="en-US" altLang="zh-CN" dirty="0">
                    <a:solidFill>
                      <a:schemeClr val="tx1"/>
                    </a:solidFill>
                  </a:rPr>
                  <a:t>V1</a:t>
                </a:r>
                <a:r>
                  <a:rPr lang="zh-CN" altLang="en-US" dirty="0">
                    <a:solidFill>
                      <a:schemeClr val="tx1"/>
                    </a:solidFill>
                  </a:rPr>
                  <a:t>的</a:t>
                </a:r>
                <a:r>
                  <a:rPr lang="en-US" altLang="zh-CN" dirty="0">
                    <a:solidFill>
                      <a:schemeClr val="tx1"/>
                    </a:solidFill>
                  </a:rPr>
                  <a:t>L4C</a:t>
                </a:r>
                <a14:m>
                  <m:oMath xmlns:m="http://schemas.openxmlformats.org/officeDocument/2006/math">
                    <m:r>
                      <a:rPr lang="zh-CN" altLang="en-US" i="1" smtClean="0">
                        <a:solidFill>
                          <a:schemeClr val="tx1"/>
                        </a:solidFill>
                        <a:latin typeface="Cambria Math" panose="02040503050406030204" pitchFamily="18" charset="0"/>
                      </a:rPr>
                      <m:t>𝛼</m:t>
                    </m:r>
                    <m:r>
                      <a:rPr lang="zh-CN" altLang="en-US" i="1">
                        <a:solidFill>
                          <a:schemeClr val="tx1"/>
                        </a:solidFill>
                        <a:latin typeface="Cambria Math" panose="02040503050406030204" pitchFamily="18" charset="0"/>
                      </a:rPr>
                      <m:t>，</m:t>
                    </m:r>
                  </m:oMath>
                </a14:m>
                <a:r>
                  <a:rPr lang="zh-CN" altLang="en-US" dirty="0">
                    <a:solidFill>
                      <a:schemeClr val="tx1"/>
                    </a:solidFill>
                  </a:rPr>
                  <a:t>稀疏投射到</a:t>
                </a:r>
                <a:r>
                  <a:rPr lang="en-US" altLang="zh-CN" dirty="0">
                    <a:solidFill>
                      <a:schemeClr val="tx1"/>
                    </a:solidFill>
                  </a:rPr>
                  <a:t>V1</a:t>
                </a:r>
                <a:r>
                  <a:rPr lang="zh-CN" altLang="en-US" dirty="0">
                    <a:solidFill>
                      <a:schemeClr val="tx1"/>
                    </a:solidFill>
                  </a:rPr>
                  <a:t>的</a:t>
                </a:r>
                <a:r>
                  <a:rPr lang="en-US" altLang="zh-CN" dirty="0">
                    <a:solidFill>
                      <a:schemeClr val="tx1"/>
                    </a:solidFill>
                  </a:rPr>
                  <a:t>L6B</a:t>
                </a:r>
              </a:p>
              <a:p>
                <a:r>
                  <a:rPr lang="zh-CN" altLang="en-US" dirty="0">
                    <a:solidFill>
                      <a:schemeClr val="tx1"/>
                    </a:solidFill>
                  </a:rPr>
                  <a:t>*</a:t>
                </a:r>
                <a:r>
                  <a:rPr lang="en-US" altLang="zh-CN" dirty="0">
                    <a:solidFill>
                      <a:schemeClr val="tx1"/>
                    </a:solidFill>
                  </a:rPr>
                  <a:t>M-cell</a:t>
                </a:r>
                <a:r>
                  <a:rPr lang="zh-CN" altLang="en-US" dirty="0">
                    <a:solidFill>
                      <a:schemeClr val="tx1"/>
                    </a:solidFill>
                  </a:rPr>
                  <a:t>到</a:t>
                </a:r>
                <a:r>
                  <a:rPr lang="en-US" altLang="zh-CN" dirty="0">
                    <a:solidFill>
                      <a:schemeClr val="tx1"/>
                    </a:solidFill>
                  </a:rPr>
                  <a:t>V1</a:t>
                </a:r>
                <a:r>
                  <a:rPr lang="zh-CN" altLang="en-US" dirty="0">
                    <a:solidFill>
                      <a:schemeClr val="tx1"/>
                    </a:solidFill>
                  </a:rPr>
                  <a:t>的投射范围很大</a:t>
                </a:r>
                <a:endParaRPr lang="en-US" altLang="zh-CN" dirty="0">
                  <a:solidFill>
                    <a:schemeClr val="tx1"/>
                  </a:solidFill>
                </a:endParaRPr>
              </a:p>
              <a:p>
                <a:r>
                  <a:rPr lang="zh-CN" altLang="en-US" sz="1200" dirty="0">
                    <a:solidFill>
                      <a:schemeClr val="tx1"/>
                    </a:solidFill>
                  </a:rPr>
                  <a:t>单个投射到</a:t>
                </a:r>
                <a:r>
                  <a:rPr lang="en-US" altLang="zh-CN" sz="1200" dirty="0">
                    <a:solidFill>
                      <a:schemeClr val="tx1"/>
                    </a:solidFill>
                  </a:rPr>
                  <a:t>L4C</a:t>
                </a:r>
                <a14:m>
                  <m:oMath xmlns:m="http://schemas.openxmlformats.org/officeDocument/2006/math">
                    <m:r>
                      <a:rPr lang="zh-CN" altLang="en-US" sz="1200" i="1" smtClean="0">
                        <a:solidFill>
                          <a:schemeClr val="tx1"/>
                        </a:solidFill>
                        <a:latin typeface="Cambria Math" panose="02040503050406030204" pitchFamily="18" charset="0"/>
                      </a:rPr>
                      <m:t>𝛼</m:t>
                    </m:r>
                  </m:oMath>
                </a14:m>
                <a:r>
                  <a:rPr lang="zh-CN" altLang="en-US" sz="1200" dirty="0">
                    <a:solidFill>
                      <a:schemeClr val="tx1"/>
                    </a:solidFill>
                  </a:rPr>
                  <a:t>的</a:t>
                </a:r>
                <a:r>
                  <a:rPr lang="en-US" altLang="zh-CN" sz="1200" dirty="0">
                    <a:solidFill>
                      <a:schemeClr val="tx1"/>
                    </a:solidFill>
                  </a:rPr>
                  <a:t>M-cell</a:t>
                </a:r>
                <a:r>
                  <a:rPr lang="zh-CN" altLang="en-US" sz="1200" dirty="0">
                    <a:solidFill>
                      <a:schemeClr val="tx1"/>
                    </a:solidFill>
                  </a:rPr>
                  <a:t>的轴突终端可以形成</a:t>
                </a:r>
                <a:r>
                  <a:rPr lang="en-US" altLang="zh-CN" sz="1200" dirty="0">
                    <a:solidFill>
                      <a:schemeClr val="tx1"/>
                    </a:solidFill>
                  </a:rPr>
                  <a:t>2</a:t>
                </a:r>
                <a:r>
                  <a:rPr lang="zh-CN" altLang="en-US" sz="1200" dirty="0">
                    <a:solidFill>
                      <a:schemeClr val="tx1"/>
                    </a:solidFill>
                  </a:rPr>
                  <a:t>个以及以上的</a:t>
                </a:r>
                <a:r>
                  <a:rPr lang="en-US" altLang="zh-CN" sz="1200" dirty="0">
                    <a:solidFill>
                      <a:schemeClr val="tx1"/>
                    </a:solidFill>
                  </a:rPr>
                  <a:t>arbors</a:t>
                </a:r>
                <a:r>
                  <a:rPr lang="zh-CN" altLang="en-US" sz="1200" dirty="0">
                    <a:solidFill>
                      <a:schemeClr val="tx1"/>
                    </a:solidFill>
                  </a:rPr>
                  <a:t>，这些</a:t>
                </a:r>
                <a:r>
                  <a:rPr lang="en-US" altLang="zh-CN" sz="1200" dirty="0">
                    <a:solidFill>
                      <a:schemeClr val="tx1"/>
                    </a:solidFill>
                  </a:rPr>
                  <a:t>arbors</a:t>
                </a:r>
                <a:r>
                  <a:rPr lang="zh-CN" altLang="en-US" sz="1200" dirty="0">
                    <a:solidFill>
                      <a:schemeClr val="tx1"/>
                    </a:solidFill>
                  </a:rPr>
                  <a:t>形成的一个</a:t>
                </a:r>
                <a:r>
                  <a:rPr lang="en-US" altLang="zh-CN" sz="1200" dirty="0">
                    <a:solidFill>
                      <a:schemeClr val="tx1"/>
                    </a:solidFill>
                  </a:rPr>
                  <a:t>cluster</a:t>
                </a:r>
                <a:r>
                  <a:rPr lang="zh-CN" altLang="en-US" sz="1200" dirty="0">
                    <a:solidFill>
                      <a:schemeClr val="tx1"/>
                    </a:solidFill>
                  </a:rPr>
                  <a:t>平均占</a:t>
                </a:r>
                <a:r>
                  <a:rPr lang="en-US" altLang="zh-CN" sz="1200" dirty="0">
                    <a:solidFill>
                      <a:srgbClr val="FF0000"/>
                    </a:solidFill>
                  </a:rPr>
                  <a:t>0.3-0.4mm2</a:t>
                </a:r>
                <a:r>
                  <a:rPr lang="zh-CN" altLang="en-US" sz="1200" dirty="0">
                    <a:solidFill>
                      <a:schemeClr val="tx1"/>
                    </a:solidFill>
                  </a:rPr>
                  <a:t>，平均约有</a:t>
                </a:r>
                <a:r>
                  <a:rPr lang="en-US" altLang="zh-CN" sz="1200" dirty="0">
                    <a:solidFill>
                      <a:schemeClr val="tx1"/>
                    </a:solidFill>
                  </a:rPr>
                  <a:t>6490</a:t>
                </a:r>
                <a:r>
                  <a:rPr lang="zh-CN" altLang="en-US" sz="1200" dirty="0">
                    <a:solidFill>
                      <a:schemeClr val="tx1"/>
                    </a:solidFill>
                  </a:rPr>
                  <a:t>个突触</a:t>
                </a:r>
                <a:r>
                  <a:rPr lang="en-US" altLang="zh-CN" sz="1200" dirty="0">
                    <a:solidFill>
                      <a:schemeClr val="tx1"/>
                    </a:solidFill>
                  </a:rPr>
                  <a:t>/axon cluster.</a:t>
                </a:r>
              </a:p>
            </p:txBody>
          </p:sp>
        </mc:Choice>
        <mc:Fallback xmlns="">
          <p:sp>
            <p:nvSpPr>
              <p:cNvPr id="4" name="矩形 3">
                <a:extLst>
                  <a:ext uri="{FF2B5EF4-FFF2-40B4-BE49-F238E27FC236}">
                    <a16:creationId xmlns:a16="http://schemas.microsoft.com/office/drawing/2014/main" id="{9B683B0F-B6AD-6833-84FC-20BF4BF79D6A}"/>
                  </a:ext>
                </a:extLst>
              </p:cNvPr>
              <p:cNvSpPr>
                <a:spLocks noRot="1" noChangeAspect="1" noMove="1" noResize="1" noEditPoints="1" noAdjustHandles="1" noChangeArrowheads="1" noChangeShapeType="1" noTextEdit="1"/>
              </p:cNvSpPr>
              <p:nvPr/>
            </p:nvSpPr>
            <p:spPr>
              <a:xfrm>
                <a:off x="7744517" y="204572"/>
                <a:ext cx="3632300" cy="2892347"/>
              </a:xfrm>
              <a:prstGeom prst="rect">
                <a:avLst/>
              </a:prstGeom>
              <a:blipFill>
                <a:blip r:embed="rId4"/>
                <a:stretch>
                  <a:fillRect l="-828" t="-1452" b="-1867"/>
                </a:stretch>
              </a:blipFill>
              <a:ln w="50800">
                <a:solidFill>
                  <a:schemeClr val="accent6"/>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10BDF2F-730D-17B7-64DE-DE445E50BE19}"/>
                  </a:ext>
                </a:extLst>
              </p:cNvPr>
              <p:cNvSpPr/>
              <p:nvPr/>
            </p:nvSpPr>
            <p:spPr>
              <a:xfrm>
                <a:off x="7744517" y="3222204"/>
                <a:ext cx="3653895" cy="3431223"/>
              </a:xfrm>
              <a:prstGeom prst="rect">
                <a:avLst/>
              </a:prstGeom>
              <a:solidFill>
                <a:schemeClr val="bg1"/>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ltLang="zh-CN" sz="2000" b="1" dirty="0" err="1">
                    <a:solidFill>
                      <a:srgbClr val="FF0000"/>
                    </a:solidFill>
                  </a:rPr>
                  <a:t>Parvocelluar</a:t>
                </a:r>
                <a:r>
                  <a:rPr lang="en-US" altLang="zh-CN" sz="2000" b="1" dirty="0">
                    <a:solidFill>
                      <a:srgbClr val="FF0000"/>
                    </a:solidFill>
                  </a:rPr>
                  <a:t> PATHWAY</a:t>
                </a:r>
              </a:p>
              <a:p>
                <a:r>
                  <a:rPr lang="zh-CN" altLang="en-US" dirty="0">
                    <a:solidFill>
                      <a:schemeClr val="tx1"/>
                    </a:solidFill>
                  </a:rPr>
                  <a:t>*</a:t>
                </a:r>
                <a:r>
                  <a:rPr lang="en-US" altLang="zh-CN" dirty="0">
                    <a:solidFill>
                      <a:schemeClr val="tx1"/>
                    </a:solidFill>
                  </a:rPr>
                  <a:t>LGN-P cell</a:t>
                </a:r>
                <a:r>
                  <a:rPr lang="zh-CN" altLang="en-US" dirty="0">
                    <a:solidFill>
                      <a:schemeClr val="tx1"/>
                    </a:solidFill>
                  </a:rPr>
                  <a:t>细胞特点：</a:t>
                </a:r>
                <a:endParaRPr lang="en-US" altLang="zh-CN" dirty="0">
                  <a:solidFill>
                    <a:schemeClr val="tx1"/>
                  </a:solidFill>
                </a:endParaRPr>
              </a:p>
              <a:p>
                <a:r>
                  <a:rPr lang="zh-CN" altLang="en-US" sz="1200" dirty="0">
                    <a:solidFill>
                      <a:schemeClr val="tx1"/>
                    </a:solidFill>
                  </a:rPr>
                  <a:t>接受的信息源来自</a:t>
                </a:r>
                <a:r>
                  <a:rPr lang="en-US" altLang="zh-CN" sz="1200" b="1" dirty="0">
                    <a:solidFill>
                      <a:srgbClr val="FF0000"/>
                    </a:solidFill>
                  </a:rPr>
                  <a:t>cone</a:t>
                </a:r>
                <a:r>
                  <a:rPr lang="zh-CN" altLang="en-US" sz="1200" b="1" dirty="0">
                    <a:solidFill>
                      <a:schemeClr val="tx1"/>
                    </a:solidFill>
                  </a:rPr>
                  <a:t>，</a:t>
                </a:r>
                <a:endParaRPr lang="en-US" altLang="zh-CN" sz="1200" b="1" dirty="0">
                  <a:solidFill>
                    <a:schemeClr val="tx1"/>
                  </a:solidFill>
                </a:endParaRPr>
              </a:p>
              <a:p>
                <a:r>
                  <a:rPr lang="zh-CN" altLang="en-US" sz="1200" dirty="0">
                    <a:solidFill>
                      <a:schemeClr val="tx1"/>
                    </a:solidFill>
                  </a:rPr>
                  <a:t>具有相对较小的感受野；</a:t>
                </a:r>
                <a:endParaRPr lang="en-US" altLang="zh-CN" sz="1200" dirty="0">
                  <a:solidFill>
                    <a:schemeClr val="tx1"/>
                  </a:solidFill>
                </a:endParaRPr>
              </a:p>
              <a:p>
                <a:r>
                  <a:rPr lang="zh-CN" altLang="en-US" sz="1200" dirty="0">
                    <a:solidFill>
                      <a:schemeClr val="tx1"/>
                    </a:solidFill>
                  </a:rPr>
                  <a:t>对颜色视觉信息</a:t>
                </a:r>
                <a:r>
                  <a:rPr lang="en-US" altLang="zh-CN" sz="1200" dirty="0">
                    <a:solidFill>
                      <a:schemeClr val="tx1"/>
                    </a:solidFill>
                  </a:rPr>
                  <a:t>(</a:t>
                </a:r>
                <a:r>
                  <a:rPr lang="zh-CN" altLang="en-US" sz="1200" dirty="0">
                    <a:solidFill>
                      <a:schemeClr val="tx1"/>
                    </a:solidFill>
                    <a:latin typeface="CaeciliaLTStd-R"/>
                  </a:rPr>
                  <a:t>红绿</a:t>
                </a:r>
                <a:r>
                  <a:rPr lang="en-US" altLang="zh-CN" sz="1200" b="0" i="0" dirty="0">
                    <a:solidFill>
                      <a:schemeClr val="tx1"/>
                    </a:solidFill>
                    <a:effectLst/>
                    <a:latin typeface="CaeciliaLTStd-R"/>
                  </a:rPr>
                  <a:t>)</a:t>
                </a:r>
                <a:r>
                  <a:rPr lang="zh-CN" altLang="en-US" sz="1200" dirty="0">
                    <a:solidFill>
                      <a:schemeClr val="tx1"/>
                    </a:solidFill>
                    <a:latin typeface="CaeciliaLTStd-R"/>
                  </a:rPr>
                  <a:t>敏感</a:t>
                </a:r>
                <a:r>
                  <a:rPr lang="zh-CN" altLang="en-US" sz="1200" b="0" i="0" dirty="0">
                    <a:solidFill>
                      <a:schemeClr val="tx1"/>
                    </a:solidFill>
                    <a:effectLst/>
                    <a:latin typeface="CaeciliaLTStd-R"/>
                  </a:rPr>
                  <a:t>，</a:t>
                </a:r>
                <a:endParaRPr lang="en-US" altLang="zh-CN" sz="1200" b="0" i="0" dirty="0">
                  <a:solidFill>
                    <a:schemeClr val="tx1"/>
                  </a:solidFill>
                  <a:effectLst/>
                  <a:latin typeface="CaeciliaLTStd-R"/>
                </a:endParaRPr>
              </a:p>
              <a:p>
                <a:r>
                  <a:rPr lang="zh-CN" altLang="en-US" sz="1200" b="0" i="0" dirty="0">
                    <a:solidFill>
                      <a:schemeClr val="tx1"/>
                    </a:solidFill>
                    <a:effectLst/>
                    <a:latin typeface="CaeciliaLTStd-R"/>
                  </a:rPr>
                  <a:t>对高空间频率和低时间频率敏感，</a:t>
                </a:r>
                <a:endParaRPr lang="en-US" altLang="zh-CN" sz="1200" b="0" i="0" dirty="0">
                  <a:solidFill>
                    <a:schemeClr val="tx1"/>
                  </a:solidFill>
                  <a:effectLst/>
                  <a:latin typeface="CaeciliaLTStd-R"/>
                </a:endParaRPr>
              </a:p>
              <a:p>
                <a:r>
                  <a:rPr lang="zh-CN" altLang="en-US" sz="1200" dirty="0">
                    <a:solidFill>
                      <a:schemeClr val="tx1"/>
                    </a:solidFill>
                  </a:rPr>
                  <a:t>对亮度和对比度具有线性的反应</a:t>
                </a:r>
                <a:endParaRPr lang="en-US" altLang="zh-CN" sz="1200" dirty="0">
                  <a:solidFill>
                    <a:schemeClr val="tx1"/>
                  </a:solidFill>
                </a:endParaRPr>
              </a:p>
              <a:p>
                <a:r>
                  <a:rPr lang="zh-CN" altLang="en-US" sz="1200" dirty="0">
                    <a:solidFill>
                      <a:schemeClr val="tx1"/>
                    </a:solidFill>
                  </a:rPr>
                  <a:t>具有相对较慢的信号传导速度</a:t>
                </a:r>
                <a:endParaRPr lang="en-US" altLang="zh-CN" sz="1200" dirty="0">
                  <a:solidFill>
                    <a:schemeClr val="tx1"/>
                  </a:solidFill>
                </a:endParaRPr>
              </a:p>
              <a:p>
                <a:r>
                  <a:rPr lang="zh-CN" altLang="en-US" dirty="0">
                    <a:solidFill>
                      <a:schemeClr val="tx1"/>
                    </a:solidFill>
                  </a:rPr>
                  <a:t>*</a:t>
                </a:r>
                <a:r>
                  <a:rPr lang="en-US" altLang="zh-CN" dirty="0">
                    <a:solidFill>
                      <a:schemeClr val="tx1"/>
                    </a:solidFill>
                  </a:rPr>
                  <a:t>LGN P-cell</a:t>
                </a:r>
                <a:r>
                  <a:rPr lang="zh-CN" altLang="en-US" dirty="0">
                    <a:solidFill>
                      <a:schemeClr val="tx1"/>
                    </a:solidFill>
                  </a:rPr>
                  <a:t>主要投射到</a:t>
                </a:r>
                <a:r>
                  <a:rPr lang="en-US" altLang="zh-CN" dirty="0">
                    <a:solidFill>
                      <a:schemeClr val="tx1"/>
                    </a:solidFill>
                  </a:rPr>
                  <a:t>V1</a:t>
                </a:r>
                <a:r>
                  <a:rPr lang="zh-CN" altLang="en-US" dirty="0">
                    <a:solidFill>
                      <a:schemeClr val="tx1"/>
                    </a:solidFill>
                  </a:rPr>
                  <a:t>的</a:t>
                </a:r>
                <a:r>
                  <a:rPr lang="en-US" altLang="zh-CN" dirty="0">
                    <a:solidFill>
                      <a:schemeClr val="tx1"/>
                    </a:solidFill>
                  </a:rPr>
                  <a:t>L4C</a:t>
                </a:r>
                <a14:m>
                  <m:oMath xmlns:m="http://schemas.openxmlformats.org/officeDocument/2006/math">
                    <m:r>
                      <a:rPr lang="zh-CN" altLang="en-US" i="1" smtClean="0">
                        <a:solidFill>
                          <a:schemeClr val="tx1"/>
                        </a:solidFill>
                        <a:latin typeface="Cambria Math" panose="02040503050406030204" pitchFamily="18" charset="0"/>
                      </a:rPr>
                      <m:t>𝛽</m:t>
                    </m:r>
                  </m:oMath>
                </a14:m>
                <a:r>
                  <a:rPr lang="zh-CN" altLang="en-US" dirty="0">
                    <a:solidFill>
                      <a:schemeClr val="tx1"/>
                    </a:solidFill>
                  </a:rPr>
                  <a:t>；稀疏投射到</a:t>
                </a:r>
                <a:r>
                  <a:rPr lang="en-US" altLang="zh-CN" dirty="0">
                    <a:solidFill>
                      <a:schemeClr val="tx1"/>
                    </a:solidFill>
                  </a:rPr>
                  <a:t>V1</a:t>
                </a:r>
                <a:r>
                  <a:rPr lang="zh-CN" altLang="en-US" dirty="0">
                    <a:solidFill>
                      <a:schemeClr val="tx1"/>
                    </a:solidFill>
                  </a:rPr>
                  <a:t>的</a:t>
                </a:r>
                <a:r>
                  <a:rPr lang="en-US" altLang="zh-CN" dirty="0">
                    <a:solidFill>
                      <a:schemeClr val="tx1"/>
                    </a:solidFill>
                  </a:rPr>
                  <a:t>L6A</a:t>
                </a:r>
                <a:r>
                  <a:rPr lang="zh-CN" altLang="en-US" dirty="0">
                    <a:solidFill>
                      <a:schemeClr val="tx1"/>
                    </a:solidFill>
                  </a:rPr>
                  <a:t>和</a:t>
                </a:r>
                <a:r>
                  <a:rPr lang="en-US" altLang="zh-CN" dirty="0">
                    <a:solidFill>
                      <a:schemeClr val="tx1"/>
                    </a:solidFill>
                  </a:rPr>
                  <a:t>L4A</a:t>
                </a:r>
                <a:r>
                  <a:rPr lang="zh-CN" altLang="en-US" dirty="0">
                    <a:solidFill>
                      <a:schemeClr val="tx1"/>
                    </a:solidFill>
                  </a:rPr>
                  <a:t>。</a:t>
                </a:r>
                <a:endParaRPr lang="en-US" altLang="zh-CN" dirty="0">
                  <a:solidFill>
                    <a:schemeClr val="tx1"/>
                  </a:solidFill>
                </a:endParaRPr>
              </a:p>
              <a:p>
                <a:r>
                  <a:rPr lang="zh-CN" altLang="en-US" dirty="0">
                    <a:solidFill>
                      <a:schemeClr val="tx1"/>
                    </a:solidFill>
                  </a:rPr>
                  <a:t>*</a:t>
                </a:r>
                <a:r>
                  <a:rPr lang="en-US" altLang="zh-CN" dirty="0">
                    <a:solidFill>
                      <a:schemeClr val="tx1"/>
                    </a:solidFill>
                  </a:rPr>
                  <a:t>P-cell</a:t>
                </a:r>
                <a:r>
                  <a:rPr lang="zh-CN" altLang="en-US" dirty="0">
                    <a:solidFill>
                      <a:schemeClr val="tx1"/>
                    </a:solidFill>
                  </a:rPr>
                  <a:t>到</a:t>
                </a:r>
                <a:r>
                  <a:rPr lang="en-US" altLang="zh-CN" dirty="0">
                    <a:solidFill>
                      <a:schemeClr val="tx1"/>
                    </a:solidFill>
                  </a:rPr>
                  <a:t>V1</a:t>
                </a:r>
                <a:r>
                  <a:rPr lang="zh-CN" altLang="en-US" dirty="0">
                    <a:solidFill>
                      <a:schemeClr val="tx1"/>
                    </a:solidFill>
                  </a:rPr>
                  <a:t>的投射范围很小</a:t>
                </a:r>
                <a:endParaRPr lang="en-US" altLang="zh-CN" dirty="0">
                  <a:solidFill>
                    <a:schemeClr val="tx1"/>
                  </a:solidFill>
                </a:endParaRPr>
              </a:p>
              <a:p>
                <a:r>
                  <a:rPr lang="zh-CN" altLang="en-US" sz="1100" dirty="0">
                    <a:solidFill>
                      <a:schemeClr val="tx1"/>
                    </a:solidFill>
                  </a:rPr>
                  <a:t>单个投射到</a:t>
                </a:r>
                <a:r>
                  <a:rPr lang="en-US" altLang="zh-CN" sz="1100" dirty="0">
                    <a:solidFill>
                      <a:schemeClr val="tx1"/>
                    </a:solidFill>
                  </a:rPr>
                  <a:t>L4C</a:t>
                </a:r>
                <a14:m>
                  <m:oMath xmlns:m="http://schemas.openxmlformats.org/officeDocument/2006/math">
                    <m:r>
                      <a:rPr lang="zh-CN" altLang="en-US" sz="1100" i="1" smtClean="0">
                        <a:solidFill>
                          <a:schemeClr val="tx1"/>
                        </a:solidFill>
                        <a:latin typeface="Cambria Math" panose="02040503050406030204" pitchFamily="18" charset="0"/>
                      </a:rPr>
                      <m:t>𝛽</m:t>
                    </m:r>
                  </m:oMath>
                </a14:m>
                <a:r>
                  <a:rPr lang="zh-CN" altLang="en-US" sz="1100" dirty="0">
                    <a:solidFill>
                      <a:schemeClr val="tx1"/>
                    </a:solidFill>
                  </a:rPr>
                  <a:t>的</a:t>
                </a:r>
                <a:r>
                  <a:rPr lang="en-US" altLang="zh-CN" sz="1100" dirty="0">
                    <a:solidFill>
                      <a:schemeClr val="tx1"/>
                    </a:solidFill>
                  </a:rPr>
                  <a:t>P-cell</a:t>
                </a:r>
                <a:r>
                  <a:rPr lang="zh-CN" altLang="en-US" sz="1100" dirty="0">
                    <a:solidFill>
                      <a:schemeClr val="tx1"/>
                    </a:solidFill>
                  </a:rPr>
                  <a:t>的轴突终端平均只占</a:t>
                </a:r>
                <a:r>
                  <a:rPr lang="en-US" altLang="zh-CN" sz="1100" dirty="0">
                    <a:solidFill>
                      <a:srgbClr val="FF0000"/>
                    </a:solidFill>
                  </a:rPr>
                  <a:t>0.067mm2</a:t>
                </a:r>
                <a:r>
                  <a:rPr lang="zh-CN" altLang="en-US" sz="1100" dirty="0">
                    <a:solidFill>
                      <a:schemeClr val="tx1"/>
                    </a:solidFill>
                  </a:rPr>
                  <a:t>，平均约有</a:t>
                </a:r>
                <a:r>
                  <a:rPr lang="en-US" altLang="zh-CN" sz="1100" dirty="0">
                    <a:solidFill>
                      <a:schemeClr val="tx1"/>
                    </a:solidFill>
                  </a:rPr>
                  <a:t>3154</a:t>
                </a:r>
                <a:r>
                  <a:rPr lang="zh-CN" altLang="en-US" sz="1100" dirty="0">
                    <a:solidFill>
                      <a:schemeClr val="tx1"/>
                    </a:solidFill>
                  </a:rPr>
                  <a:t>个突触</a:t>
                </a:r>
                <a:r>
                  <a:rPr lang="en-US" altLang="zh-CN" sz="1100" dirty="0">
                    <a:solidFill>
                      <a:schemeClr val="tx1"/>
                    </a:solidFill>
                  </a:rPr>
                  <a:t>/axon cluster</a:t>
                </a:r>
                <a:r>
                  <a:rPr lang="zh-CN" altLang="en-US" sz="1100" dirty="0">
                    <a:solidFill>
                      <a:schemeClr val="tx1"/>
                    </a:solidFill>
                  </a:rPr>
                  <a:t>；</a:t>
                </a:r>
                <a:endParaRPr lang="en-US" altLang="zh-CN" sz="1100" dirty="0">
                  <a:solidFill>
                    <a:schemeClr val="tx1"/>
                  </a:solidFill>
                </a:endParaRPr>
              </a:p>
              <a:p>
                <a:r>
                  <a:rPr lang="zh-CN" altLang="en-US" sz="1100" dirty="0">
                    <a:solidFill>
                      <a:schemeClr val="tx1"/>
                    </a:solidFill>
                  </a:rPr>
                  <a:t>单个投射到</a:t>
                </a:r>
                <a:r>
                  <a:rPr lang="en-US" altLang="zh-CN" sz="1100" dirty="0">
                    <a:solidFill>
                      <a:schemeClr val="tx1"/>
                    </a:solidFill>
                  </a:rPr>
                  <a:t>L4A</a:t>
                </a:r>
                <a:r>
                  <a:rPr lang="zh-CN" altLang="en-US" sz="1100" dirty="0">
                    <a:solidFill>
                      <a:schemeClr val="tx1"/>
                    </a:solidFill>
                  </a:rPr>
                  <a:t>的</a:t>
                </a:r>
                <a:r>
                  <a:rPr lang="en-US" altLang="zh-CN" sz="1100" dirty="0">
                    <a:solidFill>
                      <a:schemeClr val="tx1"/>
                    </a:solidFill>
                  </a:rPr>
                  <a:t>P-cell</a:t>
                </a:r>
                <a:r>
                  <a:rPr lang="zh-CN" altLang="en-US" sz="1100" dirty="0">
                    <a:solidFill>
                      <a:schemeClr val="tx1"/>
                    </a:solidFill>
                  </a:rPr>
                  <a:t>的轴突终端形成</a:t>
                </a:r>
                <a:r>
                  <a:rPr lang="en-US" altLang="zh-CN" sz="1100" dirty="0">
                    <a:solidFill>
                      <a:schemeClr val="tx1"/>
                    </a:solidFill>
                  </a:rPr>
                  <a:t>honeycomb-like</a:t>
                </a:r>
                <a:r>
                  <a:rPr lang="zh-CN" altLang="en-US" sz="1100" dirty="0">
                    <a:solidFill>
                      <a:schemeClr val="tx1"/>
                    </a:solidFill>
                  </a:rPr>
                  <a:t>模式，平均只占据</a:t>
                </a:r>
                <a:r>
                  <a:rPr lang="en-US" altLang="zh-CN" sz="1100" dirty="0">
                    <a:solidFill>
                      <a:srgbClr val="FF0000"/>
                    </a:solidFill>
                  </a:rPr>
                  <a:t>0.058mm2</a:t>
                </a:r>
                <a:r>
                  <a:rPr lang="en-US" altLang="zh-CN" sz="1100" dirty="0">
                    <a:solidFill>
                      <a:schemeClr val="tx1"/>
                    </a:solidFill>
                  </a:rPr>
                  <a:t>,</a:t>
                </a:r>
                <a:r>
                  <a:rPr lang="zh-CN" altLang="en-US" sz="1100" dirty="0">
                    <a:solidFill>
                      <a:schemeClr val="tx1"/>
                    </a:solidFill>
                  </a:rPr>
                  <a:t>平均约有</a:t>
                </a:r>
                <a:r>
                  <a:rPr lang="en-US" altLang="zh-CN" sz="1100" dirty="0">
                    <a:solidFill>
                      <a:schemeClr val="tx1"/>
                    </a:solidFill>
                  </a:rPr>
                  <a:t>1681</a:t>
                </a:r>
                <a:r>
                  <a:rPr lang="zh-CN" altLang="en-US" sz="1100" dirty="0">
                    <a:solidFill>
                      <a:schemeClr val="tx1"/>
                    </a:solidFill>
                  </a:rPr>
                  <a:t>个突触</a:t>
                </a:r>
                <a:r>
                  <a:rPr lang="en-US" altLang="zh-CN" sz="1100" dirty="0">
                    <a:solidFill>
                      <a:schemeClr val="tx1"/>
                    </a:solidFill>
                  </a:rPr>
                  <a:t>/axon cluster.</a:t>
                </a:r>
              </a:p>
            </p:txBody>
          </p:sp>
        </mc:Choice>
        <mc:Fallback xmlns="">
          <p:sp>
            <p:nvSpPr>
              <p:cNvPr id="5" name="矩形 4">
                <a:extLst>
                  <a:ext uri="{FF2B5EF4-FFF2-40B4-BE49-F238E27FC236}">
                    <a16:creationId xmlns:a16="http://schemas.microsoft.com/office/drawing/2014/main" id="{910BDF2F-730D-17B7-64DE-DE445E50BE19}"/>
                  </a:ext>
                </a:extLst>
              </p:cNvPr>
              <p:cNvSpPr>
                <a:spLocks noRot="1" noChangeAspect="1" noMove="1" noResize="1" noEditPoints="1" noAdjustHandles="1" noChangeArrowheads="1" noChangeShapeType="1" noTextEdit="1"/>
              </p:cNvSpPr>
              <p:nvPr/>
            </p:nvSpPr>
            <p:spPr>
              <a:xfrm>
                <a:off x="7744517" y="3222204"/>
                <a:ext cx="3653895" cy="3431223"/>
              </a:xfrm>
              <a:prstGeom prst="rect">
                <a:avLst/>
              </a:prstGeom>
              <a:blipFill>
                <a:blip r:embed="rId5"/>
                <a:stretch>
                  <a:fillRect l="-822" t="-351" r="-6743" b="-526"/>
                </a:stretch>
              </a:blipFill>
              <a:ln w="50800">
                <a:solidFill>
                  <a:schemeClr val="accent2">
                    <a:lumMod val="75000"/>
                  </a:schemeClr>
                </a:solidFill>
              </a:ln>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588D1E1-162E-41EE-6FF3-15508C3B78C6}"/>
              </a:ext>
            </a:extLst>
          </p:cNvPr>
          <p:cNvPicPr>
            <a:picLocks noChangeAspect="1"/>
          </p:cNvPicPr>
          <p:nvPr/>
        </p:nvPicPr>
        <p:blipFill>
          <a:blip r:embed="rId6"/>
          <a:stretch>
            <a:fillRect/>
          </a:stretch>
        </p:blipFill>
        <p:spPr>
          <a:xfrm>
            <a:off x="673379" y="4656851"/>
            <a:ext cx="1488996" cy="2172183"/>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AA1735E-F35F-C0B5-0BF3-EB22E2D7DA37}"/>
                  </a:ext>
                </a:extLst>
              </p:cNvPr>
              <p:cNvSpPr/>
              <p:nvPr/>
            </p:nvSpPr>
            <p:spPr>
              <a:xfrm>
                <a:off x="4020069" y="4103525"/>
                <a:ext cx="3632151" cy="2549902"/>
              </a:xfrm>
              <a:prstGeom prst="rect">
                <a:avLst/>
              </a:prstGeom>
              <a:solidFill>
                <a:schemeClr val="bg1"/>
              </a:solidFill>
              <a:ln w="50800">
                <a:solidFill>
                  <a:srgbClr val="E0A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en-US" altLang="zh-CN" sz="2000" b="1" dirty="0">
                    <a:solidFill>
                      <a:srgbClr val="C58BFF"/>
                    </a:solidFill>
                  </a:rPr>
                  <a:t>Koniocelluar Pathway:</a:t>
                </a:r>
              </a:p>
              <a:p>
                <a:r>
                  <a:rPr lang="zh-CN" altLang="en-US" sz="1600" dirty="0">
                    <a:solidFill>
                      <a:schemeClr val="tx1"/>
                    </a:solidFill>
                  </a:rPr>
                  <a:t>*</a:t>
                </a:r>
                <a:r>
                  <a:rPr lang="en-US" altLang="zh-CN" sz="1600" dirty="0">
                    <a:solidFill>
                      <a:schemeClr val="tx1"/>
                    </a:solidFill>
                  </a:rPr>
                  <a:t>LGN-K cell</a:t>
                </a:r>
                <a:r>
                  <a:rPr lang="zh-CN" altLang="en-US" sz="1600" dirty="0">
                    <a:solidFill>
                      <a:schemeClr val="tx1"/>
                    </a:solidFill>
                  </a:rPr>
                  <a:t>特点：</a:t>
                </a:r>
                <a:endParaRPr lang="en-US" altLang="zh-CN" sz="1600" dirty="0">
                  <a:solidFill>
                    <a:schemeClr val="tx1"/>
                  </a:solidFill>
                </a:endParaRPr>
              </a:p>
              <a:p>
                <a:r>
                  <a:rPr lang="zh-CN" altLang="en-US" sz="1400" dirty="0">
                    <a:solidFill>
                      <a:schemeClr val="tx1"/>
                    </a:solidFill>
                  </a:rPr>
                  <a:t>分布在</a:t>
                </a:r>
                <a:r>
                  <a:rPr lang="en-US" altLang="zh-CN" sz="1400" dirty="0">
                    <a:solidFill>
                      <a:schemeClr val="tx1"/>
                    </a:solidFill>
                  </a:rPr>
                  <a:t>LGN</a:t>
                </a:r>
                <a:r>
                  <a:rPr lang="zh-CN" altLang="en-US" sz="1400" dirty="0">
                    <a:solidFill>
                      <a:schemeClr val="tx1"/>
                    </a:solidFill>
                  </a:rPr>
                  <a:t>的层间</a:t>
                </a:r>
                <a:r>
                  <a:rPr lang="en-US" altLang="zh-CN" sz="1400" dirty="0">
                    <a:solidFill>
                      <a:schemeClr val="tx1"/>
                    </a:solidFill>
                  </a:rPr>
                  <a:t>,</a:t>
                </a:r>
                <a:r>
                  <a:rPr lang="zh-CN" altLang="en-US" sz="1400" dirty="0">
                    <a:solidFill>
                      <a:schemeClr val="tx1"/>
                    </a:solidFill>
                  </a:rPr>
                  <a:t>有</a:t>
                </a:r>
                <a:r>
                  <a:rPr lang="en-US" altLang="zh-CN" sz="1400" dirty="0">
                    <a:solidFill>
                      <a:schemeClr val="tx1"/>
                    </a:solidFill>
                  </a:rPr>
                  <a:t>6</a:t>
                </a:r>
                <a:r>
                  <a:rPr lang="zh-CN" altLang="en-US" sz="1400" dirty="0">
                    <a:solidFill>
                      <a:schemeClr val="tx1"/>
                    </a:solidFill>
                  </a:rPr>
                  <a:t>层；</a:t>
                </a:r>
                <a:endParaRPr lang="en-US" altLang="zh-CN" sz="1400" dirty="0">
                  <a:solidFill>
                    <a:schemeClr val="tx1"/>
                  </a:solidFill>
                </a:endParaRPr>
              </a:p>
              <a:p>
                <a:r>
                  <a:rPr lang="zh-CN" altLang="en-US" sz="1400" dirty="0">
                    <a:solidFill>
                      <a:schemeClr val="tx1"/>
                    </a:solidFill>
                  </a:rPr>
                  <a:t>接收的信息源来自对短波敏感的</a:t>
                </a:r>
                <a:r>
                  <a:rPr lang="en-US" altLang="zh-CN" sz="1400" dirty="0">
                    <a:solidFill>
                      <a:srgbClr val="FF0000"/>
                    </a:solidFill>
                  </a:rPr>
                  <a:t>cone</a:t>
                </a:r>
                <a:r>
                  <a:rPr lang="zh-CN" altLang="en-US" sz="1400" dirty="0">
                    <a:solidFill>
                      <a:schemeClr val="tx1"/>
                    </a:solidFill>
                  </a:rPr>
                  <a:t>；对颜色敏感</a:t>
                </a:r>
                <a:r>
                  <a:rPr lang="en-US" altLang="zh-CN" sz="1400" dirty="0">
                    <a:solidFill>
                      <a:schemeClr val="tx1"/>
                    </a:solidFill>
                  </a:rPr>
                  <a:t>(</a:t>
                </a:r>
                <a:r>
                  <a:rPr lang="zh-CN" altLang="en-US" sz="1400" dirty="0">
                    <a:solidFill>
                      <a:schemeClr val="tx1"/>
                    </a:solidFill>
                  </a:rPr>
                  <a:t>蓝黄</a:t>
                </a:r>
                <a:r>
                  <a:rPr lang="en-US" altLang="zh-CN" sz="1400" dirty="0">
                    <a:solidFill>
                      <a:schemeClr val="tx1"/>
                    </a:solidFill>
                  </a:rPr>
                  <a:t>);</a:t>
                </a:r>
              </a:p>
              <a:p>
                <a:r>
                  <a:rPr lang="zh-CN" altLang="en-US" sz="1600" dirty="0">
                    <a:solidFill>
                      <a:schemeClr val="tx1"/>
                    </a:solidFill>
                  </a:rPr>
                  <a:t>*</a:t>
                </a:r>
                <a:r>
                  <a:rPr lang="en-US" altLang="zh-CN" sz="1600" dirty="0">
                    <a:solidFill>
                      <a:schemeClr val="tx1"/>
                    </a:solidFill>
                  </a:rPr>
                  <a:t>K1-K2</a:t>
                </a:r>
                <a:r>
                  <a:rPr lang="zh-CN" altLang="en-US" sz="1600" dirty="0">
                    <a:solidFill>
                      <a:schemeClr val="tx1"/>
                    </a:solidFill>
                  </a:rPr>
                  <a:t>主要投射到</a:t>
                </a:r>
                <a:r>
                  <a:rPr lang="en-US" altLang="zh-CN" sz="1600" dirty="0">
                    <a:solidFill>
                      <a:schemeClr val="tx1"/>
                    </a:solidFill>
                  </a:rPr>
                  <a:t>L1</a:t>
                </a:r>
                <a:r>
                  <a:rPr lang="zh-CN" altLang="en-US" sz="1600" dirty="0">
                    <a:solidFill>
                      <a:schemeClr val="tx1"/>
                    </a:solidFill>
                  </a:rPr>
                  <a:t>和</a:t>
                </a:r>
                <a:r>
                  <a:rPr lang="en-US" altLang="zh-CN" sz="1600" dirty="0">
                    <a:solidFill>
                      <a:schemeClr val="tx1"/>
                    </a:solidFill>
                  </a:rPr>
                  <a:t>L3A</a:t>
                </a:r>
              </a:p>
              <a:p>
                <a:r>
                  <a:rPr lang="zh-CN" altLang="en-US" sz="1200" dirty="0">
                    <a:solidFill>
                      <a:schemeClr val="tx1"/>
                    </a:solidFill>
                  </a:rPr>
                  <a:t>平均具有</a:t>
                </a:r>
                <a:r>
                  <a:rPr lang="en-US" altLang="zh-CN" sz="1200" dirty="0">
                    <a:solidFill>
                      <a:schemeClr val="tx1"/>
                    </a:solidFill>
                  </a:rPr>
                  <a:t>134</a:t>
                </a:r>
                <a:r>
                  <a:rPr lang="zh-CN" altLang="en-US" sz="1200" dirty="0">
                    <a:solidFill>
                      <a:schemeClr val="tx1"/>
                    </a:solidFill>
                  </a:rPr>
                  <a:t>个</a:t>
                </a:r>
                <a:r>
                  <a:rPr lang="en-US" altLang="zh-CN" sz="1200" dirty="0">
                    <a:solidFill>
                      <a:schemeClr val="tx1"/>
                    </a:solidFill>
                  </a:rPr>
                  <a:t>boutons/axon.</a:t>
                </a:r>
              </a:p>
              <a:p>
                <a:r>
                  <a:rPr lang="zh-CN" altLang="en-US" sz="1600" dirty="0">
                    <a:solidFill>
                      <a:schemeClr val="tx1"/>
                    </a:solidFill>
                  </a:rPr>
                  <a:t>*</a:t>
                </a:r>
                <a:r>
                  <a:rPr lang="en-US" altLang="zh-CN" sz="1600" dirty="0">
                    <a:solidFill>
                      <a:schemeClr val="tx1"/>
                    </a:solidFill>
                  </a:rPr>
                  <a:t>K3-K6</a:t>
                </a:r>
                <a:r>
                  <a:rPr lang="zh-CN" altLang="en-US" sz="1600" dirty="0">
                    <a:solidFill>
                      <a:schemeClr val="tx1"/>
                    </a:solidFill>
                  </a:rPr>
                  <a:t>主要投射到</a:t>
                </a:r>
                <a:r>
                  <a:rPr lang="en-US" altLang="zh-CN" sz="1600" dirty="0">
                    <a:solidFill>
                      <a:schemeClr val="tx1"/>
                    </a:solidFill>
                  </a:rPr>
                  <a:t>L3B</a:t>
                </a:r>
                <a14:m>
                  <m:oMath xmlns:m="http://schemas.openxmlformats.org/officeDocument/2006/math">
                    <m:r>
                      <a:rPr lang="zh-CN" altLang="en-US" sz="1600" b="0" i="1" smtClean="0">
                        <a:solidFill>
                          <a:schemeClr val="tx1"/>
                        </a:solidFill>
                        <a:latin typeface="Cambria Math" panose="02040503050406030204" pitchFamily="18" charset="0"/>
                      </a:rPr>
                      <m:t>𝛼</m:t>
                    </m:r>
                  </m:oMath>
                </a14:m>
                <a:r>
                  <a:rPr lang="zh-CN" altLang="en-US" sz="1600" dirty="0">
                    <a:solidFill>
                      <a:schemeClr val="tx1"/>
                    </a:solidFill>
                  </a:rPr>
                  <a:t>的</a:t>
                </a:r>
                <a:r>
                  <a:rPr lang="en-US" altLang="zh-CN" sz="1600" dirty="0">
                    <a:solidFill>
                      <a:schemeClr val="tx1"/>
                    </a:solidFill>
                  </a:rPr>
                  <a:t>CO blobs</a:t>
                </a:r>
              </a:p>
              <a:p>
                <a:r>
                  <a:rPr lang="zh-CN" altLang="en-US" sz="1200" dirty="0">
                    <a:solidFill>
                      <a:schemeClr val="tx1"/>
                    </a:solidFill>
                  </a:rPr>
                  <a:t>平均具有</a:t>
                </a:r>
                <a:r>
                  <a:rPr lang="en-US" altLang="zh-CN" sz="1200" dirty="0">
                    <a:solidFill>
                      <a:schemeClr val="tx1"/>
                    </a:solidFill>
                  </a:rPr>
                  <a:t>217</a:t>
                </a:r>
                <a:r>
                  <a:rPr lang="zh-CN" altLang="en-US" sz="1200" dirty="0">
                    <a:solidFill>
                      <a:schemeClr val="tx1"/>
                    </a:solidFill>
                  </a:rPr>
                  <a:t>个</a:t>
                </a:r>
                <a:r>
                  <a:rPr lang="en-US" altLang="zh-CN" sz="1200" dirty="0">
                    <a:solidFill>
                      <a:schemeClr val="tx1"/>
                    </a:solidFill>
                  </a:rPr>
                  <a:t>boutons/axon</a:t>
                </a:r>
                <a:r>
                  <a:rPr lang="en-US" altLang="zh-CN" sz="1100" dirty="0">
                    <a:solidFill>
                      <a:schemeClr val="tx1"/>
                    </a:solidFill>
                  </a:rPr>
                  <a:t>.</a:t>
                </a:r>
              </a:p>
              <a:p>
                <a:r>
                  <a:rPr lang="en-US" altLang="zh-CN" sz="1400" dirty="0">
                    <a:solidFill>
                      <a:schemeClr val="tx1"/>
                    </a:solidFill>
                  </a:rPr>
                  <a:t>(#synapses/bouton</a:t>
                </a:r>
                <a:r>
                  <a:rPr lang="zh-CN" altLang="en-US" sz="1400" dirty="0">
                    <a:solidFill>
                      <a:schemeClr val="tx1"/>
                    </a:solidFill>
                  </a:rPr>
                  <a:t>未知）</a:t>
                </a:r>
                <a:endParaRPr lang="en-US" altLang="zh-CN" sz="1400" dirty="0">
                  <a:solidFill>
                    <a:schemeClr val="tx1"/>
                  </a:solidFill>
                </a:endParaRPr>
              </a:p>
            </p:txBody>
          </p:sp>
        </mc:Choice>
        <mc:Fallback xmlns="">
          <p:sp>
            <p:nvSpPr>
              <p:cNvPr id="7" name="矩形 6">
                <a:extLst>
                  <a:ext uri="{FF2B5EF4-FFF2-40B4-BE49-F238E27FC236}">
                    <a16:creationId xmlns:a16="http://schemas.microsoft.com/office/drawing/2014/main" id="{9AA1735E-F35F-C0B5-0BF3-EB22E2D7DA37}"/>
                  </a:ext>
                </a:extLst>
              </p:cNvPr>
              <p:cNvSpPr>
                <a:spLocks noRot="1" noChangeAspect="1" noMove="1" noResize="1" noEditPoints="1" noAdjustHandles="1" noChangeArrowheads="1" noChangeShapeType="1" noTextEdit="1"/>
              </p:cNvSpPr>
              <p:nvPr/>
            </p:nvSpPr>
            <p:spPr>
              <a:xfrm>
                <a:off x="4020069" y="4103525"/>
                <a:ext cx="3632151" cy="2549902"/>
              </a:xfrm>
              <a:prstGeom prst="rect">
                <a:avLst/>
              </a:prstGeom>
              <a:blipFill>
                <a:blip r:embed="rId7"/>
                <a:stretch>
                  <a:fillRect l="-828"/>
                </a:stretch>
              </a:blipFill>
              <a:ln w="50800">
                <a:solidFill>
                  <a:srgbClr val="E0A3FF"/>
                </a:solid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C429EB9-D429-E7F9-5124-3E2B27FBA5BA}"/>
              </a:ext>
            </a:extLst>
          </p:cNvPr>
          <p:cNvSpPr txBox="1"/>
          <p:nvPr/>
        </p:nvSpPr>
        <p:spPr>
          <a:xfrm>
            <a:off x="4187420" y="204572"/>
            <a:ext cx="3229592" cy="954107"/>
          </a:xfrm>
          <a:prstGeom prst="rect">
            <a:avLst/>
          </a:prstGeom>
          <a:noFill/>
          <a:ln w="44450">
            <a:solidFill>
              <a:schemeClr val="tx1">
                <a:lumMod val="50000"/>
                <a:lumOff val="50000"/>
              </a:schemeClr>
            </a:solidFill>
          </a:ln>
        </p:spPr>
        <p:txBody>
          <a:bodyPr wrap="square">
            <a:spAutoFit/>
          </a:bodyPr>
          <a:lstStyle/>
          <a:p>
            <a:r>
              <a:rPr lang="zh-CN" altLang="en-US" sz="1400" dirty="0"/>
              <a:t>来自</a:t>
            </a:r>
            <a:r>
              <a:rPr lang="en-US" altLang="zh-CN" sz="1400" dirty="0"/>
              <a:t>LGN</a:t>
            </a:r>
            <a:r>
              <a:rPr lang="zh-CN" altLang="en-US" sz="1400" dirty="0"/>
              <a:t>的前馈输入可以分为三个部分：</a:t>
            </a:r>
            <a:endParaRPr lang="en-US" altLang="zh-CN" sz="1400" dirty="0"/>
          </a:p>
          <a:p>
            <a:r>
              <a:rPr lang="en-US" altLang="zh-CN" sz="1400" b="1" dirty="0">
                <a:solidFill>
                  <a:schemeClr val="accent6">
                    <a:lumMod val="75000"/>
                  </a:schemeClr>
                </a:solidFill>
              </a:rPr>
              <a:t>LGN M-cell</a:t>
            </a:r>
            <a:r>
              <a:rPr lang="zh-CN" altLang="en-US" sz="1400" b="1" dirty="0">
                <a:solidFill>
                  <a:schemeClr val="accent6">
                    <a:lumMod val="75000"/>
                  </a:schemeClr>
                </a:solidFill>
              </a:rPr>
              <a:t>：</a:t>
            </a:r>
            <a:r>
              <a:rPr lang="en-US" altLang="zh-CN" sz="1400" b="1" dirty="0">
                <a:solidFill>
                  <a:schemeClr val="accent6">
                    <a:lumMod val="75000"/>
                  </a:schemeClr>
                </a:solidFill>
              </a:rPr>
              <a:t>M-pathway</a:t>
            </a:r>
            <a:r>
              <a:rPr lang="zh-CN" altLang="en-US" sz="1400" b="1" dirty="0">
                <a:solidFill>
                  <a:schemeClr val="accent6">
                    <a:lumMod val="75000"/>
                  </a:schemeClr>
                </a:solidFill>
              </a:rPr>
              <a:t>，检测运动</a:t>
            </a:r>
            <a:endParaRPr lang="en-US" altLang="zh-CN" sz="1400" b="1" dirty="0">
              <a:solidFill>
                <a:schemeClr val="accent6">
                  <a:lumMod val="75000"/>
                </a:schemeClr>
              </a:solidFill>
            </a:endParaRPr>
          </a:p>
          <a:p>
            <a:r>
              <a:rPr lang="en-US" altLang="zh-CN" sz="1400" b="1" dirty="0">
                <a:solidFill>
                  <a:schemeClr val="accent2"/>
                </a:solidFill>
              </a:rPr>
              <a:t>LGN P-cell</a:t>
            </a:r>
            <a:r>
              <a:rPr lang="zh-CN" altLang="en-US" sz="1400" b="1" dirty="0">
                <a:solidFill>
                  <a:schemeClr val="accent2"/>
                </a:solidFill>
              </a:rPr>
              <a:t>：</a:t>
            </a:r>
            <a:r>
              <a:rPr lang="en-US" altLang="zh-CN" sz="1400" b="1" dirty="0">
                <a:solidFill>
                  <a:schemeClr val="accent2"/>
                </a:solidFill>
              </a:rPr>
              <a:t>P-pathway</a:t>
            </a:r>
            <a:r>
              <a:rPr lang="zh-CN" altLang="en-US" sz="1400" b="1" dirty="0">
                <a:solidFill>
                  <a:schemeClr val="accent2"/>
                </a:solidFill>
              </a:rPr>
              <a:t>，精细视觉</a:t>
            </a:r>
            <a:endParaRPr lang="en-US" altLang="zh-CN" sz="1400" b="1" dirty="0">
              <a:solidFill>
                <a:schemeClr val="accent2"/>
              </a:solidFill>
            </a:endParaRPr>
          </a:p>
          <a:p>
            <a:r>
              <a:rPr lang="en-US" altLang="zh-CN" sz="1400" b="1" dirty="0">
                <a:solidFill>
                  <a:srgbClr val="7030A0"/>
                </a:solidFill>
              </a:rPr>
              <a:t>LGN K-cell: K-pathway</a:t>
            </a:r>
            <a:r>
              <a:rPr lang="zh-CN" altLang="en-US" sz="1400" b="1" dirty="0">
                <a:solidFill>
                  <a:srgbClr val="7030A0"/>
                </a:solidFill>
              </a:rPr>
              <a:t>，颜色</a:t>
            </a:r>
            <a:endParaRPr lang="en-US" altLang="zh-CN" sz="1400" b="1" dirty="0">
              <a:solidFill>
                <a:srgbClr val="7030A0"/>
              </a:solidFill>
            </a:endParaRPr>
          </a:p>
        </p:txBody>
      </p:sp>
    </p:spTree>
    <p:extLst>
      <p:ext uri="{BB962C8B-B14F-4D97-AF65-F5344CB8AC3E}">
        <p14:creationId xmlns:p14="http://schemas.microsoft.com/office/powerpoint/2010/main" val="41374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AB591C-7B14-8AE5-DFEA-F5338B19C18D}"/>
              </a:ext>
            </a:extLst>
          </p:cNvPr>
          <p:cNvPicPr>
            <a:picLocks noChangeAspect="1"/>
          </p:cNvPicPr>
          <p:nvPr/>
        </p:nvPicPr>
        <p:blipFill>
          <a:blip r:embed="rId3"/>
          <a:stretch>
            <a:fillRect/>
          </a:stretch>
        </p:blipFill>
        <p:spPr>
          <a:xfrm>
            <a:off x="569483" y="1047232"/>
            <a:ext cx="11379928" cy="4096001"/>
          </a:xfrm>
          <a:prstGeom prst="rect">
            <a:avLst/>
          </a:prstGeom>
        </p:spPr>
      </p:pic>
      <p:sp>
        <p:nvSpPr>
          <p:cNvPr id="4" name="文本框 3">
            <a:extLst>
              <a:ext uri="{FF2B5EF4-FFF2-40B4-BE49-F238E27FC236}">
                <a16:creationId xmlns:a16="http://schemas.microsoft.com/office/drawing/2014/main" id="{3AF4BEC9-105B-F709-F850-DE826F271647}"/>
              </a:ext>
            </a:extLst>
          </p:cNvPr>
          <p:cNvSpPr txBox="1"/>
          <p:nvPr/>
        </p:nvSpPr>
        <p:spPr>
          <a:xfrm>
            <a:off x="569483" y="426155"/>
            <a:ext cx="9889958" cy="400110"/>
          </a:xfrm>
          <a:prstGeom prst="rect">
            <a:avLst/>
          </a:prstGeom>
          <a:noFill/>
        </p:spPr>
        <p:txBody>
          <a:bodyPr wrap="square" rtlCol="0">
            <a:spAutoFit/>
          </a:bodyPr>
          <a:lstStyle/>
          <a:p>
            <a:r>
              <a:rPr lang="en-US" altLang="zh-CN" sz="2000" b="1" dirty="0"/>
              <a:t>V1</a:t>
            </a:r>
            <a:r>
              <a:rPr lang="zh-CN" altLang="en-US" sz="2000" b="1" dirty="0"/>
              <a:t>里每层神经元总数，平均每个神经元具有的突触个数，抑制性神经元的比例</a:t>
            </a:r>
          </a:p>
        </p:txBody>
      </p:sp>
      <p:sp>
        <p:nvSpPr>
          <p:cNvPr id="5" name="矩形 4">
            <a:extLst>
              <a:ext uri="{FF2B5EF4-FFF2-40B4-BE49-F238E27FC236}">
                <a16:creationId xmlns:a16="http://schemas.microsoft.com/office/drawing/2014/main" id="{D0AB2E76-8433-F668-EEC5-D6AC857439AF}"/>
              </a:ext>
            </a:extLst>
          </p:cNvPr>
          <p:cNvSpPr/>
          <p:nvPr/>
        </p:nvSpPr>
        <p:spPr>
          <a:xfrm>
            <a:off x="5475061" y="1489166"/>
            <a:ext cx="1985554" cy="314814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F8EB1A3-8252-9432-95F0-B07D22010BCD}"/>
              </a:ext>
            </a:extLst>
          </p:cNvPr>
          <p:cNvSpPr txBox="1"/>
          <p:nvPr/>
        </p:nvSpPr>
        <p:spPr>
          <a:xfrm>
            <a:off x="4356462" y="5407277"/>
            <a:ext cx="6844937" cy="923330"/>
          </a:xfrm>
          <a:prstGeom prst="rect">
            <a:avLst/>
          </a:prstGeom>
          <a:noFill/>
        </p:spPr>
        <p:txBody>
          <a:bodyPr wrap="square">
            <a:spAutoFit/>
          </a:bodyPr>
          <a:lstStyle/>
          <a:p>
            <a:pPr marL="285750" indent="-285750">
              <a:buFont typeface="Arial" panose="020B0604020202020204" pitchFamily="34" charset="0"/>
              <a:buChar char="•"/>
            </a:pPr>
            <a:r>
              <a:rPr lang="en-US" altLang="zh-CN" b="1" dirty="0"/>
              <a:t>#synapses per neuron: Layer1</a:t>
            </a:r>
            <a:r>
              <a:rPr lang="zh-CN" altLang="en-US" b="1" dirty="0"/>
              <a:t>很多；其他层平均在</a:t>
            </a:r>
            <a:r>
              <a:rPr lang="en-US" altLang="zh-CN" b="1" dirty="0"/>
              <a:t>2000</a:t>
            </a:r>
            <a:r>
              <a:rPr lang="zh-CN" altLang="en-US" b="1" dirty="0"/>
              <a:t>左右</a:t>
            </a:r>
            <a:endParaRPr lang="en-US" altLang="zh-CN" b="1" dirty="0"/>
          </a:p>
          <a:p>
            <a:pPr marL="285750" indent="-285750">
              <a:buFont typeface="Arial" panose="020B0604020202020204" pitchFamily="34" charset="0"/>
              <a:buChar char="•"/>
            </a:pPr>
            <a:r>
              <a:rPr lang="en-US" altLang="zh-CN" b="1" dirty="0"/>
              <a:t>#neurons: 2012</a:t>
            </a:r>
            <a:r>
              <a:rPr lang="zh-CN" altLang="en-US" b="1" dirty="0"/>
              <a:t>年的文献对</a:t>
            </a:r>
            <a:r>
              <a:rPr lang="en-US" altLang="zh-CN" b="1" dirty="0"/>
              <a:t>V1</a:t>
            </a:r>
            <a:r>
              <a:rPr lang="zh-CN" altLang="en-US" b="1" dirty="0"/>
              <a:t>神经元的估计数量是</a:t>
            </a:r>
            <a:r>
              <a:rPr lang="en-US" altLang="zh-CN" b="1" dirty="0"/>
              <a:t>1987</a:t>
            </a:r>
            <a:r>
              <a:rPr lang="zh-CN" altLang="en-US" b="1" dirty="0"/>
              <a:t>年的</a:t>
            </a:r>
            <a:r>
              <a:rPr lang="en-US" altLang="zh-CN" b="1" dirty="0"/>
              <a:t>2</a:t>
            </a:r>
            <a:r>
              <a:rPr lang="zh-CN" altLang="en-US" b="1" dirty="0"/>
              <a:t>倍以上</a:t>
            </a:r>
            <a:endParaRPr lang="en-US" altLang="zh-CN" b="1" dirty="0"/>
          </a:p>
        </p:txBody>
      </p:sp>
    </p:spTree>
    <p:extLst>
      <p:ext uri="{BB962C8B-B14F-4D97-AF65-F5344CB8AC3E}">
        <p14:creationId xmlns:p14="http://schemas.microsoft.com/office/powerpoint/2010/main" val="325730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E952F03-A737-30F3-A65E-993F5C2A5775}"/>
              </a:ext>
            </a:extLst>
          </p:cNvPr>
          <p:cNvPicPr>
            <a:picLocks noChangeAspect="1"/>
          </p:cNvPicPr>
          <p:nvPr/>
        </p:nvPicPr>
        <p:blipFill>
          <a:blip r:embed="rId3"/>
          <a:stretch>
            <a:fillRect/>
          </a:stretch>
        </p:blipFill>
        <p:spPr>
          <a:xfrm>
            <a:off x="2188554" y="385905"/>
            <a:ext cx="7476145" cy="6136990"/>
          </a:xfrm>
          <a:prstGeom prst="rect">
            <a:avLst/>
          </a:prstGeom>
        </p:spPr>
      </p:pic>
    </p:spTree>
    <p:extLst>
      <p:ext uri="{BB962C8B-B14F-4D97-AF65-F5344CB8AC3E}">
        <p14:creationId xmlns:p14="http://schemas.microsoft.com/office/powerpoint/2010/main" val="127400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D6C6C-53E1-629E-1CC1-DFB8146A6A8A}"/>
              </a:ext>
            </a:extLst>
          </p:cNvPr>
          <p:cNvSpPr>
            <a:spLocks noGrp="1"/>
          </p:cNvSpPr>
          <p:nvPr>
            <p:ph type="title"/>
          </p:nvPr>
        </p:nvSpPr>
        <p:spPr>
          <a:xfrm>
            <a:off x="1052766" y="717620"/>
            <a:ext cx="4087186" cy="765301"/>
          </a:xfrm>
        </p:spPr>
        <p:txBody>
          <a:bodyPr>
            <a:noAutofit/>
          </a:bodyPr>
          <a:lstStyle/>
          <a:p>
            <a:r>
              <a:rPr lang="zh-CN" altLang="en-US" sz="2400" b="1" dirty="0"/>
              <a:t>上周主要内容</a:t>
            </a:r>
            <a:r>
              <a:rPr lang="en-US" altLang="zh-CN" sz="2400" b="1" dirty="0"/>
              <a:t>:</a:t>
            </a:r>
            <a:br>
              <a:rPr lang="en-US" altLang="zh-CN" sz="2400" b="1" dirty="0"/>
            </a:br>
            <a:r>
              <a:rPr lang="en-US" altLang="zh-CN" sz="2400" b="1" dirty="0"/>
              <a:t>V1</a:t>
            </a:r>
            <a:r>
              <a:rPr lang="zh-CN" altLang="en-US" sz="2400" b="1" dirty="0"/>
              <a:t>微环路的大致结构</a:t>
            </a:r>
          </a:p>
        </p:txBody>
      </p:sp>
      <p:pic>
        <p:nvPicPr>
          <p:cNvPr id="6" name="Picture 2" descr="PPT - Perceptual systems: Central visual pathways PowerPoint Presentation -  ID:5575951">
            <a:extLst>
              <a:ext uri="{FF2B5EF4-FFF2-40B4-BE49-F238E27FC236}">
                <a16:creationId xmlns:a16="http://schemas.microsoft.com/office/drawing/2014/main" id="{0B0B108D-D954-85FA-3FA7-FF63C13A54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828" t="27732" b="1"/>
          <a:stretch/>
        </p:blipFill>
        <p:spPr bwMode="auto">
          <a:xfrm>
            <a:off x="1411969" y="1666527"/>
            <a:ext cx="3368780" cy="387059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E9DF6B6-5E41-C82A-8CA5-F8A277A30792}"/>
              </a:ext>
            </a:extLst>
          </p:cNvPr>
          <p:cNvSpPr txBox="1"/>
          <p:nvPr/>
        </p:nvSpPr>
        <p:spPr>
          <a:xfrm>
            <a:off x="6697550" y="1666527"/>
            <a:ext cx="3987479" cy="2554545"/>
          </a:xfrm>
          <a:prstGeom prst="rect">
            <a:avLst/>
          </a:prstGeom>
          <a:noFill/>
          <a:ln w="63500">
            <a:solidFill>
              <a:schemeClr val="accent3"/>
            </a:solidFill>
          </a:ln>
        </p:spPr>
        <p:txBody>
          <a:bodyPr wrap="square">
            <a:spAutoFit/>
          </a:bodyPr>
          <a:lstStyle/>
          <a:p>
            <a:r>
              <a:rPr lang="zh-CN" altLang="en-US" sz="2000" b="1" dirty="0">
                <a:solidFill>
                  <a:srgbClr val="303030"/>
                </a:solidFill>
                <a:effectLst/>
                <a:latin typeface="微软雅黑" panose="020B0503020204020204" pitchFamily="34" charset="-122"/>
                <a:ea typeface="微软雅黑" panose="020B0503020204020204" pitchFamily="34" charset="-122"/>
              </a:rPr>
              <a:t>这周主要内容：</a:t>
            </a:r>
            <a:endParaRPr lang="en-US" altLang="zh-CN" sz="2000" b="1" dirty="0">
              <a:solidFill>
                <a:srgbClr val="303030"/>
              </a:solidFill>
              <a:effectLst/>
              <a:latin typeface="微软雅黑" panose="020B0503020204020204" pitchFamily="34" charset="-122"/>
              <a:ea typeface="微软雅黑" panose="020B0503020204020204" pitchFamily="34" charset="-122"/>
            </a:endParaRPr>
          </a:p>
          <a:p>
            <a:endParaRPr lang="en-US" altLang="zh-CN" sz="2000" b="1" dirty="0">
              <a:solidFill>
                <a:srgbClr val="303030"/>
              </a:solidFill>
              <a:effectLst/>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b="1" dirty="0">
                <a:solidFill>
                  <a:srgbClr val="303030"/>
                </a:solidFill>
                <a:effectLst/>
                <a:latin typeface="微软雅黑" panose="020B0503020204020204" pitchFamily="34" charset="-122"/>
                <a:ea typeface="微软雅黑" panose="020B0503020204020204" pitchFamily="34" charset="-122"/>
              </a:rPr>
              <a:t>灵长类</a:t>
            </a:r>
            <a:r>
              <a:rPr lang="en-US" altLang="zh-CN" sz="2000" b="1" dirty="0">
                <a:solidFill>
                  <a:srgbClr val="303030"/>
                </a:solidFill>
                <a:effectLst/>
                <a:latin typeface="微软雅黑" panose="020B0503020204020204" pitchFamily="34" charset="-122"/>
                <a:ea typeface="微软雅黑" panose="020B0503020204020204" pitchFamily="34" charset="-122"/>
              </a:rPr>
              <a:t>V1</a:t>
            </a:r>
            <a:r>
              <a:rPr lang="zh-CN" altLang="en-US" sz="2000" b="1" dirty="0">
                <a:solidFill>
                  <a:srgbClr val="303030"/>
                </a:solidFill>
                <a:effectLst/>
                <a:latin typeface="微软雅黑" panose="020B0503020204020204" pitchFamily="34" charset="-122"/>
                <a:ea typeface="微软雅黑" panose="020B0503020204020204" pitchFamily="34" charset="-122"/>
              </a:rPr>
              <a:t>的兴奋性微环路</a:t>
            </a:r>
            <a:r>
              <a:rPr lang="en-US" altLang="zh-CN" sz="2000" b="1" dirty="0">
                <a:solidFill>
                  <a:srgbClr val="303030"/>
                </a:solidFill>
                <a:effectLst/>
                <a:latin typeface="微软雅黑" panose="020B0503020204020204" pitchFamily="34" charset="-122"/>
                <a:ea typeface="微软雅黑" panose="020B0503020204020204" pitchFamily="34" charset="-122"/>
              </a:rPr>
              <a:t>(</a:t>
            </a:r>
            <a:r>
              <a:rPr lang="zh-CN" altLang="en-US" sz="2000" b="1" dirty="0">
                <a:solidFill>
                  <a:srgbClr val="303030"/>
                </a:solidFill>
                <a:effectLst/>
                <a:latin typeface="微软雅黑" panose="020B0503020204020204" pitchFamily="34" charset="-122"/>
                <a:ea typeface="微软雅黑" panose="020B0503020204020204" pitchFamily="34" charset="-122"/>
              </a:rPr>
              <a:t>解剖分析</a:t>
            </a:r>
            <a:r>
              <a:rPr lang="en-US" altLang="zh-CN" sz="2000" b="1" dirty="0">
                <a:solidFill>
                  <a:srgbClr val="303030"/>
                </a:solidFill>
                <a:effectLst/>
                <a:latin typeface="微软雅黑" panose="020B0503020204020204" pitchFamily="34" charset="-122"/>
                <a:ea typeface="微软雅黑" panose="020B0503020204020204" pitchFamily="34" charset="-122"/>
              </a:rPr>
              <a:t>)</a:t>
            </a:r>
            <a:r>
              <a:rPr lang="zh-CN" altLang="en-US" sz="2000" b="1" dirty="0">
                <a:solidFill>
                  <a:srgbClr val="303030"/>
                </a:solidFill>
                <a:effectLst/>
                <a:latin typeface="微软雅黑" panose="020B0503020204020204" pitchFamily="34" charset="-122"/>
                <a:ea typeface="微软雅黑" panose="020B0503020204020204" pitchFamily="34" charset="-122"/>
              </a:rPr>
              <a:t>；</a:t>
            </a:r>
            <a:endParaRPr lang="en-US" altLang="zh-CN" sz="2000" b="1" dirty="0">
              <a:solidFill>
                <a:srgbClr val="30303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b="1" dirty="0">
                <a:solidFill>
                  <a:srgbClr val="303030"/>
                </a:solidFill>
                <a:effectLst/>
                <a:latin typeface="微软雅黑" panose="020B0503020204020204" pitchFamily="34" charset="-122"/>
                <a:ea typeface="微软雅黑" panose="020B0503020204020204" pitchFamily="34" charset="-122"/>
              </a:rPr>
              <a:t>每层神经元的类型、形态以及特异投射；微环路中的</a:t>
            </a:r>
            <a:r>
              <a:rPr lang="en-US" altLang="zh-CN" sz="2000" b="1" dirty="0">
                <a:solidFill>
                  <a:srgbClr val="303030"/>
                </a:solidFill>
                <a:latin typeface="微软雅黑" panose="020B0503020204020204" pitchFamily="34" charset="-122"/>
                <a:ea typeface="微软雅黑" panose="020B0503020204020204" pitchFamily="34" charset="-122"/>
              </a:rPr>
              <a:t>M</a:t>
            </a:r>
            <a:r>
              <a:rPr lang="zh-CN" altLang="en-US" sz="2000" b="1" dirty="0">
                <a:solidFill>
                  <a:srgbClr val="303030"/>
                </a:solidFill>
                <a:latin typeface="微软雅黑" panose="020B0503020204020204" pitchFamily="34" charset="-122"/>
                <a:ea typeface="微软雅黑" panose="020B0503020204020204" pitchFamily="34" charset="-122"/>
              </a:rPr>
              <a:t>、</a:t>
            </a:r>
            <a:r>
              <a:rPr lang="en-US" altLang="zh-CN" sz="2000" b="1" dirty="0">
                <a:solidFill>
                  <a:srgbClr val="303030"/>
                </a:solidFill>
                <a:latin typeface="微软雅黑" panose="020B0503020204020204" pitchFamily="34" charset="-122"/>
                <a:ea typeface="微软雅黑" panose="020B0503020204020204" pitchFamily="34" charset="-122"/>
              </a:rPr>
              <a:t>P</a:t>
            </a:r>
            <a:r>
              <a:rPr lang="zh-CN" altLang="en-US" sz="2000" b="1" dirty="0">
                <a:solidFill>
                  <a:srgbClr val="303030"/>
                </a:solidFill>
                <a:latin typeface="微软雅黑" panose="020B0503020204020204" pitchFamily="34" charset="-122"/>
                <a:ea typeface="微软雅黑" panose="020B0503020204020204" pitchFamily="34" charset="-122"/>
              </a:rPr>
              <a:t>通路的传递和交互及输出；</a:t>
            </a:r>
            <a:endParaRPr lang="en-US" altLang="zh-CN" sz="2000" b="1" dirty="0">
              <a:solidFill>
                <a:srgbClr val="30303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b="1" dirty="0">
                <a:solidFill>
                  <a:srgbClr val="303030"/>
                </a:solidFill>
                <a:latin typeface="微软雅黑" panose="020B0503020204020204" pitchFamily="34" charset="-122"/>
                <a:ea typeface="微软雅黑" panose="020B0503020204020204" pitchFamily="34" charset="-122"/>
              </a:rPr>
              <a:t>灵长类</a:t>
            </a:r>
            <a:r>
              <a:rPr lang="en-US" altLang="zh-CN" sz="2000" b="1" dirty="0">
                <a:solidFill>
                  <a:srgbClr val="303030"/>
                </a:solidFill>
                <a:latin typeface="微软雅黑" panose="020B0503020204020204" pitchFamily="34" charset="-122"/>
                <a:ea typeface="微软雅黑" panose="020B0503020204020204" pitchFamily="34" charset="-122"/>
              </a:rPr>
              <a:t>V1</a:t>
            </a:r>
            <a:r>
              <a:rPr lang="zh-CN" altLang="en-US" sz="2000" b="1" dirty="0">
                <a:solidFill>
                  <a:srgbClr val="303030"/>
                </a:solidFill>
                <a:latin typeface="微软雅黑" panose="020B0503020204020204" pitchFamily="34" charset="-122"/>
                <a:ea typeface="微软雅黑" panose="020B0503020204020204" pitchFamily="34" charset="-122"/>
              </a:rPr>
              <a:t>已有数据情况</a:t>
            </a:r>
          </a:p>
        </p:txBody>
      </p:sp>
      <p:sp>
        <p:nvSpPr>
          <p:cNvPr id="4" name="箭头: 右 3">
            <a:extLst>
              <a:ext uri="{FF2B5EF4-FFF2-40B4-BE49-F238E27FC236}">
                <a16:creationId xmlns:a16="http://schemas.microsoft.com/office/drawing/2014/main" id="{C612AB80-7387-90B1-9B7C-585B2309C5EC}"/>
              </a:ext>
            </a:extLst>
          </p:cNvPr>
          <p:cNvSpPr/>
          <p:nvPr/>
        </p:nvSpPr>
        <p:spPr>
          <a:xfrm>
            <a:off x="4977114" y="2743200"/>
            <a:ext cx="1118886" cy="858626"/>
          </a:xfrm>
          <a:prstGeom prst="right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3916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2C90593-95A6-0A1B-0E8C-7EA514D73D06}"/>
              </a:ext>
            </a:extLst>
          </p:cNvPr>
          <p:cNvPicPr>
            <a:picLocks noChangeAspect="1"/>
          </p:cNvPicPr>
          <p:nvPr/>
        </p:nvPicPr>
        <p:blipFill>
          <a:blip r:embed="rId2"/>
          <a:stretch>
            <a:fillRect/>
          </a:stretch>
        </p:blipFill>
        <p:spPr>
          <a:xfrm>
            <a:off x="461060" y="505244"/>
            <a:ext cx="5438985" cy="2070787"/>
          </a:xfrm>
          <a:prstGeom prst="rect">
            <a:avLst/>
          </a:prstGeom>
        </p:spPr>
      </p:pic>
      <p:sp>
        <p:nvSpPr>
          <p:cNvPr id="3" name="文本框 2">
            <a:extLst>
              <a:ext uri="{FF2B5EF4-FFF2-40B4-BE49-F238E27FC236}">
                <a16:creationId xmlns:a16="http://schemas.microsoft.com/office/drawing/2014/main" id="{DBA7FBCC-4647-934B-7B6A-04C40E6A7681}"/>
              </a:ext>
            </a:extLst>
          </p:cNvPr>
          <p:cNvSpPr txBox="1"/>
          <p:nvPr/>
        </p:nvSpPr>
        <p:spPr>
          <a:xfrm>
            <a:off x="6094022" y="606329"/>
            <a:ext cx="6097978" cy="1200329"/>
          </a:xfrm>
          <a:prstGeom prst="rect">
            <a:avLst/>
          </a:prstGeom>
          <a:noFill/>
        </p:spPr>
        <p:txBody>
          <a:bodyPr wrap="square">
            <a:spAutoFit/>
          </a:bodyPr>
          <a:lstStyle/>
          <a:p>
            <a:r>
              <a:rPr lang="zh-CN" altLang="en-US" dirty="0">
                <a:hlinkClick r:id="rId3"/>
              </a:rPr>
              <a:t>https://www.salk.edu/scientist/edward-callaway/publications/</a:t>
            </a:r>
            <a:endParaRPr lang="en-US" altLang="zh-CN" dirty="0"/>
          </a:p>
          <a:p>
            <a:endParaRPr lang="en-US" altLang="zh-CN" dirty="0"/>
          </a:p>
          <a:p>
            <a:r>
              <a:rPr lang="en-US" altLang="zh-CN" b="1" i="0" dirty="0">
                <a:solidFill>
                  <a:srgbClr val="000000"/>
                </a:solidFill>
                <a:effectLst/>
                <a:latin typeface="Hind Siliguri" panose="020B0502040204020203" pitchFamily="2" charset="0"/>
              </a:rPr>
              <a:t>Salk Institute for Biological Studies</a:t>
            </a:r>
            <a:endParaRPr lang="zh-CN" altLang="en-US" dirty="0"/>
          </a:p>
        </p:txBody>
      </p:sp>
      <p:pic>
        <p:nvPicPr>
          <p:cNvPr id="5" name="图片 4">
            <a:extLst>
              <a:ext uri="{FF2B5EF4-FFF2-40B4-BE49-F238E27FC236}">
                <a16:creationId xmlns:a16="http://schemas.microsoft.com/office/drawing/2014/main" id="{697EB1E9-8431-5F40-E84B-3CF4114B5E6B}"/>
              </a:ext>
            </a:extLst>
          </p:cNvPr>
          <p:cNvPicPr>
            <a:picLocks noChangeAspect="1"/>
          </p:cNvPicPr>
          <p:nvPr/>
        </p:nvPicPr>
        <p:blipFill>
          <a:blip r:embed="rId4"/>
          <a:stretch>
            <a:fillRect/>
          </a:stretch>
        </p:blipFill>
        <p:spPr>
          <a:xfrm>
            <a:off x="571977" y="2940304"/>
            <a:ext cx="10323713" cy="1669212"/>
          </a:xfrm>
          <a:prstGeom prst="rect">
            <a:avLst/>
          </a:prstGeom>
        </p:spPr>
      </p:pic>
      <p:pic>
        <p:nvPicPr>
          <p:cNvPr id="7" name="图片 6">
            <a:extLst>
              <a:ext uri="{FF2B5EF4-FFF2-40B4-BE49-F238E27FC236}">
                <a16:creationId xmlns:a16="http://schemas.microsoft.com/office/drawing/2014/main" id="{5B9CAFD1-C1CA-361B-9874-47A1796D4567}"/>
              </a:ext>
            </a:extLst>
          </p:cNvPr>
          <p:cNvPicPr>
            <a:picLocks noChangeAspect="1"/>
          </p:cNvPicPr>
          <p:nvPr/>
        </p:nvPicPr>
        <p:blipFill>
          <a:blip r:embed="rId5"/>
          <a:stretch>
            <a:fillRect/>
          </a:stretch>
        </p:blipFill>
        <p:spPr>
          <a:xfrm>
            <a:off x="760042" y="5661091"/>
            <a:ext cx="7969660" cy="590580"/>
          </a:xfrm>
          <a:prstGeom prst="rect">
            <a:avLst/>
          </a:prstGeom>
        </p:spPr>
      </p:pic>
      <p:pic>
        <p:nvPicPr>
          <p:cNvPr id="9" name="图片 8">
            <a:extLst>
              <a:ext uri="{FF2B5EF4-FFF2-40B4-BE49-F238E27FC236}">
                <a16:creationId xmlns:a16="http://schemas.microsoft.com/office/drawing/2014/main" id="{95F84804-E03C-F960-7DD8-72BAC7DF14F1}"/>
              </a:ext>
            </a:extLst>
          </p:cNvPr>
          <p:cNvPicPr>
            <a:picLocks noChangeAspect="1"/>
          </p:cNvPicPr>
          <p:nvPr/>
        </p:nvPicPr>
        <p:blipFill>
          <a:blip r:embed="rId6"/>
          <a:stretch>
            <a:fillRect/>
          </a:stretch>
        </p:blipFill>
        <p:spPr>
          <a:xfrm>
            <a:off x="760042" y="5097429"/>
            <a:ext cx="7976010" cy="539778"/>
          </a:xfrm>
          <a:prstGeom prst="rect">
            <a:avLst/>
          </a:prstGeom>
        </p:spPr>
      </p:pic>
    </p:spTree>
    <p:extLst>
      <p:ext uri="{BB962C8B-B14F-4D97-AF65-F5344CB8AC3E}">
        <p14:creationId xmlns:p14="http://schemas.microsoft.com/office/powerpoint/2010/main" val="413775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5992B0B-C19C-74A4-0AC0-749FB568C569}"/>
              </a:ext>
            </a:extLst>
          </p:cNvPr>
          <p:cNvSpPr txBox="1"/>
          <p:nvPr/>
        </p:nvSpPr>
        <p:spPr>
          <a:xfrm>
            <a:off x="863221" y="1454946"/>
            <a:ext cx="2712492" cy="461665"/>
          </a:xfrm>
          <a:prstGeom prst="rect">
            <a:avLst/>
          </a:prstGeom>
          <a:noFill/>
        </p:spPr>
        <p:txBody>
          <a:bodyPr wrap="square">
            <a:spAutoFit/>
          </a:bodyPr>
          <a:lstStyle/>
          <a:p>
            <a:r>
              <a:rPr lang="en-US" altLang="zh-CN" sz="2400" dirty="0">
                <a:solidFill>
                  <a:srgbClr val="00AF54"/>
                </a:solidFill>
                <a:effectLst/>
                <a:latin typeface="微软雅黑" panose="020B0503020204020204" pitchFamily="34" charset="-122"/>
                <a:ea typeface="微软雅黑" panose="020B0503020204020204" pitchFamily="34" charset="-122"/>
              </a:rPr>
              <a:t>Jennifer S. Lund</a:t>
            </a:r>
            <a:endParaRPr lang="zh-CN" altLang="en-US" sz="6000" dirty="0"/>
          </a:p>
        </p:txBody>
      </p:sp>
      <p:pic>
        <p:nvPicPr>
          <p:cNvPr id="4" name="图片 3">
            <a:extLst>
              <a:ext uri="{FF2B5EF4-FFF2-40B4-BE49-F238E27FC236}">
                <a16:creationId xmlns:a16="http://schemas.microsoft.com/office/drawing/2014/main" id="{8A20A6C5-B770-82FC-7321-5119DBEFA93C}"/>
              </a:ext>
            </a:extLst>
          </p:cNvPr>
          <p:cNvPicPr>
            <a:picLocks noChangeAspect="1"/>
          </p:cNvPicPr>
          <p:nvPr/>
        </p:nvPicPr>
        <p:blipFill>
          <a:blip r:embed="rId3"/>
          <a:stretch>
            <a:fillRect/>
          </a:stretch>
        </p:blipFill>
        <p:spPr>
          <a:xfrm>
            <a:off x="406553" y="3814165"/>
            <a:ext cx="5797848" cy="2648086"/>
          </a:xfrm>
          <a:prstGeom prst="rect">
            <a:avLst/>
          </a:prstGeom>
        </p:spPr>
      </p:pic>
      <p:pic>
        <p:nvPicPr>
          <p:cNvPr id="5" name="图片 4">
            <a:extLst>
              <a:ext uri="{FF2B5EF4-FFF2-40B4-BE49-F238E27FC236}">
                <a16:creationId xmlns:a16="http://schemas.microsoft.com/office/drawing/2014/main" id="{80F06C8F-A4CF-F71B-0177-B03BC325DA2E}"/>
              </a:ext>
            </a:extLst>
          </p:cNvPr>
          <p:cNvPicPr>
            <a:picLocks noChangeAspect="1"/>
          </p:cNvPicPr>
          <p:nvPr/>
        </p:nvPicPr>
        <p:blipFill>
          <a:blip r:embed="rId4"/>
          <a:stretch>
            <a:fillRect/>
          </a:stretch>
        </p:blipFill>
        <p:spPr>
          <a:xfrm>
            <a:off x="6559623" y="4381372"/>
            <a:ext cx="5049169" cy="1866179"/>
          </a:xfrm>
          <a:prstGeom prst="rect">
            <a:avLst/>
          </a:prstGeom>
        </p:spPr>
      </p:pic>
      <p:sp>
        <p:nvSpPr>
          <p:cNvPr id="6" name="箭头: 右 5">
            <a:extLst>
              <a:ext uri="{FF2B5EF4-FFF2-40B4-BE49-F238E27FC236}">
                <a16:creationId xmlns:a16="http://schemas.microsoft.com/office/drawing/2014/main" id="{C0151732-47C1-2BC7-D9B1-8B35E069B542}"/>
              </a:ext>
            </a:extLst>
          </p:cNvPr>
          <p:cNvSpPr/>
          <p:nvPr/>
        </p:nvSpPr>
        <p:spPr>
          <a:xfrm rot="5400000">
            <a:off x="1489312" y="2698845"/>
            <a:ext cx="1166702" cy="293608"/>
          </a:xfrm>
          <a:prstGeom prst="rightArrow">
            <a:avLst/>
          </a:prstGeom>
          <a:noFill/>
          <a:ln w="666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79308AD4-C472-A6C4-D24F-CAEF23E8F7E1}"/>
              </a:ext>
            </a:extLst>
          </p:cNvPr>
          <p:cNvPicPr>
            <a:picLocks noChangeAspect="1"/>
          </p:cNvPicPr>
          <p:nvPr/>
        </p:nvPicPr>
        <p:blipFill>
          <a:blip r:embed="rId5"/>
          <a:stretch>
            <a:fillRect/>
          </a:stretch>
        </p:blipFill>
        <p:spPr>
          <a:xfrm>
            <a:off x="4198552" y="1143198"/>
            <a:ext cx="6593166" cy="2478395"/>
          </a:xfrm>
          <a:prstGeom prst="rect">
            <a:avLst/>
          </a:prstGeom>
        </p:spPr>
      </p:pic>
      <p:pic>
        <p:nvPicPr>
          <p:cNvPr id="10" name="图片 9">
            <a:extLst>
              <a:ext uri="{FF2B5EF4-FFF2-40B4-BE49-F238E27FC236}">
                <a16:creationId xmlns:a16="http://schemas.microsoft.com/office/drawing/2014/main" id="{4AB4A9B5-3F73-0892-8403-C8E58C9BE7E1}"/>
              </a:ext>
            </a:extLst>
          </p:cNvPr>
          <p:cNvPicPr>
            <a:picLocks noChangeAspect="1"/>
          </p:cNvPicPr>
          <p:nvPr/>
        </p:nvPicPr>
        <p:blipFill>
          <a:blip r:embed="rId6"/>
          <a:stretch>
            <a:fillRect/>
          </a:stretch>
        </p:blipFill>
        <p:spPr>
          <a:xfrm>
            <a:off x="4340127" y="291003"/>
            <a:ext cx="3728548" cy="847986"/>
          </a:xfrm>
          <a:prstGeom prst="rect">
            <a:avLst/>
          </a:prstGeom>
        </p:spPr>
      </p:pic>
      <p:sp>
        <p:nvSpPr>
          <p:cNvPr id="11" name="左大括号 10">
            <a:extLst>
              <a:ext uri="{FF2B5EF4-FFF2-40B4-BE49-F238E27FC236}">
                <a16:creationId xmlns:a16="http://schemas.microsoft.com/office/drawing/2014/main" id="{D6F4BA23-7DC0-AB6D-8020-DE7FFCC60505}"/>
              </a:ext>
            </a:extLst>
          </p:cNvPr>
          <p:cNvSpPr/>
          <p:nvPr/>
        </p:nvSpPr>
        <p:spPr>
          <a:xfrm>
            <a:off x="3716407" y="672780"/>
            <a:ext cx="317928" cy="2364059"/>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BB4507C-5DF6-9409-6B7C-9FD720D117A9}"/>
              </a:ext>
            </a:extLst>
          </p:cNvPr>
          <p:cNvSpPr txBox="1"/>
          <p:nvPr/>
        </p:nvSpPr>
        <p:spPr>
          <a:xfrm>
            <a:off x="2921621" y="6169863"/>
            <a:ext cx="4573514" cy="523220"/>
          </a:xfrm>
          <a:prstGeom prst="rect">
            <a:avLst/>
          </a:prstGeom>
          <a:noFill/>
        </p:spPr>
        <p:txBody>
          <a:bodyPr wrap="square">
            <a:spAutoFit/>
          </a:bodyPr>
          <a:lstStyle/>
          <a:p>
            <a:pPr algn="l"/>
            <a:r>
              <a:rPr lang="en-US" altLang="zh-CN" sz="1400" b="1" i="0" dirty="0">
                <a:solidFill>
                  <a:srgbClr val="372C2C"/>
                </a:solidFill>
                <a:effectLst/>
                <a:latin typeface="Source Sans Pro" panose="020B0503030403020204" pitchFamily="34" charset="0"/>
              </a:rPr>
              <a:t>RESEARCH:</a:t>
            </a:r>
            <a:endParaRPr lang="en-US" altLang="zh-CN" sz="1400" b="0" i="0" dirty="0">
              <a:solidFill>
                <a:srgbClr val="372C2C"/>
              </a:solidFill>
              <a:effectLst/>
              <a:latin typeface="Source Sans Pro" panose="020B0503030403020204" pitchFamily="34" charset="0"/>
            </a:endParaRPr>
          </a:p>
          <a:p>
            <a:pPr algn="l"/>
            <a:r>
              <a:rPr lang="en-US" altLang="zh-CN" sz="1400" b="0" i="1" dirty="0">
                <a:solidFill>
                  <a:srgbClr val="372C2C"/>
                </a:solidFill>
                <a:effectLst/>
                <a:latin typeface="Source Sans Pro" panose="020B0503030403020204" pitchFamily="34" charset="0"/>
              </a:rPr>
              <a:t>Structure and function of the visual cerebral cortex</a:t>
            </a:r>
            <a:endParaRPr lang="en-US" altLang="zh-CN" sz="1400" b="0" i="0" dirty="0">
              <a:solidFill>
                <a:srgbClr val="372C2C"/>
              </a:solidFill>
              <a:effectLst/>
              <a:latin typeface="Source Sans Pro" panose="020B0503030403020204" pitchFamily="34" charset="0"/>
            </a:endParaRPr>
          </a:p>
        </p:txBody>
      </p:sp>
    </p:spTree>
    <p:extLst>
      <p:ext uri="{BB962C8B-B14F-4D97-AF65-F5344CB8AC3E}">
        <p14:creationId xmlns:p14="http://schemas.microsoft.com/office/powerpoint/2010/main" val="85487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51D3A-9BDA-EDAC-E9D4-E1E8E7F8F079}"/>
              </a:ext>
            </a:extLst>
          </p:cNvPr>
          <p:cNvSpPr>
            <a:spLocks noGrp="1"/>
          </p:cNvSpPr>
          <p:nvPr>
            <p:ph type="title"/>
          </p:nvPr>
        </p:nvSpPr>
        <p:spPr/>
        <p:txBody>
          <a:bodyPr/>
          <a:lstStyle/>
          <a:p>
            <a:r>
              <a:rPr lang="zh-CN" altLang="en-US" dirty="0"/>
              <a:t>灵长类</a:t>
            </a:r>
            <a:r>
              <a:rPr lang="en-US" altLang="zh-CN" dirty="0"/>
              <a:t>V1</a:t>
            </a:r>
            <a:r>
              <a:rPr lang="zh-CN" altLang="en-US" dirty="0"/>
              <a:t>微环路的简化模型</a:t>
            </a:r>
          </a:p>
        </p:txBody>
      </p:sp>
      <p:sp>
        <p:nvSpPr>
          <p:cNvPr id="3" name="文本占位符 2">
            <a:extLst>
              <a:ext uri="{FF2B5EF4-FFF2-40B4-BE49-F238E27FC236}">
                <a16:creationId xmlns:a16="http://schemas.microsoft.com/office/drawing/2014/main" id="{4DB6C352-77B7-F807-2D7A-40AB5E1A93F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141082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6752</TotalTime>
  <Words>1989</Words>
  <Application>Microsoft Office PowerPoint</Application>
  <PresentationFormat>宽屏</PresentationFormat>
  <Paragraphs>195</Paragraphs>
  <Slides>24</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CaeciliaLTStd-R</vt:lpstr>
      <vt:lpstr>MinionMM-BoldCondensed</vt:lpstr>
      <vt:lpstr>等线</vt:lpstr>
      <vt:lpstr>等线 Light</vt:lpstr>
      <vt:lpstr>微软雅黑</vt:lpstr>
      <vt:lpstr>Arial</vt:lpstr>
      <vt:lpstr>Cambria Math</vt:lpstr>
      <vt:lpstr>Hind Siliguri</vt:lpstr>
      <vt:lpstr>Source Sans Pro</vt:lpstr>
      <vt:lpstr>Wingdings</vt:lpstr>
      <vt:lpstr>Office 主题​​</vt:lpstr>
      <vt:lpstr>灵长类V1微环路调研 </vt:lpstr>
      <vt:lpstr>上周主要内容回顾： 灵长类早期视觉处理中的特点</vt:lpstr>
      <vt:lpstr>PowerPoint 演示文稿</vt:lpstr>
      <vt:lpstr>PowerPoint 演示文稿</vt:lpstr>
      <vt:lpstr>PowerPoint 演示文稿</vt:lpstr>
      <vt:lpstr>上周主要内容: V1微环路的大致结构</vt:lpstr>
      <vt:lpstr>PowerPoint 演示文稿</vt:lpstr>
      <vt:lpstr>PowerPoint 演示文稿</vt:lpstr>
      <vt:lpstr>灵长类V1微环路的简化模型</vt:lpstr>
      <vt:lpstr>PowerPoint 演示文稿</vt:lpstr>
      <vt:lpstr>灵长类V1微环路的细节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灵长类V1已有数据情况</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V1细胞分类</dc:title>
  <dc:creator>jessiechen0102@outlook.com</dc:creator>
  <cp:lastModifiedBy>jessiechen0102@outlook.com</cp:lastModifiedBy>
  <cp:revision>246</cp:revision>
  <dcterms:created xsi:type="dcterms:W3CDTF">2022-05-25T02:28:49Z</dcterms:created>
  <dcterms:modified xsi:type="dcterms:W3CDTF">2022-05-30T14:34:06Z</dcterms:modified>
</cp:coreProperties>
</file>