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1" r:id="rId4"/>
    <p:sldId id="262" r:id="rId5"/>
    <p:sldId id="263" r:id="rId6"/>
    <p:sldId id="264" r:id="rId7"/>
    <p:sldId id="276" r:id="rId8"/>
    <p:sldId id="257" r:id="rId9"/>
    <p:sldId id="259" r:id="rId10"/>
    <p:sldId id="260" r:id="rId11"/>
    <p:sldId id="258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8" y="48"/>
      </p:cViewPr>
      <p:guideLst>
        <p:guide orient="horz" pos="21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98</a:t>
            </a:r>
            <a:r>
              <a:rPr lang="zh-CN" altLang="en-US"/>
              <a:t>年相近实验测试皮层</a:t>
            </a:r>
            <a:r>
              <a:rPr lang="en-US" altLang="zh-CN"/>
              <a:t>tuning curve</a:t>
            </a:r>
            <a:r>
              <a:rPr lang="zh-CN" altLang="en-US"/>
              <a:t>比较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4800" b="0" dirty="0"/>
              <a:t>灵长类视觉</a:t>
            </a:r>
            <a:r>
              <a:rPr lang="en-US" altLang="zh-CN" sz="4800" b="0" dirty="0"/>
              <a:t>——LGN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0620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110" y="271215"/>
            <a:ext cx="10969200" cy="705600"/>
          </a:xfrm>
        </p:spPr>
        <p:txBody>
          <a:bodyPr/>
          <a:lstStyle/>
          <a:p>
            <a:r>
              <a:rPr lang="en-US" altLang="zh-CN" sz="2800" b="0" spc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eccentricity magnification factor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475" y="1478280"/>
            <a:ext cx="5360670" cy="4253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5" y="3674110"/>
            <a:ext cx="4171950" cy="465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1995" y="5885180"/>
            <a:ext cx="866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会有更多的神经元致力于中央凹的表征，因此可以用离心放大因子来参数化表征。</a:t>
            </a:r>
          </a:p>
          <a:p>
            <a:r>
              <a:rPr lang="zh-CN" altLang="en-US"/>
              <a:t>在中央凹内可以看做是恒定数量表征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5" y="2711450"/>
            <a:ext cx="9008110" cy="3533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1465" y="6304915"/>
            <a:ext cx="8667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Angelucci, A., &amp; Sainsbury, K. (2006). Contribution of feedforward thalamic afferents and corticogeniculate feedback to the spatial summation area of macaque V1 and LGN. Journal of Comparative Neurology, 498.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380" y="357505"/>
            <a:ext cx="213360" cy="2255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665" y="292100"/>
            <a:ext cx="3835400" cy="247777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985895" y="1396365"/>
            <a:ext cx="75565" cy="1144270"/>
          </a:xfrm>
          <a:prstGeom prst="roundRect">
            <a:avLst/>
          </a:prstGeom>
          <a:noFill/>
          <a:ln w="12700" cmpd="sng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0"/>
          </p:cNvCxnSpPr>
          <p:nvPr/>
        </p:nvCxnSpPr>
        <p:spPr>
          <a:xfrm flipV="1">
            <a:off x="4023995" y="357505"/>
            <a:ext cx="3969385" cy="103886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4023995" y="2540635"/>
            <a:ext cx="3983355" cy="98425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80400" y="344170"/>
            <a:ext cx="2021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/>
              <a:t>对侧</a:t>
            </a:r>
            <a:r>
              <a:rPr lang="en-US" altLang="zh-CN" sz="1600"/>
              <a:t> On-center P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同侧</a:t>
            </a:r>
            <a:r>
              <a:rPr lang="en-US" altLang="zh-CN" sz="1600"/>
              <a:t> On-center P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对侧</a:t>
            </a:r>
            <a:r>
              <a:rPr lang="en-US" altLang="zh-CN" sz="1600"/>
              <a:t> Off-center P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同侧</a:t>
            </a:r>
            <a:r>
              <a:rPr lang="en-US" altLang="zh-CN" sz="1600"/>
              <a:t> Off-center P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同侧</a:t>
            </a:r>
            <a:r>
              <a:rPr lang="en-US" altLang="zh-CN" sz="1600"/>
              <a:t> M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对侧</a:t>
            </a:r>
            <a:r>
              <a:rPr lang="en-US" altLang="zh-CN" sz="1600"/>
              <a:t> M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810" y="357505"/>
            <a:ext cx="579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人眼的视野范围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1576705"/>
            <a:ext cx="4630420" cy="3538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22910"/>
            <a:ext cx="3340735" cy="3491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475" y="5285740"/>
            <a:ext cx="61353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水平视野：</a:t>
            </a:r>
          </a:p>
          <a:p>
            <a:r>
              <a:rPr lang="zh-CN" altLang="en-US" sz="1600"/>
              <a:t>（1）单眼的视野（不转动眼球、脖颈）大约是左右各95°，共190°</a:t>
            </a:r>
          </a:p>
          <a:p>
            <a:r>
              <a:rPr lang="zh-CN" altLang="en-US" sz="1600"/>
              <a:t>（2）单眼视野，转动眼球，脖颈不动，能获得更大的视野，左右各增加约15°</a:t>
            </a:r>
          </a:p>
          <a:p>
            <a:r>
              <a:rPr lang="zh-CN" altLang="en-US" sz="1600"/>
              <a:t>（3）两眼重合的视野角度为120°，但是舒适角为60°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0300" y="4019550"/>
            <a:ext cx="5740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垂直视野：</a:t>
            </a:r>
          </a:p>
          <a:p>
            <a:r>
              <a:rPr lang="zh-CN" altLang="en-US" sz="1600"/>
              <a:t>人的垂直方向视野角度大约为向上60°，向下75°，共135° 舒适角度为55°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10300" y="4954270"/>
            <a:ext cx="56489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纵深视野：</a:t>
            </a:r>
          </a:p>
          <a:p>
            <a:r>
              <a:rPr lang="zh-CN" altLang="en-US" sz="1600"/>
              <a:t>（1）0.2-11m之间，我们能获得一个“真实”3D的视野，这也是我们的舒适景深；</a:t>
            </a:r>
          </a:p>
          <a:p>
            <a:r>
              <a:rPr lang="zh-CN" altLang="en-US" sz="1600"/>
              <a:t>（2）11-20m间，我们依然能够通过双眼在视网膜上成像的差别，获得一个“边缘”的3D视野；</a:t>
            </a:r>
          </a:p>
          <a:p>
            <a:r>
              <a:rPr lang="zh-CN" altLang="en-US" sz="1600"/>
              <a:t>（3）＞20m，我们只能得到一个“扁平”的2D视野，因为景象通过双眼的成像差别太小，无法分辨；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00" y="787305"/>
            <a:ext cx="10969200" cy="705600"/>
          </a:xfrm>
        </p:spPr>
        <p:txBody>
          <a:bodyPr/>
          <a:lstStyle/>
          <a:p>
            <a:r>
              <a:rPr lang="zh-CN" altLang="en-US" dirty="0"/>
              <a:t>本周主要内容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948070"/>
            <a:ext cx="10969200" cy="430153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①</a:t>
            </a:r>
            <a:r>
              <a:rPr lang="en-US" altLang="zh-CN" sz="2000" dirty="0">
                <a:solidFill>
                  <a:schemeClr val="tx1"/>
                </a:solidFill>
              </a:rPr>
              <a:t>LGN</a:t>
            </a:r>
            <a:r>
              <a:rPr lang="zh-CN" altLang="en-US" sz="2000" dirty="0">
                <a:solidFill>
                  <a:schemeClr val="tx1"/>
                </a:solidFill>
              </a:rPr>
              <a:t>中是否存在方向选择性和朝向选择性以及性能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②视网膜到</a:t>
            </a:r>
            <a:r>
              <a:rPr lang="en-US" altLang="zh-CN" sz="2000" dirty="0">
                <a:solidFill>
                  <a:schemeClr val="tx1"/>
                </a:solidFill>
              </a:rPr>
              <a:t>LGN</a:t>
            </a:r>
            <a:r>
              <a:rPr lang="zh-CN" altLang="en-US" sz="2000" dirty="0">
                <a:solidFill>
                  <a:schemeClr val="tx1"/>
                </a:solidFill>
              </a:rPr>
              <a:t>的具体投射及偏心率对投射位置影响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23" y="784838"/>
            <a:ext cx="7542973" cy="3564076"/>
          </a:xfrm>
        </p:spPr>
      </p:pic>
      <p:sp>
        <p:nvSpPr>
          <p:cNvPr id="9" name="文本框 8"/>
          <p:cNvSpPr txBox="1"/>
          <p:nvPr/>
        </p:nvSpPr>
        <p:spPr>
          <a:xfrm>
            <a:off x="507723" y="4614416"/>
            <a:ext cx="10776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主要解决三个问题：</a:t>
            </a:r>
            <a:endParaRPr lang="en-US" altLang="zh-CN" dirty="0"/>
          </a:p>
          <a:p>
            <a:r>
              <a:rPr lang="zh-CN" altLang="en-US" dirty="0"/>
              <a:t>（1）LGN细胞对</a:t>
            </a:r>
            <a:r>
              <a:rPr lang="en-US" altLang="zh-CN" dirty="0"/>
              <a:t>direction</a:t>
            </a:r>
            <a:r>
              <a:rPr lang="zh-CN" altLang="en-US" dirty="0"/>
              <a:t>和</a:t>
            </a:r>
            <a:r>
              <a:rPr lang="en-US" altLang="zh-CN" dirty="0"/>
              <a:t>orientation</a:t>
            </a:r>
            <a:r>
              <a:rPr lang="zh-CN" altLang="en-US" dirty="0"/>
              <a:t>的敏感性如何？</a:t>
            </a:r>
            <a:endParaRPr lang="en-US" altLang="zh-CN" dirty="0"/>
          </a:p>
          <a:p>
            <a:r>
              <a:rPr lang="zh-CN" altLang="en-US" dirty="0"/>
              <a:t>（2）偏心率和空间频率如何影响LGN神经元的</a:t>
            </a:r>
            <a:r>
              <a:rPr lang="en-US" altLang="zh-CN" dirty="0"/>
              <a:t>direction and orientation tuning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（3）与初级视觉皮层(V1)中的细胞相比，LGN细胞</a:t>
            </a:r>
            <a:r>
              <a:rPr lang="en-US" altLang="zh-CN" dirty="0"/>
              <a:t>direction</a:t>
            </a:r>
            <a:r>
              <a:rPr lang="zh-CN" altLang="en-US" dirty="0"/>
              <a:t>和</a:t>
            </a:r>
            <a:r>
              <a:rPr lang="en-US" altLang="zh-CN" dirty="0"/>
              <a:t>orientation</a:t>
            </a:r>
            <a:r>
              <a:rPr lang="zh-CN" altLang="en-US" dirty="0"/>
              <a:t>敏感性如何？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60" y="1240638"/>
            <a:ext cx="5194352" cy="4759325"/>
          </a:xfrm>
        </p:spPr>
      </p:pic>
      <p:sp>
        <p:nvSpPr>
          <p:cNvPr id="4" name="文本框 3"/>
          <p:cNvSpPr txBox="1"/>
          <p:nvPr/>
        </p:nvSpPr>
        <p:spPr>
          <a:xfrm>
            <a:off x="864704" y="6180179"/>
            <a:ext cx="1105479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Xu, X., Ichida, J.M., </a:t>
            </a:r>
            <a:r>
              <a:rPr lang="en-US" altLang="zh-CN" sz="1400" b="0" i="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Shostak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Bonds, A.B., &amp; Casagrande, V.A. (2002). Are primate lateral geniculate nucleus (LGN) cells really sensitive to orientation or direction? </a:t>
            </a:r>
            <a:r>
              <a:rPr lang="en-US" altLang="zh-CN" sz="1400" b="0" i="1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Neuroscience, 19</a:t>
            </a:r>
            <a:r>
              <a:rPr lang="en-US" altLang="zh-CN" sz="1400" b="0" i="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97 - 108.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2070" y="1240790"/>
            <a:ext cx="535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owl monkey 110 LGN cells(32 k cells, 34 m cells, and 44 p cells) were recorded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2070" y="2578735"/>
            <a:ext cx="551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41.8% of the LGN cells are sensitive to orientation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2070" y="4740910"/>
            <a:ext cx="515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19.1% of the LGN cells are sensitive to direction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3250" y="417195"/>
            <a:ext cx="7844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+mj-ea"/>
                <a:sym typeface="+mn-ea"/>
              </a:rPr>
              <a:t>（1）LGN细胞对</a:t>
            </a:r>
            <a:r>
              <a:rPr lang="en-US" altLang="zh-CN" sz="2400" dirty="0">
                <a:latin typeface="+mj-ea"/>
                <a:sym typeface="+mn-ea"/>
              </a:rPr>
              <a:t>direction</a:t>
            </a:r>
            <a:r>
              <a:rPr lang="zh-CN" altLang="en-US" sz="2400" dirty="0">
                <a:latin typeface="+mj-ea"/>
                <a:sym typeface="+mn-ea"/>
              </a:rPr>
              <a:t>和</a:t>
            </a:r>
            <a:r>
              <a:rPr lang="en-US" altLang="zh-CN" sz="2400" dirty="0">
                <a:latin typeface="+mj-ea"/>
                <a:sym typeface="+mn-ea"/>
              </a:rPr>
              <a:t>orientation</a:t>
            </a:r>
            <a:r>
              <a:rPr lang="zh-CN" altLang="en-US" sz="2400" dirty="0">
                <a:latin typeface="+mj-ea"/>
                <a:sym typeface="+mn-ea"/>
              </a:rPr>
              <a:t>的敏感性如何？</a:t>
            </a:r>
            <a:endParaRPr lang="zh-CN" altLang="en-US" sz="24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802" y="1279455"/>
            <a:ext cx="4985063" cy="4759325"/>
          </a:xfrm>
        </p:spPr>
      </p:pic>
      <p:cxnSp>
        <p:nvCxnSpPr>
          <p:cNvPr id="2" name="直接连接符 1"/>
          <p:cNvCxnSpPr/>
          <p:nvPr/>
        </p:nvCxnSpPr>
        <p:spPr>
          <a:xfrm flipV="1">
            <a:off x="1010920" y="1585595"/>
            <a:ext cx="350202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762250" y="307975"/>
            <a:ext cx="0" cy="272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58825" y="750570"/>
            <a:ext cx="20205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                </a:t>
            </a:r>
            <a:r>
              <a:rPr lang="zh-CN" altLang="en-US" sz="1400"/>
              <a:t>①</a:t>
            </a:r>
            <a:endParaRPr lang="en-US" altLang="zh-CN" sz="1400"/>
          </a:p>
          <a:p>
            <a:r>
              <a:rPr lang="en-US" altLang="zh-CN" sz="1400"/>
              <a:t>orientation sensitivity √  direction sensitivity </a:t>
            </a:r>
            <a:r>
              <a:rPr lang="zh-CN" altLang="en-US" sz="1400"/>
              <a:t>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3370" y="750570"/>
            <a:ext cx="2540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                </a:t>
            </a:r>
            <a:r>
              <a:rPr lang="zh-CN" altLang="en-US" sz="1400">
                <a:sym typeface="+mn-ea"/>
              </a:rPr>
              <a:t>②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orientation sensitivity √  direction sensitivity </a:t>
            </a:r>
            <a:r>
              <a:rPr lang="zh-CN" altLang="en-US" sz="1400">
                <a:sym typeface="+mn-ea"/>
              </a:rPr>
              <a:t>×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833370" y="1690370"/>
            <a:ext cx="19932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                </a:t>
            </a:r>
            <a:r>
              <a:rPr lang="zh-CN" altLang="en-US" sz="1400">
                <a:sym typeface="+mn-ea"/>
              </a:rPr>
              <a:t>④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orientation sensitivity √  direction sensitivity </a:t>
            </a:r>
            <a:r>
              <a:rPr lang="zh-CN" altLang="en-US" sz="1400">
                <a:sym typeface="+mn-ea"/>
              </a:rPr>
              <a:t>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58825" y="1690370"/>
            <a:ext cx="20034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                </a:t>
            </a:r>
            <a:r>
              <a:rPr lang="zh-CN" altLang="en-US" sz="1400">
                <a:sym typeface="+mn-ea"/>
              </a:rPr>
              <a:t>③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orientation sensitivity √  direction sensitivity </a:t>
            </a:r>
            <a:r>
              <a:rPr lang="zh-CN" altLang="en-US" sz="1400">
                <a:sym typeface="+mn-ea"/>
              </a:rPr>
              <a:t>×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510655" y="70866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on-center P cell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09380" y="708660"/>
            <a:ext cx="1765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on-center P cell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10655" y="3364230"/>
            <a:ext cx="1804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off-center M cell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9380" y="3364230"/>
            <a:ext cx="1765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off-center K cell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7540" y="3248025"/>
            <a:ext cx="5019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34/110</a:t>
            </a:r>
            <a:r>
              <a:rPr lang="zh-CN" altLang="en-US"/>
              <a:t>①类神经元，且</a:t>
            </a:r>
            <a:r>
              <a:rPr lang="en-US" altLang="zh-CN"/>
              <a:t>29/34</a:t>
            </a:r>
            <a:r>
              <a:rPr lang="zh-CN" altLang="en-US"/>
              <a:t>神经元</a:t>
            </a:r>
            <a:r>
              <a:rPr lang="en-US" altLang="zh-CN"/>
              <a:t>prefer orientation</a:t>
            </a:r>
            <a:r>
              <a:rPr lang="zh-CN" altLang="en-US"/>
              <a:t>在水平或垂直</a:t>
            </a:r>
            <a:r>
              <a:rPr lang="en-US" altLang="zh-CN"/>
              <a:t>20</a:t>
            </a:r>
            <a:r>
              <a:rPr lang="zh-CN" altLang="en-US"/>
              <a:t>°范围内</a:t>
            </a:r>
          </a:p>
          <a:p>
            <a:endParaRPr lang="zh-CN" altLang="en-US"/>
          </a:p>
          <a:p>
            <a:r>
              <a:rPr lang="en-US" altLang="zh-CN"/>
              <a:t>9/110</a:t>
            </a:r>
            <a:r>
              <a:rPr lang="zh-CN" altLang="en-US"/>
              <a:t>②类神经元，且</a:t>
            </a:r>
            <a:r>
              <a:rPr lang="en-US" altLang="zh-CN"/>
              <a:t>7/9</a:t>
            </a:r>
            <a:r>
              <a:rPr lang="zh-CN" altLang="en-US"/>
              <a:t>神经元对水平方向敏感</a:t>
            </a:r>
          </a:p>
          <a:p>
            <a:endParaRPr lang="zh-CN" altLang="en-US"/>
          </a:p>
          <a:p>
            <a:r>
              <a:rPr lang="en-US" altLang="zh-CN"/>
              <a:t>12/110</a:t>
            </a:r>
            <a:r>
              <a:rPr lang="zh-CN" altLang="en-US"/>
              <a:t>③类神经元，且</a:t>
            </a:r>
            <a:r>
              <a:rPr lang="en-US" altLang="zh-CN"/>
              <a:t>10/12</a:t>
            </a:r>
            <a:r>
              <a:rPr lang="zh-CN" altLang="en-US"/>
              <a:t>神经元对水平</a:t>
            </a:r>
            <a:r>
              <a:rPr lang="en-US" altLang="zh-CN"/>
              <a:t>or</a:t>
            </a:r>
            <a:r>
              <a:rPr lang="zh-CN" altLang="en-US"/>
              <a:t>垂直朝向敏感，</a:t>
            </a:r>
            <a:r>
              <a:rPr lang="en-US" altLang="zh-CN"/>
              <a:t>9/12</a:t>
            </a:r>
            <a:r>
              <a:rPr lang="zh-CN" altLang="en-US"/>
              <a:t>神经元</a:t>
            </a:r>
            <a:r>
              <a:rPr lang="en-US" altLang="zh-CN"/>
              <a:t>prefer direction</a:t>
            </a:r>
            <a:r>
              <a:rPr lang="zh-CN" altLang="en-US"/>
              <a:t>与</a:t>
            </a:r>
            <a:r>
              <a:rPr lang="en-US" altLang="zh-CN"/>
              <a:t>prefer orientation</a:t>
            </a:r>
            <a:r>
              <a:rPr lang="zh-CN" altLang="en-US"/>
              <a:t>正交</a:t>
            </a:r>
          </a:p>
          <a:p>
            <a:endParaRPr lang="zh-CN" altLang="en-US"/>
          </a:p>
          <a:p>
            <a:r>
              <a:rPr lang="en-US" altLang="zh-CN"/>
              <a:t>55/110</a:t>
            </a:r>
            <a:r>
              <a:rPr lang="zh-CN" altLang="en-US"/>
              <a:t>④类神经元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75" y="970280"/>
            <a:ext cx="3886200" cy="469328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20" y="848995"/>
            <a:ext cx="3738880" cy="5059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6370" y="201295"/>
            <a:ext cx="11384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（2）偏心率和空间频率如何影响LGN神经元的</a:t>
            </a:r>
            <a:r>
              <a:rPr lang="en-US" altLang="zh-CN" sz="2400" dirty="0">
                <a:sym typeface="+mn-ea"/>
              </a:rPr>
              <a:t>direction and orientation tuning</a:t>
            </a:r>
            <a:r>
              <a:rPr lang="zh-CN" altLang="en-US" sz="2400" dirty="0">
                <a:sym typeface="+mn-ea"/>
              </a:rPr>
              <a:t>？</a:t>
            </a:r>
          </a:p>
        </p:txBody>
      </p:sp>
      <p:sp>
        <p:nvSpPr>
          <p:cNvPr id="3" name="矩形 2"/>
          <p:cNvSpPr/>
          <p:nvPr/>
        </p:nvSpPr>
        <p:spPr>
          <a:xfrm>
            <a:off x="4582160" y="2178685"/>
            <a:ext cx="40767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47470" y="3618230"/>
            <a:ext cx="40767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47470" y="5295900"/>
            <a:ext cx="40767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3425" y="6095365"/>
            <a:ext cx="10955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The receptive-field eccentricities of the cells</a:t>
            </a:r>
            <a:r>
              <a:rPr lang="en-US" altLang="zh-CN"/>
              <a:t> </a:t>
            </a:r>
            <a:r>
              <a:rPr lang="zh-CN" altLang="en-US"/>
              <a:t>studied ranged </a:t>
            </a:r>
            <a:r>
              <a:rPr lang="zh-CN" altLang="en-US" b="1"/>
              <a:t>from 2.6 deg to 27.5 deg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zh-CN" altLang="en-US"/>
              <a:t>he orientation and direction biases of LGN cells </a:t>
            </a:r>
            <a:r>
              <a:rPr lang="zh-CN" altLang="en-US" b="1"/>
              <a:t>did not vary</a:t>
            </a:r>
            <a:r>
              <a:rPr lang="en-US" altLang="zh-CN"/>
              <a:t> </a:t>
            </a:r>
            <a:r>
              <a:rPr lang="zh-CN" altLang="en-US"/>
              <a:t>with the eccentricity of the receptive field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10395" y="1157605"/>
            <a:ext cx="2519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8/25</a:t>
            </a:r>
            <a:r>
              <a:rPr lang="zh-CN" altLang="en-US"/>
              <a:t>神经元随着空间频率的加强，</a:t>
            </a:r>
            <a:r>
              <a:rPr lang="en-US" altLang="zh-CN"/>
              <a:t>prefer orientation</a:t>
            </a:r>
            <a:r>
              <a:rPr lang="zh-CN" altLang="en-US"/>
              <a:t>发生偏移，偏移范围在</a:t>
            </a:r>
            <a:r>
              <a:rPr lang="en-US" altLang="zh-CN"/>
              <a:t>40</a:t>
            </a:r>
            <a:r>
              <a:rPr lang="zh-CN" altLang="en-US"/>
              <a:t>°内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795" y="234315"/>
            <a:ext cx="1207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（3）与初级视觉皮层(V1)中的细胞相比，LGN细胞</a:t>
            </a:r>
            <a:r>
              <a:rPr lang="en-US" altLang="zh-CN" sz="2400" dirty="0">
                <a:sym typeface="+mn-ea"/>
              </a:rPr>
              <a:t>direction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orientation</a:t>
            </a:r>
            <a:r>
              <a:rPr lang="zh-CN" altLang="en-US" sz="2400" dirty="0">
                <a:sym typeface="+mn-ea"/>
              </a:rPr>
              <a:t>敏感性如何？</a:t>
            </a:r>
            <a:r>
              <a:rPr lang="en-US" altLang="zh-CN" sz="2400" dirty="0">
                <a:sym typeface="+mn-ea"/>
              </a:rPr>
              <a:t> 	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4360" y="949325"/>
            <a:ext cx="10498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Compared to cortical cell orientation tuning, LGN cell orientation sensitivity in owl monkey is weak.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905" y="1747520"/>
            <a:ext cx="5086350" cy="4806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50255" y="4399280"/>
            <a:ext cx="618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If a cell had a DI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≥</a:t>
            </a:r>
            <a:r>
              <a:rPr lang="zh-CN" altLang="en-US"/>
              <a:t>0.67, they defined it as</a:t>
            </a:r>
            <a:r>
              <a:rPr lang="en-US" altLang="zh-CN"/>
              <a:t> </a:t>
            </a:r>
            <a:r>
              <a:rPr lang="zh-CN" altLang="en-US"/>
              <a:t>direction selective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51220" y="4852670"/>
            <a:ext cx="589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34% of the V1 cells are direction selective</a:t>
            </a:r>
          </a:p>
          <a:p>
            <a:r>
              <a:rPr lang="en-US" altLang="zh-CN"/>
              <a:t>3% of the LGN cells are direction selective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8530" y="1843405"/>
            <a:ext cx="57613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If its bandwidth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≤90 deg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they defined a cell had an orientation tuning</a:t>
            </a:r>
            <a:r>
              <a:rPr lang="zh-CN" altLang="en-US"/>
              <a:t> </a:t>
            </a:r>
          </a:p>
          <a:p>
            <a:r>
              <a:rPr lang="en-US" altLang="zh-CN"/>
              <a:t>25/110 LGN cells have orientation tuning</a:t>
            </a:r>
          </a:p>
          <a:p>
            <a:r>
              <a:rPr lang="en-US" altLang="zh-CN"/>
              <a:t>21/110 LGN cells have broad tuning</a:t>
            </a:r>
          </a:p>
          <a:p>
            <a:r>
              <a:rPr lang="en-US" altLang="zh-CN"/>
              <a:t>The </a:t>
            </a:r>
            <a:r>
              <a:rPr lang="zh-CN" altLang="en-US"/>
              <a:t>tuning bandwidth of our 25 best tuned LGN cells was about 2.5</a:t>
            </a:r>
            <a:r>
              <a:rPr lang="en-US" altLang="zh-CN"/>
              <a:t> </a:t>
            </a:r>
            <a:r>
              <a:rPr lang="zh-CN" altLang="en-US"/>
              <a:t>times broader (median 67.5 deg) than that of V1 cortical cells(27.4 deg)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635" y="1290955"/>
            <a:ext cx="6368415" cy="226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025" y="367030"/>
            <a:ext cx="35852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retinotopic organization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" y="3961130"/>
            <a:ext cx="6080760" cy="237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8555" y="2139950"/>
            <a:ext cx="432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15" y="1420495"/>
            <a:ext cx="5879465" cy="5215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205" y="325120"/>
            <a:ext cx="5827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polar-angle maps and eccentricity maps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2686685" y="1242060"/>
            <a:ext cx="427990" cy="114744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7205" y="1290955"/>
            <a:ext cx="2308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°</a:t>
            </a:r>
            <a:r>
              <a:rPr lang="en-US" altLang="zh-CN"/>
              <a:t>-5</a:t>
            </a:r>
            <a:r>
              <a:rPr lang="zh-CN" altLang="en-US"/>
              <a:t>°</a:t>
            </a:r>
            <a:r>
              <a:rPr lang="en-US" altLang="zh-CN"/>
              <a:t> </a:t>
            </a:r>
            <a:r>
              <a:rPr lang="zh-CN" altLang="en-US"/>
              <a:t>深蓝</a:t>
            </a:r>
            <a:r>
              <a:rPr lang="en-US" altLang="zh-CN"/>
              <a:t>→</a:t>
            </a:r>
            <a:r>
              <a:rPr lang="zh-CN" altLang="en-US"/>
              <a:t>浅蓝</a:t>
            </a:r>
          </a:p>
          <a:p>
            <a:r>
              <a:rPr lang="en-US" altLang="zh-CN"/>
              <a:t>5</a:t>
            </a:r>
            <a:r>
              <a:rPr lang="zh-CN" altLang="en-US"/>
              <a:t>°</a:t>
            </a:r>
            <a:r>
              <a:rPr lang="en-US" altLang="zh-CN"/>
              <a:t>-10</a:t>
            </a:r>
            <a:r>
              <a:rPr lang="zh-CN" altLang="en-US"/>
              <a:t>°</a:t>
            </a:r>
            <a:r>
              <a:rPr lang="en-US" altLang="zh-CN"/>
              <a:t> </a:t>
            </a:r>
            <a:r>
              <a:rPr lang="zh-CN" altLang="en-US"/>
              <a:t>青</a:t>
            </a:r>
            <a:r>
              <a:rPr lang="en-US" altLang="zh-CN"/>
              <a:t>→</a:t>
            </a:r>
            <a:r>
              <a:rPr lang="zh-CN" altLang="en-US"/>
              <a:t>绿</a:t>
            </a:r>
            <a:r>
              <a:rPr lang="en-US" altLang="zh-CN"/>
              <a:t>→</a:t>
            </a:r>
            <a:r>
              <a:rPr lang="zh-CN" altLang="en-US"/>
              <a:t>黄</a:t>
            </a:r>
          </a:p>
          <a:p>
            <a:r>
              <a:rPr lang="en-US" altLang="zh-CN"/>
              <a:t>10</a:t>
            </a:r>
            <a:r>
              <a:rPr lang="zh-CN" altLang="en-US"/>
              <a:t>°</a:t>
            </a:r>
            <a:r>
              <a:rPr lang="en-US" altLang="zh-CN"/>
              <a:t>-15</a:t>
            </a:r>
            <a:r>
              <a:rPr lang="zh-CN" altLang="en-US"/>
              <a:t>°</a:t>
            </a:r>
            <a:r>
              <a:rPr lang="en-US" altLang="zh-CN"/>
              <a:t> </a:t>
            </a:r>
            <a:r>
              <a:rPr lang="zh-CN" altLang="en-US"/>
              <a:t>橙</a:t>
            </a:r>
            <a:r>
              <a:rPr lang="en-US" altLang="zh-CN"/>
              <a:t>→</a:t>
            </a:r>
            <a:r>
              <a:rPr lang="zh-CN" altLang="en-US"/>
              <a:t>红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4638675" y="1010285"/>
            <a:ext cx="294640" cy="1298575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60925" y="1198245"/>
            <a:ext cx="2371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红色</a:t>
            </a:r>
            <a:r>
              <a:rPr lang="en-US" altLang="zh-CN"/>
              <a:t> upper field</a:t>
            </a:r>
          </a:p>
          <a:p>
            <a:r>
              <a:rPr lang="zh-CN" altLang="en-US"/>
              <a:t>绿色</a:t>
            </a:r>
            <a:r>
              <a:rPr lang="en-US" altLang="zh-CN"/>
              <a:t> horizontal field</a:t>
            </a:r>
          </a:p>
          <a:p>
            <a:r>
              <a:rPr lang="zh-CN" altLang="en-US"/>
              <a:t>蓝色</a:t>
            </a:r>
            <a:r>
              <a:rPr lang="en-US" altLang="zh-CN"/>
              <a:t> lower field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24570" y="1998345"/>
            <a:ext cx="33591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lower field → medial-superior portion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upper field → lateral-inferior portion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fovea → posterior and superior portion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with increasing eccentricities resented more anteriorly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548,&quot;width&quot;:1434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92,&quot;width&quot;:13176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879</Words>
  <Application>Microsoft Office PowerPoint</Application>
  <PresentationFormat>宽屏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Times New Roman</vt:lpstr>
      <vt:lpstr>Wingdings</vt:lpstr>
      <vt:lpstr>Office 主题​​</vt:lpstr>
      <vt:lpstr>灵长类视觉——LGN</vt:lpstr>
      <vt:lpstr>本周主要内容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eccentricity magnification factor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jessiechen0102@outlook.com</cp:lastModifiedBy>
  <cp:revision>153</cp:revision>
  <dcterms:created xsi:type="dcterms:W3CDTF">2019-06-19T02:08:00Z</dcterms:created>
  <dcterms:modified xsi:type="dcterms:W3CDTF">2022-06-20T10:06:07Z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B8CFA80B01B946A9907E47B3CBE296AB</vt:lpwstr>
  </property>
</Properties>
</file>