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5473" r:id="rId3"/>
    <p:sldId id="5514" r:id="rId4"/>
    <p:sldId id="5506" r:id="rId5"/>
    <p:sldId id="5494" r:id="rId6"/>
    <p:sldId id="5507" r:id="rId7"/>
    <p:sldId id="5508" r:id="rId8"/>
    <p:sldId id="5509" r:id="rId9"/>
    <p:sldId id="5489" r:id="rId10"/>
    <p:sldId id="5511" r:id="rId11"/>
    <p:sldId id="5510" r:id="rId12"/>
    <p:sldId id="5495" r:id="rId13"/>
    <p:sldId id="5512" r:id="rId14"/>
    <p:sldId id="5513" r:id="rId15"/>
    <p:sldId id="5500" r:id="rId16"/>
    <p:sldId id="5501" r:id="rId17"/>
    <p:sldId id="5502" r:id="rId18"/>
    <p:sldId id="5503" r:id="rId19"/>
    <p:sldId id="5504" r:id="rId20"/>
    <p:sldId id="5499" r:id="rId21"/>
    <p:sldId id="5505" r:id="rId22"/>
    <p:sldId id="549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8" autoAdjust="0"/>
    <p:restoredTop sz="89664" autoAdjust="0"/>
  </p:normalViewPr>
  <p:slideViewPr>
    <p:cSldViewPr snapToGrid="0">
      <p:cViewPr>
        <p:scale>
          <a:sx n="50" d="100"/>
          <a:sy n="50" d="100"/>
        </p:scale>
        <p:origin x="3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CBCD3-B8E4-4ED5-ABF2-5DFB1800C53A}" type="datetimeFigureOut">
              <a:rPr lang="zh-CN" altLang="en-US" smtClean="0"/>
              <a:t>2022/7/12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7A3F9-A448-4813-999D-554E730092DC}" type="slidenum">
              <a:rPr lang="zh-CN" altLang="en-US" smtClean="0"/>
              <a:t>‹#›</a:t>
            </a:fld>
            <a:endParaRPr lang="zh-CN" altLang="en-US"/>
          </a:p>
        </p:txBody>
      </p:sp>
    </p:spTree>
    <p:extLst>
      <p:ext uri="{BB962C8B-B14F-4D97-AF65-F5344CB8AC3E}">
        <p14:creationId xmlns:p14="http://schemas.microsoft.com/office/powerpoint/2010/main" val="211222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2-3</a:t>
            </a:r>
            <a:r>
              <a:rPr lang="zh-CN" altLang="en-US" dirty="0"/>
              <a:t>页</a:t>
            </a:r>
            <a:r>
              <a:rPr lang="en-US" altLang="zh-CN" dirty="0"/>
              <a:t>PPT</a:t>
            </a:r>
            <a:r>
              <a:rPr lang="zh-CN" altLang="en-US" dirty="0"/>
              <a:t>，重新组合之前的</a:t>
            </a:r>
            <a:r>
              <a:rPr lang="en-US" altLang="zh-CN" dirty="0"/>
              <a:t>PPT</a:t>
            </a:r>
            <a:endParaRPr lang="zh-CN" altLang="en-US" dirty="0"/>
          </a:p>
        </p:txBody>
      </p:sp>
    </p:spTree>
    <p:extLst>
      <p:ext uri="{BB962C8B-B14F-4D97-AF65-F5344CB8AC3E}">
        <p14:creationId xmlns:p14="http://schemas.microsoft.com/office/powerpoint/2010/main" val="2005276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07A3F9-A448-4813-999D-554E730092DC}" type="slidenum">
              <a:rPr lang="zh-CN" altLang="en-US" smtClean="0"/>
              <a:t>4</a:t>
            </a:fld>
            <a:endParaRPr lang="zh-CN" altLang="en-US"/>
          </a:p>
        </p:txBody>
      </p:sp>
    </p:spTree>
    <p:extLst>
      <p:ext uri="{BB962C8B-B14F-4D97-AF65-F5344CB8AC3E}">
        <p14:creationId xmlns:p14="http://schemas.microsoft.com/office/powerpoint/2010/main" val="210821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07A3F9-A448-4813-999D-554E730092DC}" type="slidenum">
              <a:rPr lang="zh-CN" altLang="en-US" smtClean="0"/>
              <a:t>5</a:t>
            </a:fld>
            <a:endParaRPr lang="zh-CN" altLang="en-US"/>
          </a:p>
        </p:txBody>
      </p:sp>
    </p:spTree>
    <p:extLst>
      <p:ext uri="{BB962C8B-B14F-4D97-AF65-F5344CB8AC3E}">
        <p14:creationId xmlns:p14="http://schemas.microsoft.com/office/powerpoint/2010/main" val="62689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C2D62-52A1-3EB6-BB43-3295F7674D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A20753-0A67-D4AE-E05E-0B51B2234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7DC5E5-DE24-CC19-AC22-C3768F297696}"/>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F079C2B9-E282-2948-E57E-74A344ACBC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962A2E-E628-19A6-BFF4-2F86395361BC}"/>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2929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B530A-C440-9C29-383E-55D9CDE5C4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F7122F-FB2C-EC35-74AC-B452D971FDF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622185-3516-D933-5D2F-265F8EA04DB6}"/>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56D4C6CF-8D61-D2D0-901E-D1A829E192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462F4E-FDDA-D38D-9615-3D23D0DAA022}"/>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229375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58EBE0-B55F-8BD6-D639-921BA2C404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0D15835-6611-F00F-830F-6641AD397D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AD6E59-BE43-C75B-33CB-D1DA2532A1AB}"/>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26ED0A8E-E9DE-6910-DC2A-B642668729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293B07-E66F-090E-0953-A66C18779A5D}"/>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74872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1546E-97B7-4AE4-42CE-452E431AAF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8930DE-EE83-1199-C715-0A93DCE0ED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8AD29B-539A-66CF-1293-D620703A0608}"/>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C306874C-B76B-4927-4949-967B149EC7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076CA5-E792-B823-EA56-842899D579FF}"/>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193584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A6C84-25C1-5101-E498-A138E1AD07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CF6ADE-4357-1689-C4EE-7B281504E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23DE68E-D388-8788-1BE1-F36EE522606F}"/>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5B2A1795-4BDE-2B10-5DE2-987B8BDF67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A5C410-5CEC-A44A-B309-E0A7F2CBC9E7}"/>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402752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9673B-5794-B649-CF57-0CB5661BA2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EEDB96-2FE8-8706-B612-28791B942F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FD0F646-632E-8439-027F-D16126E25B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2141836-FFC6-BA3A-D577-36AFB8D3F46F}"/>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6" name="页脚占位符 5">
            <a:extLst>
              <a:ext uri="{FF2B5EF4-FFF2-40B4-BE49-F238E27FC236}">
                <a16:creationId xmlns:a16="http://schemas.microsoft.com/office/drawing/2014/main" id="{FD6CA7A8-8C33-B604-BF67-85351C0AEE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39DFE5-87D9-CE4B-EFB1-62A11057C2BF}"/>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21423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00790-8C3E-B5C9-E9B5-0589CB205C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1DD22E8-D369-5773-C854-BAF7F60E7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D51F22-DE6D-5B8D-212F-D93AACC3DD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C22E245-6B33-CD19-C146-DDC3127DD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62A7D56-A41C-FCE6-392F-3189F04DDA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61E422-F583-CE7B-86A1-F9B00CC5CAAB}"/>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8" name="页脚占位符 7">
            <a:extLst>
              <a:ext uri="{FF2B5EF4-FFF2-40B4-BE49-F238E27FC236}">
                <a16:creationId xmlns:a16="http://schemas.microsoft.com/office/drawing/2014/main" id="{F39C41BC-C2F8-E8E5-F345-7B911F635E8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FB3761A-283C-2CD1-C4B2-7DA0C6CCA794}"/>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14469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289B7-11E6-DBAD-05F2-123A244D8E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E4DEA8-6279-CC43-C5A2-F7CC2C49A2E8}"/>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4" name="页脚占位符 3">
            <a:extLst>
              <a:ext uri="{FF2B5EF4-FFF2-40B4-BE49-F238E27FC236}">
                <a16:creationId xmlns:a16="http://schemas.microsoft.com/office/drawing/2014/main" id="{1B412234-297D-FE9C-DAF0-A63ED4882A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59E4C6-AB24-788C-3A80-94BBAF121969}"/>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139300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001FCE-9FF4-5BAF-5B10-AA0A0CC0692A}"/>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3" name="页脚占位符 2">
            <a:extLst>
              <a:ext uri="{FF2B5EF4-FFF2-40B4-BE49-F238E27FC236}">
                <a16:creationId xmlns:a16="http://schemas.microsoft.com/office/drawing/2014/main" id="{C3CFFA07-79CA-E1E1-E3D4-FD3496DE292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12A533-B755-0E02-9AC0-A60AA7B0AD23}"/>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350477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75878-C02F-F1F4-C9FA-D1FA16BBD3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6A705B-7C6D-1293-D4C2-35CD4F207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FA5A22-1D8B-BE22-9B2F-15252D3CA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B0BA49-A90D-E7E2-C3C7-CFCFADD5729A}"/>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6" name="页脚占位符 5">
            <a:extLst>
              <a:ext uri="{FF2B5EF4-FFF2-40B4-BE49-F238E27FC236}">
                <a16:creationId xmlns:a16="http://schemas.microsoft.com/office/drawing/2014/main" id="{720D4370-4F68-3A54-E154-A101528D6B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18742B-6A8D-B630-76B6-7413BC39F85C}"/>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335462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C1906-B688-FC75-37D7-22AFB0DB24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33F244-0CA6-6301-AE81-46218D351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2E60B7-D72F-3DA9-F458-18EA4EAE6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0AC2E6-18BD-A952-70CC-ABF3F633E084}"/>
              </a:ext>
            </a:extLst>
          </p:cNvPr>
          <p:cNvSpPr>
            <a:spLocks noGrp="1"/>
          </p:cNvSpPr>
          <p:nvPr>
            <p:ph type="dt" sz="half" idx="10"/>
          </p:nvPr>
        </p:nvSpPr>
        <p:spPr/>
        <p:txBody>
          <a:bodyPr/>
          <a:lstStyle/>
          <a:p>
            <a:fld id="{764F4CFF-DF4F-45D7-9908-46584CDD457D}" type="datetimeFigureOut">
              <a:rPr lang="zh-CN" altLang="en-US" smtClean="0"/>
              <a:t>2022/7/12</a:t>
            </a:fld>
            <a:endParaRPr lang="zh-CN" altLang="en-US"/>
          </a:p>
        </p:txBody>
      </p:sp>
      <p:sp>
        <p:nvSpPr>
          <p:cNvPr id="6" name="页脚占位符 5">
            <a:extLst>
              <a:ext uri="{FF2B5EF4-FFF2-40B4-BE49-F238E27FC236}">
                <a16:creationId xmlns:a16="http://schemas.microsoft.com/office/drawing/2014/main" id="{169A4458-946B-326D-BF7F-566EA52FD9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1F54F6-01C2-EC4A-A9B0-F54CD188DA79}"/>
              </a:ext>
            </a:extLst>
          </p:cNvPr>
          <p:cNvSpPr>
            <a:spLocks noGrp="1"/>
          </p:cNvSpPr>
          <p:nvPr>
            <p:ph type="sldNum" sz="quarter" idx="12"/>
          </p:nvPr>
        </p:nvSpPr>
        <p:spPr/>
        <p:txBody>
          <a:body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199765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B886E7-28AC-27A3-B493-BD8BB665A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756337-6580-3151-3C87-8B6EB9CD1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C04784-D518-33AE-78C0-E8AC5EDC76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F4CFF-DF4F-45D7-9908-46584CDD457D}"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F7564123-A340-F4B8-A776-FDB6D8B29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4837C91-D006-F534-3A3C-E3C1B27AD9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CD57C-9503-4041-B47E-A26BF3834019}" type="slidenum">
              <a:rPr lang="zh-CN" altLang="en-US" smtClean="0"/>
              <a:t>‹#›</a:t>
            </a:fld>
            <a:endParaRPr lang="zh-CN" altLang="en-US"/>
          </a:p>
        </p:txBody>
      </p:sp>
    </p:spTree>
    <p:extLst>
      <p:ext uri="{BB962C8B-B14F-4D97-AF65-F5344CB8AC3E}">
        <p14:creationId xmlns:p14="http://schemas.microsoft.com/office/powerpoint/2010/main" val="44284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345EC-E6A7-0A17-FBC0-757760C83FDE}"/>
              </a:ext>
            </a:extLst>
          </p:cNvPr>
          <p:cNvSpPr>
            <a:spLocks noGrp="1"/>
          </p:cNvSpPr>
          <p:nvPr>
            <p:ph type="ctrTitle"/>
          </p:nvPr>
        </p:nvSpPr>
        <p:spPr/>
        <p:txBody>
          <a:bodyPr/>
          <a:lstStyle/>
          <a:p>
            <a:r>
              <a:rPr lang="en-US" altLang="zh-CN" dirty="0"/>
              <a:t>Macaque V1</a:t>
            </a:r>
            <a:r>
              <a:rPr lang="zh-CN" altLang="en-US" dirty="0"/>
              <a:t>模型调研</a:t>
            </a:r>
          </a:p>
        </p:txBody>
      </p:sp>
      <p:sp>
        <p:nvSpPr>
          <p:cNvPr id="3" name="副标题 2">
            <a:extLst>
              <a:ext uri="{FF2B5EF4-FFF2-40B4-BE49-F238E27FC236}">
                <a16:creationId xmlns:a16="http://schemas.microsoft.com/office/drawing/2014/main" id="{BB04503D-EF00-EE5E-CB37-E0DC1B7D8ECD}"/>
              </a:ext>
            </a:extLst>
          </p:cNvPr>
          <p:cNvSpPr>
            <a:spLocks noGrp="1"/>
          </p:cNvSpPr>
          <p:nvPr>
            <p:ph type="subTitle" idx="1"/>
          </p:nvPr>
        </p:nvSpPr>
        <p:spPr/>
        <p:txBody>
          <a:bodyPr/>
          <a:lstStyle/>
          <a:p>
            <a:r>
              <a:rPr lang="en-US" altLang="zh-CN" dirty="0"/>
              <a:t>0712</a:t>
            </a:r>
          </a:p>
          <a:p>
            <a:r>
              <a:rPr lang="zh-CN" altLang="en-US"/>
              <a:t>陈雯婕</a:t>
            </a:r>
            <a:endParaRPr lang="zh-CN" altLang="en-US" dirty="0"/>
          </a:p>
        </p:txBody>
      </p:sp>
    </p:spTree>
    <p:extLst>
      <p:ext uri="{BB962C8B-B14F-4D97-AF65-F5344CB8AC3E}">
        <p14:creationId xmlns:p14="http://schemas.microsoft.com/office/powerpoint/2010/main" val="4127235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607626-015D-17BD-DB1E-6A430EC33ADB}"/>
              </a:ext>
            </a:extLst>
          </p:cNvPr>
          <p:cNvSpPr txBox="1"/>
          <p:nvPr/>
        </p:nvSpPr>
        <p:spPr>
          <a:xfrm>
            <a:off x="1009050" y="1440825"/>
            <a:ext cx="3613750" cy="2185214"/>
          </a:xfrm>
          <a:prstGeom prst="rect">
            <a:avLst/>
          </a:prstGeom>
          <a:noFill/>
        </p:spPr>
        <p:txBody>
          <a:bodyPr wrap="square">
            <a:spAutoFit/>
          </a:bodyPr>
          <a:lstStyle/>
          <a:p>
            <a:r>
              <a:rPr lang="zh-CN" altLang="en-US" sz="2000" dirty="0"/>
              <a:t>问题</a:t>
            </a:r>
            <a:r>
              <a:rPr lang="en-US" altLang="zh-CN" sz="2000" dirty="0"/>
              <a:t>1</a:t>
            </a:r>
            <a:r>
              <a:rPr lang="zh-CN" altLang="en-US" sz="2000" dirty="0"/>
              <a:t>：</a:t>
            </a:r>
            <a:r>
              <a:rPr lang="en-US" altLang="zh-CN" sz="2000" dirty="0"/>
              <a:t>V1 L</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20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2000" dirty="0"/>
              <a:t>神经元会接收到哪些类型的输入？？</a:t>
            </a:r>
            <a:endParaRPr lang="en-US" altLang="zh-CN" sz="2000" dirty="0"/>
          </a:p>
          <a:p>
            <a:endParaRPr lang="en-US" altLang="zh-CN" dirty="0"/>
          </a:p>
          <a:p>
            <a:r>
              <a:rPr lang="zh-CN" altLang="en-US" dirty="0"/>
              <a:t>针对</a:t>
            </a:r>
            <a:r>
              <a:rPr lang="en-US" altLang="zh-CN" dirty="0"/>
              <a:t>V1</a:t>
            </a:r>
            <a:r>
              <a:rPr lang="zh-CN" altLang="en-US" dirty="0"/>
              <a:t>兴奋性</a:t>
            </a:r>
            <a:r>
              <a:rPr lang="en-US" altLang="zh-CN" dirty="0"/>
              <a:t>/</a:t>
            </a:r>
            <a:r>
              <a:rPr lang="zh-CN" altLang="en-US" dirty="0"/>
              <a:t>抑制性神经元：</a:t>
            </a:r>
            <a:endParaRPr lang="en-US" altLang="zh-CN" dirty="0"/>
          </a:p>
          <a:p>
            <a:r>
              <a:rPr lang="zh-CN" altLang="en-US" sz="2000" dirty="0">
                <a:solidFill>
                  <a:srgbClr val="FF0000"/>
                </a:solidFill>
              </a:rPr>
              <a:t>问题</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 </a:t>
            </a:r>
            <a:r>
              <a:rPr lang="zh-CN" altLang="en-US" sz="2000" dirty="0">
                <a:solidFill>
                  <a:srgbClr val="FF0000"/>
                </a:solidFill>
              </a:rPr>
              <a:t>如何确定它与哪些神经元有连接？？</a:t>
            </a:r>
            <a:endParaRPr lang="en-US" altLang="zh-CN" sz="2000" dirty="0"/>
          </a:p>
          <a:p>
            <a:endParaRPr lang="en-US" altLang="zh-CN" sz="2000" dirty="0">
              <a:solidFill>
                <a:srgbClr val="FF0000"/>
              </a:solidFill>
            </a:endParaRPr>
          </a:p>
        </p:txBody>
      </p:sp>
      <p:sp>
        <p:nvSpPr>
          <p:cNvPr id="3" name="椭圆 2">
            <a:extLst>
              <a:ext uri="{FF2B5EF4-FFF2-40B4-BE49-F238E27FC236}">
                <a16:creationId xmlns:a16="http://schemas.microsoft.com/office/drawing/2014/main" id="{07AD6474-FAE6-5046-BC22-02E4E29AD045}"/>
              </a:ext>
            </a:extLst>
          </p:cNvPr>
          <p:cNvSpPr/>
          <p:nvPr/>
        </p:nvSpPr>
        <p:spPr>
          <a:xfrm>
            <a:off x="8273398" y="1233764"/>
            <a:ext cx="558800" cy="546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 name="椭圆 3">
            <a:extLst>
              <a:ext uri="{FF2B5EF4-FFF2-40B4-BE49-F238E27FC236}">
                <a16:creationId xmlns:a16="http://schemas.microsoft.com/office/drawing/2014/main" id="{4BBF1B38-4744-268D-0CC7-A5A06A5D8760}"/>
              </a:ext>
            </a:extLst>
          </p:cNvPr>
          <p:cNvSpPr/>
          <p:nvPr/>
        </p:nvSpPr>
        <p:spPr>
          <a:xfrm>
            <a:off x="10034568" y="1271616"/>
            <a:ext cx="558800" cy="546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endParaRPr lang="zh-CN" altLang="en-US" dirty="0"/>
          </a:p>
        </p:txBody>
      </p:sp>
      <p:sp>
        <p:nvSpPr>
          <p:cNvPr id="11" name="对话气泡: 矩形 10">
            <a:extLst>
              <a:ext uri="{FF2B5EF4-FFF2-40B4-BE49-F238E27FC236}">
                <a16:creationId xmlns:a16="http://schemas.microsoft.com/office/drawing/2014/main" id="{6D8DBD6E-FED5-891A-1681-6C0F42CE0EF1}"/>
              </a:ext>
            </a:extLst>
          </p:cNvPr>
          <p:cNvSpPr/>
          <p:nvPr/>
        </p:nvSpPr>
        <p:spPr>
          <a:xfrm>
            <a:off x="5621659" y="2222500"/>
            <a:ext cx="2963541" cy="1473200"/>
          </a:xfrm>
          <a:prstGeom prst="wedgeRectCallout">
            <a:avLst>
              <a:gd name="adj1" fmla="val 46020"/>
              <a:gd name="adj2" fmla="val -8146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话气泡: 矩形 12">
            <a:extLst>
              <a:ext uri="{FF2B5EF4-FFF2-40B4-BE49-F238E27FC236}">
                <a16:creationId xmlns:a16="http://schemas.microsoft.com/office/drawing/2014/main" id="{1C4A2BD4-D76F-44E0-4AD5-3789B655EF34}"/>
              </a:ext>
            </a:extLst>
          </p:cNvPr>
          <p:cNvSpPr/>
          <p:nvPr/>
        </p:nvSpPr>
        <p:spPr>
          <a:xfrm>
            <a:off x="8832198" y="2222499"/>
            <a:ext cx="2963541" cy="1473199"/>
          </a:xfrm>
          <a:prstGeom prst="wedgeRectCallout">
            <a:avLst>
              <a:gd name="adj1" fmla="val -56831"/>
              <a:gd name="adj2" fmla="val -8378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AF309AA-CF5B-9A27-A26B-B81821467905}"/>
              </a:ext>
            </a:extLst>
          </p:cNvPr>
          <p:cNvSpPr txBox="1"/>
          <p:nvPr/>
        </p:nvSpPr>
        <p:spPr>
          <a:xfrm>
            <a:off x="5621659" y="2344518"/>
            <a:ext cx="3306441" cy="1200329"/>
          </a:xfrm>
          <a:prstGeom prst="rect">
            <a:avLst/>
          </a:prstGeom>
          <a:noFill/>
        </p:spPr>
        <p:txBody>
          <a:bodyPr wrap="square">
            <a:spAutoFit/>
          </a:bodyPr>
          <a:lstStyle/>
          <a:p>
            <a:r>
              <a:rPr lang="zh-CN" altLang="en-US" b="1" dirty="0"/>
              <a:t>兴奋性输入的来源：</a:t>
            </a:r>
            <a:endParaRPr lang="en-US" altLang="zh-CN" b="1" dirty="0"/>
          </a:p>
          <a:p>
            <a:pPr marL="342900" indent="-342900">
              <a:buAutoNum type="arabicPeriod"/>
            </a:pPr>
            <a:r>
              <a:rPr lang="en-US" altLang="zh-CN" dirty="0">
                <a:solidFill>
                  <a:srgbClr val="FF0000"/>
                </a:solidFill>
              </a:rPr>
              <a:t>LGN M</a:t>
            </a:r>
            <a:r>
              <a:rPr lang="zh-CN" altLang="en-US" dirty="0">
                <a:solidFill>
                  <a:srgbClr val="FF0000"/>
                </a:solidFill>
              </a:rPr>
              <a:t>的前馈输入</a:t>
            </a:r>
            <a:endParaRPr lang="en-US" altLang="zh-CN" dirty="0">
              <a:solidFill>
                <a:srgbClr val="FF0000"/>
              </a:solidFill>
            </a:endParaRPr>
          </a:p>
          <a:p>
            <a:pPr marL="342900" indent="-342900">
              <a:buAutoNum type="arabicPeriod"/>
            </a:pPr>
            <a:r>
              <a:rPr lang="zh-CN" altLang="en-US" dirty="0"/>
              <a:t>同层</a:t>
            </a:r>
            <a:r>
              <a:rPr lang="en-US" altLang="zh-CN" dirty="0"/>
              <a:t>E</a:t>
            </a:r>
            <a:r>
              <a:rPr lang="zh-CN" altLang="en-US" dirty="0"/>
              <a:t>细胞</a:t>
            </a:r>
            <a:r>
              <a:rPr lang="en-US" altLang="zh-CN" dirty="0"/>
              <a:t>recurrent</a:t>
            </a:r>
            <a:r>
              <a:rPr lang="zh-CN" altLang="en-US" dirty="0"/>
              <a:t>连接；</a:t>
            </a:r>
            <a:endParaRPr lang="en-US" altLang="zh-CN" dirty="0"/>
          </a:p>
          <a:p>
            <a:pPr marL="342900" indent="-342900">
              <a:buAutoNum type="arabicPeriod"/>
            </a:pPr>
            <a:r>
              <a:rPr lang="en-US" altLang="zh-CN" dirty="0"/>
              <a:t>L6</a:t>
            </a:r>
            <a:r>
              <a:rPr lang="zh-CN" altLang="en-US" dirty="0"/>
              <a:t>层</a:t>
            </a:r>
            <a:r>
              <a:rPr lang="en-US" altLang="zh-CN" dirty="0"/>
              <a:t>E</a:t>
            </a:r>
            <a:r>
              <a:rPr lang="zh-CN" altLang="en-US" dirty="0"/>
              <a:t>细胞的“反馈”</a:t>
            </a:r>
            <a:r>
              <a:rPr lang="en-US" altLang="zh-CN" dirty="0"/>
              <a:t>/</a:t>
            </a:r>
            <a:r>
              <a:rPr lang="zh-CN" altLang="en-US" dirty="0"/>
              <a:t>输入</a:t>
            </a:r>
            <a:endParaRPr lang="en-US" altLang="zh-CN" dirty="0"/>
          </a:p>
        </p:txBody>
      </p:sp>
      <p:sp>
        <p:nvSpPr>
          <p:cNvPr id="10" name="文本框 9">
            <a:extLst>
              <a:ext uri="{FF2B5EF4-FFF2-40B4-BE49-F238E27FC236}">
                <a16:creationId xmlns:a16="http://schemas.microsoft.com/office/drawing/2014/main" id="{211E4B58-8B67-C399-6984-54DE0DD3893B}"/>
              </a:ext>
            </a:extLst>
          </p:cNvPr>
          <p:cNvSpPr txBox="1"/>
          <p:nvPr/>
        </p:nvSpPr>
        <p:spPr>
          <a:xfrm>
            <a:off x="8832198" y="2434787"/>
            <a:ext cx="3128641" cy="923330"/>
          </a:xfrm>
          <a:prstGeom prst="rect">
            <a:avLst/>
          </a:prstGeom>
          <a:noFill/>
        </p:spPr>
        <p:txBody>
          <a:bodyPr wrap="square">
            <a:spAutoFit/>
          </a:bodyPr>
          <a:lstStyle/>
          <a:p>
            <a:r>
              <a:rPr lang="zh-CN" altLang="en-US" b="1" dirty="0"/>
              <a:t>抑制性输入的来源：</a:t>
            </a:r>
            <a:endParaRPr lang="en-US" altLang="zh-CN" b="1" dirty="0"/>
          </a:p>
          <a:p>
            <a:endParaRPr lang="en-US" altLang="zh-CN" b="1" dirty="0"/>
          </a:p>
          <a:p>
            <a:r>
              <a:rPr lang="en-US" altLang="zh-CN" dirty="0"/>
              <a:t>1. </a:t>
            </a:r>
            <a:r>
              <a:rPr lang="zh-CN" altLang="en-US" dirty="0"/>
              <a:t>同层</a:t>
            </a:r>
            <a:r>
              <a:rPr lang="en-US" altLang="zh-CN" dirty="0"/>
              <a:t>I</a:t>
            </a:r>
            <a:r>
              <a:rPr lang="zh-CN" altLang="en-US" dirty="0"/>
              <a:t>细胞的</a:t>
            </a:r>
            <a:r>
              <a:rPr lang="en-US" altLang="zh-CN" dirty="0"/>
              <a:t>recurrent</a:t>
            </a:r>
            <a:r>
              <a:rPr lang="zh-CN" altLang="en-US" dirty="0"/>
              <a:t>连接</a:t>
            </a:r>
            <a:endParaRPr lang="en-US" altLang="zh-CN" dirty="0"/>
          </a:p>
        </p:txBody>
      </p:sp>
      <p:sp>
        <p:nvSpPr>
          <p:cNvPr id="14" name="文本框 13">
            <a:extLst>
              <a:ext uri="{FF2B5EF4-FFF2-40B4-BE49-F238E27FC236}">
                <a16:creationId xmlns:a16="http://schemas.microsoft.com/office/drawing/2014/main" id="{85ADB014-EC73-DC33-9F83-2AFD4A78D7F4}"/>
              </a:ext>
            </a:extLst>
          </p:cNvPr>
          <p:cNvSpPr txBox="1"/>
          <p:nvPr/>
        </p:nvSpPr>
        <p:spPr>
          <a:xfrm>
            <a:off x="876898" y="3817718"/>
            <a:ext cx="4663738" cy="2031325"/>
          </a:xfrm>
          <a:prstGeom prst="rect">
            <a:avLst/>
          </a:prstGeom>
          <a:noFill/>
          <a:ln w="34925">
            <a:solidFill>
              <a:schemeClr val="accent2"/>
            </a:solidFill>
            <a:prstDash val="sysDash"/>
          </a:ln>
        </p:spPr>
        <p:txBody>
          <a:bodyPr wrap="square">
            <a:spAutoFit/>
          </a:bodyPr>
          <a:lstStyle/>
          <a:p>
            <a:r>
              <a:rPr lang="zh-CN" altLang="en-US" dirty="0">
                <a:solidFill>
                  <a:srgbClr val="FF0000"/>
                </a:solidFill>
              </a:rPr>
              <a:t>*不同位置上的</a:t>
            </a:r>
            <a:r>
              <a:rPr lang="en-US" altLang="zh-CN" dirty="0">
                <a:solidFill>
                  <a:srgbClr val="FF0000"/>
                </a:solidFill>
              </a:rPr>
              <a:t>V1</a:t>
            </a:r>
            <a:r>
              <a:rPr lang="zh-CN" altLang="en-US" dirty="0">
                <a:solidFill>
                  <a:srgbClr val="FF0000"/>
                </a:solidFill>
              </a:rPr>
              <a:t>细胞接受到的</a:t>
            </a:r>
            <a:r>
              <a:rPr lang="en-US" altLang="zh-CN" dirty="0">
                <a:solidFill>
                  <a:srgbClr val="FF0000"/>
                </a:solidFill>
              </a:rPr>
              <a:t>LGN M</a:t>
            </a:r>
            <a:r>
              <a:rPr lang="zh-CN" altLang="en-US" dirty="0">
                <a:solidFill>
                  <a:srgbClr val="FF0000"/>
                </a:solidFill>
              </a:rPr>
              <a:t>的前馈输入是怎样的？？</a:t>
            </a:r>
            <a:endParaRPr lang="en-US" altLang="zh-CN" dirty="0">
              <a:solidFill>
                <a:srgbClr val="FF0000"/>
              </a:solidFill>
            </a:endParaRPr>
          </a:p>
          <a:p>
            <a:endParaRPr lang="en-US" altLang="zh-CN" dirty="0">
              <a:solidFill>
                <a:srgbClr val="FF0000"/>
              </a:solidFill>
            </a:endParaRPr>
          </a:p>
          <a:p>
            <a:r>
              <a:rPr lang="zh-CN" altLang="en-US" sz="1800" dirty="0">
                <a:solidFill>
                  <a:srgbClr val="FF0000"/>
                </a:solidFill>
              </a:rPr>
              <a:t>数量上：</a:t>
            </a:r>
            <a:r>
              <a:rPr lang="zh-CN" altLang="en-US" dirty="0"/>
              <a:t>每个</a:t>
            </a:r>
            <a:r>
              <a:rPr lang="en-US" altLang="zh-CN" dirty="0"/>
              <a:t>HC</a:t>
            </a:r>
            <a:r>
              <a:rPr lang="zh-CN" altLang="en-US" dirty="0"/>
              <a:t>的感受野是对应位置上的</a:t>
            </a:r>
            <a:r>
              <a:rPr lang="en-US" altLang="zh-CN" sz="1800" dirty="0"/>
              <a:t>10</a:t>
            </a:r>
            <a:r>
              <a:rPr lang="zh-CN" altLang="en-US" sz="1800" dirty="0"/>
              <a:t>个</a:t>
            </a:r>
            <a:r>
              <a:rPr lang="en-US" altLang="zh-CN" sz="1800" dirty="0"/>
              <a:t>LGN M</a:t>
            </a:r>
            <a:r>
              <a:rPr lang="zh-CN" altLang="en-US" sz="1800" dirty="0"/>
              <a:t>细胞</a:t>
            </a:r>
            <a:r>
              <a:rPr lang="en-US" altLang="zh-CN" sz="1800" dirty="0"/>
              <a:t>(</a:t>
            </a:r>
            <a:r>
              <a:rPr lang="zh-CN" altLang="en-US" sz="1800" dirty="0"/>
              <a:t>平均</a:t>
            </a:r>
            <a:r>
              <a:rPr lang="en-US" altLang="zh-CN" sz="1800" dirty="0"/>
              <a:t>5</a:t>
            </a:r>
            <a:r>
              <a:rPr lang="zh-CN" altLang="en-US" sz="1800" dirty="0"/>
              <a:t>个</a:t>
            </a:r>
            <a:r>
              <a:rPr lang="en-US" altLang="zh-CN" sz="1800" dirty="0"/>
              <a:t>ON</a:t>
            </a:r>
            <a:r>
              <a:rPr lang="zh-CN" altLang="en-US" sz="1800" dirty="0"/>
              <a:t>和</a:t>
            </a:r>
            <a:r>
              <a:rPr lang="en-US" altLang="zh-CN" sz="1800" dirty="0"/>
              <a:t>5</a:t>
            </a:r>
            <a:r>
              <a:rPr lang="zh-CN" altLang="en-US" sz="1800" dirty="0"/>
              <a:t>个</a:t>
            </a:r>
            <a:r>
              <a:rPr lang="en-US" altLang="zh-CN" sz="1800" dirty="0"/>
              <a:t>OFF)</a:t>
            </a:r>
          </a:p>
          <a:p>
            <a:r>
              <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设计</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1</a:t>
            </a:r>
            <a:r>
              <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不同位置上预设不同朝向的</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LGN</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输入：代表了</a:t>
            </a:r>
            <a:r>
              <a:rPr lang="en-US" altLang="zh-CN" sz="1800" dirty="0"/>
              <a:t>6</a:t>
            </a:r>
            <a:r>
              <a:rPr lang="zh-CN" altLang="en-US" sz="1800" dirty="0"/>
              <a:t>种朝向性</a:t>
            </a:r>
            <a:r>
              <a:rPr lang="en-US" altLang="zh-CN" sz="1800" dirty="0"/>
              <a:t>0</a:t>
            </a:r>
            <a:r>
              <a:rPr lang="en-US" altLang="zh-CN" dirty="0"/>
              <a:t>,30,60,90,120,150°</a:t>
            </a:r>
            <a:endParaRPr lang="en-US" altLang="zh-CN" sz="1800" dirty="0"/>
          </a:p>
        </p:txBody>
      </p:sp>
      <p:sp>
        <p:nvSpPr>
          <p:cNvPr id="16" name="文本框 15">
            <a:extLst>
              <a:ext uri="{FF2B5EF4-FFF2-40B4-BE49-F238E27FC236}">
                <a16:creationId xmlns:a16="http://schemas.microsoft.com/office/drawing/2014/main" id="{129CD815-E810-D732-E6FC-7C34597748B9}"/>
              </a:ext>
            </a:extLst>
          </p:cNvPr>
          <p:cNvSpPr txBox="1"/>
          <p:nvPr/>
        </p:nvSpPr>
        <p:spPr>
          <a:xfrm>
            <a:off x="8088333" y="606462"/>
            <a:ext cx="6096000" cy="369332"/>
          </a:xfrm>
          <a:prstGeom prst="rect">
            <a:avLst/>
          </a:prstGeom>
          <a:noFill/>
        </p:spPr>
        <p:txBody>
          <a:bodyPr wrap="square">
            <a:spAutoFit/>
          </a:bodyPr>
          <a:lstStyle/>
          <a:p>
            <a:r>
              <a:rPr lang="en-US" altLang="zh-CN" sz="1800" dirty="0"/>
              <a:t>V1 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800" kern="100" dirty="0">
                <a:effectLst/>
                <a:latin typeface="等线" panose="02010600030101010101" pitchFamily="2" charset="-122"/>
                <a:ea typeface="等线" panose="02010600030101010101" pitchFamily="2" charset="-122"/>
                <a:cs typeface="Times New Roman" panose="02020603050405020304" pitchFamily="18" charset="0"/>
              </a:rPr>
              <a:t>α</a:t>
            </a:r>
            <a:endParaRPr lang="zh-CN" altLang="en-US" dirty="0"/>
          </a:p>
        </p:txBody>
      </p:sp>
      <p:pic>
        <p:nvPicPr>
          <p:cNvPr id="17" name="图片 16">
            <a:extLst>
              <a:ext uri="{FF2B5EF4-FFF2-40B4-BE49-F238E27FC236}">
                <a16:creationId xmlns:a16="http://schemas.microsoft.com/office/drawing/2014/main" id="{6B712DD4-F53B-7D47-795C-67E65D18FB88}"/>
              </a:ext>
            </a:extLst>
          </p:cNvPr>
          <p:cNvPicPr>
            <a:picLocks noChangeAspect="1"/>
          </p:cNvPicPr>
          <p:nvPr/>
        </p:nvPicPr>
        <p:blipFill rotWithShape="1">
          <a:blip r:embed="rId2"/>
          <a:srcRect l="54031" t="14248"/>
          <a:stretch/>
        </p:blipFill>
        <p:spPr>
          <a:xfrm>
            <a:off x="6554031" y="3918414"/>
            <a:ext cx="2706701" cy="2715843"/>
          </a:xfrm>
          <a:prstGeom prst="rect">
            <a:avLst/>
          </a:prstGeom>
        </p:spPr>
      </p:pic>
      <p:sp>
        <p:nvSpPr>
          <p:cNvPr id="12" name="文本框 11">
            <a:extLst>
              <a:ext uri="{FF2B5EF4-FFF2-40B4-BE49-F238E27FC236}">
                <a16:creationId xmlns:a16="http://schemas.microsoft.com/office/drawing/2014/main" id="{3EBAA6D4-E549-F94C-B615-E60BE1F7DBD8}"/>
              </a:ext>
            </a:extLst>
          </p:cNvPr>
          <p:cNvSpPr txBox="1"/>
          <p:nvPr/>
        </p:nvSpPr>
        <p:spPr>
          <a:xfrm>
            <a:off x="9591705" y="4625564"/>
            <a:ext cx="1873060" cy="1477328"/>
          </a:xfrm>
          <a:prstGeom prst="rect">
            <a:avLst/>
          </a:prstGeom>
          <a:noFill/>
        </p:spPr>
        <p:txBody>
          <a:bodyPr wrap="square">
            <a:spAutoFit/>
          </a:bodyPr>
          <a:lstStyle/>
          <a:p>
            <a:r>
              <a:rPr lang="zh-CN" altLang="en-US" dirty="0">
                <a:solidFill>
                  <a:srgbClr val="FF0000"/>
                </a:solidFill>
              </a:rPr>
              <a:t>位于两个朝向区域边界的细胞有更大的概率被分配对方区域的朝向输入</a:t>
            </a:r>
          </a:p>
        </p:txBody>
      </p:sp>
      <p:sp>
        <p:nvSpPr>
          <p:cNvPr id="5" name="箭头: 右 4">
            <a:extLst>
              <a:ext uri="{FF2B5EF4-FFF2-40B4-BE49-F238E27FC236}">
                <a16:creationId xmlns:a16="http://schemas.microsoft.com/office/drawing/2014/main" id="{B57BB7C2-D876-569F-52E6-FC99A942D118}"/>
              </a:ext>
            </a:extLst>
          </p:cNvPr>
          <p:cNvSpPr/>
          <p:nvPr/>
        </p:nvSpPr>
        <p:spPr>
          <a:xfrm>
            <a:off x="9048050" y="4833380"/>
            <a:ext cx="425364"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E54A48B-694C-E90E-D3E7-85FF6ABF11B9}"/>
              </a:ext>
            </a:extLst>
          </p:cNvPr>
          <p:cNvSpPr txBox="1"/>
          <p:nvPr/>
        </p:nvSpPr>
        <p:spPr>
          <a:xfrm>
            <a:off x="4289125" y="375629"/>
            <a:ext cx="3613749" cy="461665"/>
          </a:xfrm>
          <a:prstGeom prst="rect">
            <a:avLst/>
          </a:prstGeom>
          <a:noFill/>
        </p:spPr>
        <p:txBody>
          <a:bodyPr wrap="square">
            <a:spAutoFit/>
          </a:bodyPr>
          <a:lstStyle/>
          <a:p>
            <a:r>
              <a:rPr lang="zh-CN" altLang="en-US" sz="2400" b="1" dirty="0"/>
              <a:t>连接的建模细节：</a:t>
            </a:r>
          </a:p>
        </p:txBody>
      </p:sp>
    </p:spTree>
    <p:extLst>
      <p:ext uri="{BB962C8B-B14F-4D97-AF65-F5344CB8AC3E}">
        <p14:creationId xmlns:p14="http://schemas.microsoft.com/office/powerpoint/2010/main" val="294850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607626-015D-17BD-DB1E-6A430EC33ADB}"/>
              </a:ext>
            </a:extLst>
          </p:cNvPr>
          <p:cNvSpPr txBox="1"/>
          <p:nvPr/>
        </p:nvSpPr>
        <p:spPr>
          <a:xfrm>
            <a:off x="1009050" y="1440825"/>
            <a:ext cx="3613750" cy="2185214"/>
          </a:xfrm>
          <a:prstGeom prst="rect">
            <a:avLst/>
          </a:prstGeom>
          <a:noFill/>
        </p:spPr>
        <p:txBody>
          <a:bodyPr wrap="square">
            <a:spAutoFit/>
          </a:bodyPr>
          <a:lstStyle/>
          <a:p>
            <a:r>
              <a:rPr lang="zh-CN" altLang="en-US" sz="2000" dirty="0"/>
              <a:t>问题</a:t>
            </a:r>
            <a:r>
              <a:rPr lang="en-US" altLang="zh-CN" sz="2000" dirty="0"/>
              <a:t>1</a:t>
            </a:r>
            <a:r>
              <a:rPr lang="zh-CN" altLang="en-US" sz="2000" dirty="0"/>
              <a:t>：</a:t>
            </a:r>
            <a:r>
              <a:rPr lang="en-US" altLang="zh-CN" sz="2000" dirty="0"/>
              <a:t>V1 L</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20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2000" dirty="0"/>
              <a:t>神经元会接收到哪些类型的输入？？</a:t>
            </a:r>
            <a:endParaRPr lang="en-US" altLang="zh-CN" sz="2000" dirty="0"/>
          </a:p>
          <a:p>
            <a:endParaRPr lang="en-US" altLang="zh-CN" dirty="0"/>
          </a:p>
          <a:p>
            <a:r>
              <a:rPr lang="zh-CN" altLang="en-US" dirty="0"/>
              <a:t>针对</a:t>
            </a:r>
            <a:r>
              <a:rPr lang="en-US" altLang="zh-CN" dirty="0"/>
              <a:t>V1</a:t>
            </a:r>
            <a:r>
              <a:rPr lang="zh-CN" altLang="en-US" dirty="0"/>
              <a:t>兴奋性</a:t>
            </a:r>
            <a:r>
              <a:rPr lang="en-US" altLang="zh-CN" dirty="0"/>
              <a:t>/</a:t>
            </a:r>
            <a:r>
              <a:rPr lang="zh-CN" altLang="en-US" dirty="0"/>
              <a:t>抑制性神经元：</a:t>
            </a:r>
            <a:endParaRPr lang="en-US" altLang="zh-CN" dirty="0"/>
          </a:p>
          <a:p>
            <a:r>
              <a:rPr lang="zh-CN" altLang="en-US" sz="2000" dirty="0">
                <a:solidFill>
                  <a:srgbClr val="FF0000"/>
                </a:solidFill>
              </a:rPr>
              <a:t>问题</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 </a:t>
            </a:r>
            <a:r>
              <a:rPr lang="zh-CN" altLang="en-US" sz="2000" dirty="0">
                <a:solidFill>
                  <a:srgbClr val="FF0000"/>
                </a:solidFill>
              </a:rPr>
              <a:t>如何确定它与哪些神经元有连接？？</a:t>
            </a:r>
            <a:endParaRPr lang="en-US" altLang="zh-CN" sz="2000" dirty="0"/>
          </a:p>
          <a:p>
            <a:endParaRPr lang="en-US" altLang="zh-CN" sz="2000" dirty="0">
              <a:solidFill>
                <a:srgbClr val="FF0000"/>
              </a:solidFill>
            </a:endParaRPr>
          </a:p>
        </p:txBody>
      </p:sp>
      <p:sp>
        <p:nvSpPr>
          <p:cNvPr id="3" name="椭圆 2">
            <a:extLst>
              <a:ext uri="{FF2B5EF4-FFF2-40B4-BE49-F238E27FC236}">
                <a16:creationId xmlns:a16="http://schemas.microsoft.com/office/drawing/2014/main" id="{07AD6474-FAE6-5046-BC22-02E4E29AD045}"/>
              </a:ext>
            </a:extLst>
          </p:cNvPr>
          <p:cNvSpPr/>
          <p:nvPr/>
        </p:nvSpPr>
        <p:spPr>
          <a:xfrm>
            <a:off x="8273398" y="1233764"/>
            <a:ext cx="558800" cy="546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 name="椭圆 3">
            <a:extLst>
              <a:ext uri="{FF2B5EF4-FFF2-40B4-BE49-F238E27FC236}">
                <a16:creationId xmlns:a16="http://schemas.microsoft.com/office/drawing/2014/main" id="{4BBF1B38-4744-268D-0CC7-A5A06A5D8760}"/>
              </a:ext>
            </a:extLst>
          </p:cNvPr>
          <p:cNvSpPr/>
          <p:nvPr/>
        </p:nvSpPr>
        <p:spPr>
          <a:xfrm>
            <a:off x="10034568" y="1271616"/>
            <a:ext cx="558800" cy="546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endParaRPr lang="zh-CN" altLang="en-US" dirty="0"/>
          </a:p>
        </p:txBody>
      </p:sp>
      <p:sp>
        <p:nvSpPr>
          <p:cNvPr id="11" name="对话气泡: 矩形 10">
            <a:extLst>
              <a:ext uri="{FF2B5EF4-FFF2-40B4-BE49-F238E27FC236}">
                <a16:creationId xmlns:a16="http://schemas.microsoft.com/office/drawing/2014/main" id="{6D8DBD6E-FED5-891A-1681-6C0F42CE0EF1}"/>
              </a:ext>
            </a:extLst>
          </p:cNvPr>
          <p:cNvSpPr/>
          <p:nvPr/>
        </p:nvSpPr>
        <p:spPr>
          <a:xfrm>
            <a:off x="5621659" y="2222500"/>
            <a:ext cx="2963541" cy="1473200"/>
          </a:xfrm>
          <a:prstGeom prst="wedgeRectCallout">
            <a:avLst>
              <a:gd name="adj1" fmla="val 46020"/>
              <a:gd name="adj2" fmla="val -8146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话气泡: 矩形 12">
            <a:extLst>
              <a:ext uri="{FF2B5EF4-FFF2-40B4-BE49-F238E27FC236}">
                <a16:creationId xmlns:a16="http://schemas.microsoft.com/office/drawing/2014/main" id="{1C4A2BD4-D76F-44E0-4AD5-3789B655EF34}"/>
              </a:ext>
            </a:extLst>
          </p:cNvPr>
          <p:cNvSpPr/>
          <p:nvPr/>
        </p:nvSpPr>
        <p:spPr>
          <a:xfrm>
            <a:off x="8832198" y="2222499"/>
            <a:ext cx="2963541" cy="1473199"/>
          </a:xfrm>
          <a:prstGeom prst="wedgeRectCallout">
            <a:avLst>
              <a:gd name="adj1" fmla="val -56831"/>
              <a:gd name="adj2" fmla="val -8378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AF309AA-CF5B-9A27-A26B-B81821467905}"/>
              </a:ext>
            </a:extLst>
          </p:cNvPr>
          <p:cNvSpPr txBox="1"/>
          <p:nvPr/>
        </p:nvSpPr>
        <p:spPr>
          <a:xfrm>
            <a:off x="5621659" y="2344518"/>
            <a:ext cx="3306441" cy="1200329"/>
          </a:xfrm>
          <a:prstGeom prst="rect">
            <a:avLst/>
          </a:prstGeom>
          <a:noFill/>
        </p:spPr>
        <p:txBody>
          <a:bodyPr wrap="square">
            <a:spAutoFit/>
          </a:bodyPr>
          <a:lstStyle/>
          <a:p>
            <a:r>
              <a:rPr lang="zh-CN" altLang="en-US" b="1" dirty="0"/>
              <a:t>兴奋性输入的来源：</a:t>
            </a:r>
            <a:endParaRPr lang="en-US" altLang="zh-CN" b="1" dirty="0"/>
          </a:p>
          <a:p>
            <a:pPr marL="342900" indent="-342900">
              <a:buAutoNum type="arabicPeriod"/>
            </a:pPr>
            <a:r>
              <a:rPr lang="en-US" altLang="zh-CN" dirty="0">
                <a:solidFill>
                  <a:srgbClr val="FF0000"/>
                </a:solidFill>
              </a:rPr>
              <a:t>LGN M</a:t>
            </a:r>
            <a:r>
              <a:rPr lang="zh-CN" altLang="en-US" dirty="0">
                <a:solidFill>
                  <a:srgbClr val="FF0000"/>
                </a:solidFill>
              </a:rPr>
              <a:t>的前馈输入</a:t>
            </a:r>
            <a:endParaRPr lang="en-US" altLang="zh-CN" dirty="0">
              <a:solidFill>
                <a:srgbClr val="FF0000"/>
              </a:solidFill>
            </a:endParaRPr>
          </a:p>
          <a:p>
            <a:pPr marL="342900" indent="-342900">
              <a:buAutoNum type="arabicPeriod"/>
            </a:pPr>
            <a:r>
              <a:rPr lang="zh-CN" altLang="en-US" dirty="0"/>
              <a:t>同层</a:t>
            </a:r>
            <a:r>
              <a:rPr lang="en-US" altLang="zh-CN" dirty="0"/>
              <a:t>E</a:t>
            </a:r>
            <a:r>
              <a:rPr lang="zh-CN" altLang="en-US" dirty="0"/>
              <a:t>细胞</a:t>
            </a:r>
            <a:r>
              <a:rPr lang="en-US" altLang="zh-CN" dirty="0"/>
              <a:t>recurrent</a:t>
            </a:r>
            <a:r>
              <a:rPr lang="zh-CN" altLang="en-US" dirty="0"/>
              <a:t>连接；</a:t>
            </a:r>
            <a:endParaRPr lang="en-US" altLang="zh-CN" dirty="0"/>
          </a:p>
          <a:p>
            <a:pPr marL="342900" indent="-342900">
              <a:buAutoNum type="arabicPeriod"/>
            </a:pPr>
            <a:r>
              <a:rPr lang="en-US" altLang="zh-CN" dirty="0"/>
              <a:t>L6</a:t>
            </a:r>
            <a:r>
              <a:rPr lang="zh-CN" altLang="en-US" dirty="0"/>
              <a:t>层</a:t>
            </a:r>
            <a:r>
              <a:rPr lang="en-US" altLang="zh-CN" dirty="0"/>
              <a:t>E</a:t>
            </a:r>
            <a:r>
              <a:rPr lang="zh-CN" altLang="en-US" dirty="0"/>
              <a:t>细胞的“反馈”</a:t>
            </a:r>
            <a:r>
              <a:rPr lang="en-US" altLang="zh-CN" dirty="0"/>
              <a:t>/</a:t>
            </a:r>
            <a:r>
              <a:rPr lang="zh-CN" altLang="en-US" dirty="0"/>
              <a:t>输入</a:t>
            </a:r>
            <a:endParaRPr lang="en-US" altLang="zh-CN" dirty="0"/>
          </a:p>
        </p:txBody>
      </p:sp>
      <p:sp>
        <p:nvSpPr>
          <p:cNvPr id="10" name="文本框 9">
            <a:extLst>
              <a:ext uri="{FF2B5EF4-FFF2-40B4-BE49-F238E27FC236}">
                <a16:creationId xmlns:a16="http://schemas.microsoft.com/office/drawing/2014/main" id="{211E4B58-8B67-C399-6984-54DE0DD3893B}"/>
              </a:ext>
            </a:extLst>
          </p:cNvPr>
          <p:cNvSpPr txBox="1"/>
          <p:nvPr/>
        </p:nvSpPr>
        <p:spPr>
          <a:xfrm>
            <a:off x="8832198" y="2434787"/>
            <a:ext cx="3128641" cy="923330"/>
          </a:xfrm>
          <a:prstGeom prst="rect">
            <a:avLst/>
          </a:prstGeom>
          <a:noFill/>
        </p:spPr>
        <p:txBody>
          <a:bodyPr wrap="square">
            <a:spAutoFit/>
          </a:bodyPr>
          <a:lstStyle/>
          <a:p>
            <a:r>
              <a:rPr lang="zh-CN" altLang="en-US" b="1" dirty="0"/>
              <a:t>抑制性输入的来源：</a:t>
            </a:r>
            <a:endParaRPr lang="en-US" altLang="zh-CN" b="1" dirty="0"/>
          </a:p>
          <a:p>
            <a:endParaRPr lang="en-US" altLang="zh-CN" b="1" dirty="0"/>
          </a:p>
          <a:p>
            <a:r>
              <a:rPr lang="en-US" altLang="zh-CN" dirty="0"/>
              <a:t>1. </a:t>
            </a:r>
            <a:r>
              <a:rPr lang="zh-CN" altLang="en-US" dirty="0"/>
              <a:t>同层</a:t>
            </a:r>
            <a:r>
              <a:rPr lang="en-US" altLang="zh-CN" dirty="0"/>
              <a:t>I</a:t>
            </a:r>
            <a:r>
              <a:rPr lang="zh-CN" altLang="en-US" dirty="0"/>
              <a:t>细胞的</a:t>
            </a:r>
            <a:r>
              <a:rPr lang="en-US" altLang="zh-CN" dirty="0"/>
              <a:t>recurrent</a:t>
            </a:r>
            <a:r>
              <a:rPr lang="zh-CN" altLang="en-US" dirty="0"/>
              <a:t>连接</a:t>
            </a:r>
            <a:endParaRPr lang="en-US" altLang="zh-CN" dirty="0"/>
          </a:p>
        </p:txBody>
      </p:sp>
      <p:sp>
        <p:nvSpPr>
          <p:cNvPr id="14" name="文本框 13">
            <a:extLst>
              <a:ext uri="{FF2B5EF4-FFF2-40B4-BE49-F238E27FC236}">
                <a16:creationId xmlns:a16="http://schemas.microsoft.com/office/drawing/2014/main" id="{85ADB014-EC73-DC33-9F83-2AFD4A78D7F4}"/>
              </a:ext>
            </a:extLst>
          </p:cNvPr>
          <p:cNvSpPr txBox="1"/>
          <p:nvPr/>
        </p:nvSpPr>
        <p:spPr>
          <a:xfrm>
            <a:off x="876898" y="3817718"/>
            <a:ext cx="4663738" cy="2585323"/>
          </a:xfrm>
          <a:prstGeom prst="rect">
            <a:avLst/>
          </a:prstGeom>
          <a:noFill/>
          <a:ln w="34925">
            <a:solidFill>
              <a:schemeClr val="accent2"/>
            </a:solidFill>
            <a:prstDash val="sysDash"/>
          </a:ln>
        </p:spPr>
        <p:txBody>
          <a:bodyPr wrap="square">
            <a:spAutoFit/>
          </a:bodyPr>
          <a:lstStyle/>
          <a:p>
            <a:r>
              <a:rPr lang="zh-CN" altLang="en-US" dirty="0">
                <a:solidFill>
                  <a:srgbClr val="FF0000"/>
                </a:solidFill>
              </a:rPr>
              <a:t>*不同位置上的</a:t>
            </a:r>
            <a:r>
              <a:rPr lang="en-US" altLang="zh-CN" dirty="0">
                <a:solidFill>
                  <a:srgbClr val="FF0000"/>
                </a:solidFill>
              </a:rPr>
              <a:t>V1</a:t>
            </a:r>
            <a:r>
              <a:rPr lang="zh-CN" altLang="en-US" dirty="0">
                <a:solidFill>
                  <a:srgbClr val="FF0000"/>
                </a:solidFill>
              </a:rPr>
              <a:t>细胞接受到的</a:t>
            </a:r>
            <a:r>
              <a:rPr lang="en-US" altLang="zh-CN" dirty="0">
                <a:solidFill>
                  <a:srgbClr val="FF0000"/>
                </a:solidFill>
              </a:rPr>
              <a:t>LGN M</a:t>
            </a:r>
            <a:r>
              <a:rPr lang="zh-CN" altLang="en-US" dirty="0">
                <a:solidFill>
                  <a:srgbClr val="FF0000"/>
                </a:solidFill>
              </a:rPr>
              <a:t>的前馈输入是怎样的？？</a:t>
            </a:r>
            <a:endParaRPr lang="en-US" altLang="zh-CN" dirty="0">
              <a:solidFill>
                <a:srgbClr val="FF0000"/>
              </a:solidFill>
            </a:endParaRPr>
          </a:p>
          <a:p>
            <a:endParaRPr lang="en-US" altLang="zh-CN" dirty="0">
              <a:solidFill>
                <a:srgbClr val="FF0000"/>
              </a:solidFill>
            </a:endParaRPr>
          </a:p>
          <a:p>
            <a:r>
              <a:rPr lang="zh-CN" altLang="en-US" sz="1800" dirty="0">
                <a:solidFill>
                  <a:srgbClr val="FF0000"/>
                </a:solidFill>
              </a:rPr>
              <a:t>数量上：</a:t>
            </a:r>
            <a:r>
              <a:rPr lang="zh-CN" altLang="en-US" dirty="0"/>
              <a:t>每个</a:t>
            </a:r>
            <a:r>
              <a:rPr lang="en-US" altLang="zh-CN" dirty="0"/>
              <a:t>HC</a:t>
            </a:r>
            <a:r>
              <a:rPr lang="zh-CN" altLang="en-US" dirty="0"/>
              <a:t>的感受野是对应位置上的</a:t>
            </a:r>
            <a:r>
              <a:rPr lang="en-US" altLang="zh-CN" sz="1800" dirty="0"/>
              <a:t>10</a:t>
            </a:r>
            <a:r>
              <a:rPr lang="zh-CN" altLang="en-US" sz="1800" dirty="0"/>
              <a:t>个</a:t>
            </a:r>
            <a:r>
              <a:rPr lang="en-US" altLang="zh-CN" sz="1800" dirty="0"/>
              <a:t>LGN M</a:t>
            </a:r>
            <a:r>
              <a:rPr lang="zh-CN" altLang="en-US" sz="1800" dirty="0"/>
              <a:t>细胞</a:t>
            </a:r>
            <a:r>
              <a:rPr lang="en-US" altLang="zh-CN" sz="1800" dirty="0"/>
              <a:t>(</a:t>
            </a:r>
            <a:r>
              <a:rPr lang="zh-CN" altLang="en-US" sz="1800" dirty="0"/>
              <a:t>平均</a:t>
            </a:r>
            <a:r>
              <a:rPr lang="en-US" altLang="zh-CN" sz="1800" dirty="0"/>
              <a:t>5</a:t>
            </a:r>
            <a:r>
              <a:rPr lang="zh-CN" altLang="en-US" sz="1800" dirty="0"/>
              <a:t>个</a:t>
            </a:r>
            <a:r>
              <a:rPr lang="en-US" altLang="zh-CN" sz="1800" dirty="0"/>
              <a:t>ON</a:t>
            </a:r>
            <a:r>
              <a:rPr lang="zh-CN" altLang="en-US" sz="1800" dirty="0"/>
              <a:t>和</a:t>
            </a:r>
            <a:r>
              <a:rPr lang="en-US" altLang="zh-CN" sz="1800" dirty="0"/>
              <a:t>5</a:t>
            </a:r>
            <a:r>
              <a:rPr lang="zh-CN" altLang="en-US" sz="1800" dirty="0"/>
              <a:t>个</a:t>
            </a:r>
            <a:r>
              <a:rPr lang="en-US" altLang="zh-CN" sz="1800" dirty="0"/>
              <a:t>OFF)</a:t>
            </a:r>
          </a:p>
          <a:p>
            <a:r>
              <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设计</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1</a:t>
            </a:r>
            <a:r>
              <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不同位置上预设不同朝向的</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LGN</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输入：代表了</a:t>
            </a:r>
            <a:r>
              <a:rPr lang="en-US" altLang="zh-CN" sz="1800" dirty="0"/>
              <a:t>6</a:t>
            </a:r>
            <a:r>
              <a:rPr lang="zh-CN" altLang="en-US" sz="1800" dirty="0"/>
              <a:t>种朝向性</a:t>
            </a:r>
            <a:r>
              <a:rPr lang="en-US" altLang="zh-CN" sz="1800" dirty="0"/>
              <a:t>0</a:t>
            </a:r>
            <a:r>
              <a:rPr lang="en-US" altLang="zh-CN" dirty="0"/>
              <a:t>,30,60,90,120,150°</a:t>
            </a:r>
          </a:p>
          <a:p>
            <a:r>
              <a:rPr lang="zh-CN" altLang="en-US" dirty="0">
                <a:solidFill>
                  <a:srgbClr val="FF0000"/>
                </a:solidFill>
              </a:rPr>
              <a:t>设计</a:t>
            </a:r>
            <a:r>
              <a:rPr lang="en-US" altLang="zh-CN" dirty="0">
                <a:solidFill>
                  <a:srgbClr val="FF0000"/>
                </a:solidFill>
              </a:rPr>
              <a:t>2</a:t>
            </a:r>
            <a:r>
              <a:rPr lang="zh-CN" altLang="en-US" dirty="0"/>
              <a:t>：设计算法为</a:t>
            </a:r>
            <a:r>
              <a:rPr lang="en-US" altLang="zh-CN" dirty="0"/>
              <a:t>V1</a:t>
            </a:r>
            <a:r>
              <a:rPr lang="zh-CN" altLang="en-US" dirty="0"/>
              <a:t>细胞选择不同的</a:t>
            </a:r>
            <a:r>
              <a:rPr lang="en-US" altLang="zh-CN" dirty="0"/>
              <a:t>LGN</a:t>
            </a:r>
            <a:r>
              <a:rPr lang="zh-CN" altLang="en-US" dirty="0"/>
              <a:t>输入模板</a:t>
            </a:r>
            <a:endParaRPr lang="en-US" altLang="zh-CN" sz="1800" dirty="0"/>
          </a:p>
        </p:txBody>
      </p:sp>
      <p:sp>
        <p:nvSpPr>
          <p:cNvPr id="16" name="文本框 15">
            <a:extLst>
              <a:ext uri="{FF2B5EF4-FFF2-40B4-BE49-F238E27FC236}">
                <a16:creationId xmlns:a16="http://schemas.microsoft.com/office/drawing/2014/main" id="{129CD815-E810-D732-E6FC-7C34597748B9}"/>
              </a:ext>
            </a:extLst>
          </p:cNvPr>
          <p:cNvSpPr txBox="1"/>
          <p:nvPr/>
        </p:nvSpPr>
        <p:spPr>
          <a:xfrm>
            <a:off x="8088333" y="606462"/>
            <a:ext cx="6096000" cy="369332"/>
          </a:xfrm>
          <a:prstGeom prst="rect">
            <a:avLst/>
          </a:prstGeom>
          <a:noFill/>
        </p:spPr>
        <p:txBody>
          <a:bodyPr wrap="square">
            <a:spAutoFit/>
          </a:bodyPr>
          <a:lstStyle/>
          <a:p>
            <a:r>
              <a:rPr lang="en-US" altLang="zh-CN" sz="1800" dirty="0"/>
              <a:t>V1 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800" kern="100" dirty="0">
                <a:effectLst/>
                <a:latin typeface="等线" panose="02010600030101010101" pitchFamily="2" charset="-122"/>
                <a:ea typeface="等线" panose="02010600030101010101" pitchFamily="2" charset="-122"/>
                <a:cs typeface="Times New Roman" panose="02020603050405020304" pitchFamily="18" charset="0"/>
              </a:rPr>
              <a:t>α</a:t>
            </a:r>
            <a:endParaRPr lang="zh-CN" altLang="en-US" dirty="0"/>
          </a:p>
        </p:txBody>
      </p:sp>
      <p:sp>
        <p:nvSpPr>
          <p:cNvPr id="15" name="文本框 14">
            <a:extLst>
              <a:ext uri="{FF2B5EF4-FFF2-40B4-BE49-F238E27FC236}">
                <a16:creationId xmlns:a16="http://schemas.microsoft.com/office/drawing/2014/main" id="{28561942-8BD3-4FE3-E0E8-DD685584632A}"/>
              </a:ext>
            </a:extLst>
          </p:cNvPr>
          <p:cNvSpPr txBox="1"/>
          <p:nvPr/>
        </p:nvSpPr>
        <p:spPr>
          <a:xfrm>
            <a:off x="9698048" y="4233216"/>
            <a:ext cx="2316152" cy="2308324"/>
          </a:xfrm>
          <a:prstGeom prst="rect">
            <a:avLst/>
          </a:prstGeom>
          <a:noFill/>
          <a:ln w="38100">
            <a:solidFill>
              <a:schemeClr val="accent2"/>
            </a:solidFill>
            <a:prstDash val="sysDash"/>
          </a:ln>
        </p:spPr>
        <p:txBody>
          <a:bodyPr wrap="square">
            <a:spAutoFit/>
          </a:bodyPr>
          <a:lstStyle/>
          <a:p>
            <a:r>
              <a:rPr lang="zh-CN" altLang="en-US" dirty="0"/>
              <a:t>如何确定</a:t>
            </a:r>
            <a:r>
              <a:rPr lang="en-US" altLang="zh-CN" dirty="0"/>
              <a:t>V1</a:t>
            </a:r>
            <a:r>
              <a:rPr lang="zh-CN" altLang="en-US" dirty="0"/>
              <a:t>细胞的</a:t>
            </a:r>
            <a:r>
              <a:rPr lang="en-US" altLang="zh-CN" dirty="0"/>
              <a:t>LGN</a:t>
            </a:r>
            <a:r>
              <a:rPr lang="zh-CN" altLang="en-US" dirty="0"/>
              <a:t>输入？？</a:t>
            </a:r>
            <a:endParaRPr lang="en-US" altLang="zh-CN" dirty="0"/>
          </a:p>
          <a:p>
            <a:r>
              <a:rPr lang="zh-CN" altLang="en-US" dirty="0"/>
              <a:t>已知：</a:t>
            </a:r>
            <a:r>
              <a:rPr lang="en-US" altLang="zh-CN" dirty="0"/>
              <a:t>V1</a:t>
            </a:r>
            <a:r>
              <a:rPr lang="zh-CN" altLang="en-US" dirty="0"/>
              <a:t>的预设朝向</a:t>
            </a:r>
            <a:endParaRPr lang="en-US" altLang="zh-CN" dirty="0"/>
          </a:p>
          <a:p>
            <a:r>
              <a:rPr lang="en-US" altLang="zh-CN" dirty="0"/>
              <a:t>1. </a:t>
            </a:r>
            <a:r>
              <a:rPr lang="zh-CN" altLang="en-US" dirty="0"/>
              <a:t>确定</a:t>
            </a:r>
            <a:r>
              <a:rPr lang="en-US" altLang="zh-CN" dirty="0" err="1"/>
              <a:t>nLGN</a:t>
            </a:r>
            <a:r>
              <a:rPr lang="en-US" altLang="zh-CN" dirty="0"/>
              <a:t>(</a:t>
            </a:r>
            <a:r>
              <a:rPr lang="zh-CN" altLang="en-US" dirty="0"/>
              <a:t>输入</a:t>
            </a:r>
            <a:r>
              <a:rPr lang="en-US" altLang="zh-CN" dirty="0"/>
              <a:t>LGN</a:t>
            </a:r>
            <a:r>
              <a:rPr lang="zh-CN" altLang="en-US" dirty="0"/>
              <a:t>细胞的个数</a:t>
            </a:r>
            <a:r>
              <a:rPr lang="en-US" altLang="zh-CN" dirty="0"/>
              <a:t>)</a:t>
            </a:r>
          </a:p>
          <a:p>
            <a:r>
              <a:rPr lang="en-US" altLang="zh-CN" dirty="0"/>
              <a:t>2. </a:t>
            </a:r>
            <a:r>
              <a:rPr lang="zh-CN" altLang="en-US" dirty="0"/>
              <a:t>在指定</a:t>
            </a:r>
            <a:r>
              <a:rPr lang="en-US" altLang="zh-CN" dirty="0" err="1"/>
              <a:t>nLGN</a:t>
            </a:r>
            <a:r>
              <a:rPr lang="zh-CN" altLang="en-US" dirty="0"/>
              <a:t>下随机选择一个模板</a:t>
            </a:r>
            <a:endParaRPr lang="en-US" altLang="zh-CN" dirty="0"/>
          </a:p>
          <a:p>
            <a:r>
              <a:rPr lang="en-US" altLang="zh-CN" dirty="0"/>
              <a:t>(Q</a:t>
            </a:r>
            <a:r>
              <a:rPr lang="zh-CN" altLang="en-US" dirty="0"/>
              <a:t>：如何确定</a:t>
            </a:r>
            <a:r>
              <a:rPr lang="en-US" altLang="zh-CN" dirty="0" err="1"/>
              <a:t>nLGN</a:t>
            </a:r>
            <a:r>
              <a:rPr lang="en-US" altLang="zh-CN" dirty="0"/>
              <a:t>?)</a:t>
            </a:r>
            <a:endParaRPr lang="zh-CN" altLang="en-US" dirty="0"/>
          </a:p>
        </p:txBody>
      </p:sp>
      <p:pic>
        <p:nvPicPr>
          <p:cNvPr id="7" name="图片 6">
            <a:extLst>
              <a:ext uri="{FF2B5EF4-FFF2-40B4-BE49-F238E27FC236}">
                <a16:creationId xmlns:a16="http://schemas.microsoft.com/office/drawing/2014/main" id="{200DE339-9604-FFB5-5BFB-3CDAF6CD6921}"/>
              </a:ext>
            </a:extLst>
          </p:cNvPr>
          <p:cNvPicPr>
            <a:picLocks noChangeAspect="1"/>
          </p:cNvPicPr>
          <p:nvPr/>
        </p:nvPicPr>
        <p:blipFill>
          <a:blip r:embed="rId2"/>
          <a:stretch>
            <a:fillRect/>
          </a:stretch>
        </p:blipFill>
        <p:spPr>
          <a:xfrm>
            <a:off x="6096000" y="4109501"/>
            <a:ext cx="1447874" cy="2292468"/>
          </a:xfrm>
          <a:prstGeom prst="rect">
            <a:avLst/>
          </a:prstGeom>
        </p:spPr>
      </p:pic>
      <p:pic>
        <p:nvPicPr>
          <p:cNvPr id="18" name="图片 17">
            <a:extLst>
              <a:ext uri="{FF2B5EF4-FFF2-40B4-BE49-F238E27FC236}">
                <a16:creationId xmlns:a16="http://schemas.microsoft.com/office/drawing/2014/main" id="{2BA44667-7B97-3669-9EDB-CF95157B33C6}"/>
              </a:ext>
            </a:extLst>
          </p:cNvPr>
          <p:cNvPicPr>
            <a:picLocks noChangeAspect="1"/>
          </p:cNvPicPr>
          <p:nvPr/>
        </p:nvPicPr>
        <p:blipFill rotWithShape="1">
          <a:blip r:embed="rId3"/>
          <a:srcRect l="54031" t="10636"/>
          <a:stretch/>
        </p:blipFill>
        <p:spPr>
          <a:xfrm>
            <a:off x="7602988" y="4260352"/>
            <a:ext cx="2074046" cy="2168723"/>
          </a:xfrm>
          <a:prstGeom prst="rect">
            <a:avLst/>
          </a:prstGeom>
        </p:spPr>
      </p:pic>
      <p:sp>
        <p:nvSpPr>
          <p:cNvPr id="9" name="椭圆 8">
            <a:extLst>
              <a:ext uri="{FF2B5EF4-FFF2-40B4-BE49-F238E27FC236}">
                <a16:creationId xmlns:a16="http://schemas.microsoft.com/office/drawing/2014/main" id="{D9C62AC4-BC5C-4903-DD35-C350C80CCE6A}"/>
              </a:ext>
            </a:extLst>
          </p:cNvPr>
          <p:cNvSpPr/>
          <p:nvPr/>
        </p:nvSpPr>
        <p:spPr>
          <a:xfrm>
            <a:off x="8487738" y="5110379"/>
            <a:ext cx="176335" cy="25748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121E5194-289B-36F3-826E-CDCDEB4A706E}"/>
              </a:ext>
            </a:extLst>
          </p:cNvPr>
          <p:cNvSpPr txBox="1"/>
          <p:nvPr/>
        </p:nvSpPr>
        <p:spPr>
          <a:xfrm>
            <a:off x="4289125" y="375629"/>
            <a:ext cx="3613749" cy="461665"/>
          </a:xfrm>
          <a:prstGeom prst="rect">
            <a:avLst/>
          </a:prstGeom>
          <a:noFill/>
        </p:spPr>
        <p:txBody>
          <a:bodyPr wrap="square">
            <a:spAutoFit/>
          </a:bodyPr>
          <a:lstStyle/>
          <a:p>
            <a:r>
              <a:rPr lang="zh-CN" altLang="en-US" sz="2400" b="1" dirty="0"/>
              <a:t>连接的建模细节：</a:t>
            </a:r>
          </a:p>
        </p:txBody>
      </p:sp>
    </p:spTree>
    <p:extLst>
      <p:ext uri="{BB962C8B-B14F-4D97-AF65-F5344CB8AC3E}">
        <p14:creationId xmlns:p14="http://schemas.microsoft.com/office/powerpoint/2010/main" val="93830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96F18E9-306E-89E8-93C8-A1F3D632F6BD}"/>
              </a:ext>
            </a:extLst>
          </p:cNvPr>
          <p:cNvSpPr txBox="1"/>
          <p:nvPr/>
        </p:nvSpPr>
        <p:spPr>
          <a:xfrm>
            <a:off x="6959533" y="1720840"/>
            <a:ext cx="4161420" cy="3416320"/>
          </a:xfrm>
          <a:prstGeom prst="rect">
            <a:avLst/>
          </a:prstGeom>
          <a:noFill/>
          <a:ln w="41275">
            <a:solidFill>
              <a:schemeClr val="accent3"/>
            </a:solidFill>
          </a:ln>
        </p:spPr>
        <p:txBody>
          <a:bodyPr wrap="square">
            <a:spAutoFit/>
          </a:bodyPr>
          <a:lstStyle/>
          <a:p>
            <a:r>
              <a:rPr lang="zh-CN" altLang="en-US" dirty="0"/>
              <a:t>调控系数 Modulation Ratio:</a:t>
            </a:r>
            <a:endParaRPr lang="en-US" altLang="zh-CN" dirty="0"/>
          </a:p>
          <a:p>
            <a:r>
              <a:rPr lang="zh-CN" altLang="en-US" dirty="0"/>
              <a:t>一个细胞对它的输入进行线性求和的程度；</a:t>
            </a:r>
            <a:endParaRPr lang="en-US" altLang="zh-CN" dirty="0"/>
          </a:p>
          <a:p>
            <a:r>
              <a:rPr lang="zh-CN" altLang="en-US" dirty="0"/>
              <a:t>MR=F1/F0</a:t>
            </a:r>
            <a:endParaRPr lang="en-US" altLang="zh-CN" dirty="0"/>
          </a:p>
          <a:p>
            <a:r>
              <a:rPr lang="zh-CN" altLang="en-US" dirty="0"/>
              <a:t>其中：F1为当输入周期信号(正弦波)时细胞响应的基本频率的幅度，F0为细胞响应的平均值。</a:t>
            </a:r>
            <a:endParaRPr lang="en-US" altLang="zh-CN" dirty="0"/>
          </a:p>
          <a:p>
            <a:endParaRPr lang="en-US" altLang="zh-CN" dirty="0"/>
          </a:p>
          <a:p>
            <a:r>
              <a:rPr lang="zh-CN" altLang="en-US" dirty="0">
                <a:solidFill>
                  <a:srgbClr val="FF0000"/>
                </a:solidFill>
              </a:rPr>
              <a:t>MR&lt;1为复杂细胞</a:t>
            </a:r>
            <a:r>
              <a:rPr lang="zh-CN" altLang="en-US" dirty="0"/>
              <a:t>，对输入的线性求和能力弱。</a:t>
            </a:r>
            <a:endParaRPr lang="en-US" altLang="zh-CN" dirty="0"/>
          </a:p>
          <a:p>
            <a:r>
              <a:rPr lang="zh-CN" altLang="en-US" dirty="0">
                <a:solidFill>
                  <a:srgbClr val="FF0000"/>
                </a:solidFill>
              </a:rPr>
              <a:t>MR&gt;1为简单细胞</a:t>
            </a:r>
            <a:r>
              <a:rPr lang="zh-CN" altLang="en-US" dirty="0"/>
              <a:t>，细胞对输入的线性求和能力强；</a:t>
            </a:r>
            <a:endParaRPr lang="en-US" altLang="zh-CN" dirty="0"/>
          </a:p>
        </p:txBody>
      </p:sp>
      <p:sp>
        <p:nvSpPr>
          <p:cNvPr id="7" name="文本框 6">
            <a:extLst>
              <a:ext uri="{FF2B5EF4-FFF2-40B4-BE49-F238E27FC236}">
                <a16:creationId xmlns:a16="http://schemas.microsoft.com/office/drawing/2014/main" id="{1E2FF9EB-B3AB-6BBB-5C6F-42C7E9F9F0C3}"/>
              </a:ext>
            </a:extLst>
          </p:cNvPr>
          <p:cNvSpPr txBox="1"/>
          <p:nvPr/>
        </p:nvSpPr>
        <p:spPr>
          <a:xfrm>
            <a:off x="863533" y="474311"/>
            <a:ext cx="6096000" cy="1508105"/>
          </a:xfrm>
          <a:prstGeom prst="rect">
            <a:avLst/>
          </a:prstGeom>
          <a:noFill/>
        </p:spPr>
        <p:txBody>
          <a:bodyPr wrap="square">
            <a:spAutoFit/>
          </a:bodyPr>
          <a:lstStyle/>
          <a:p>
            <a:pPr marL="342900" indent="-342900">
              <a:buFont typeface="Wingdings" panose="05000000000000000000" pitchFamily="2" charset="2"/>
              <a:buChar char="u"/>
            </a:pPr>
            <a:r>
              <a:rPr lang="zh-CN" altLang="en-US" sz="2000" b="1" dirty="0"/>
              <a:t>估计合理的</a:t>
            </a:r>
            <a:r>
              <a:rPr lang="en-US" altLang="zh-CN" sz="2000" b="1" dirty="0" err="1"/>
              <a:t>nLGN</a:t>
            </a:r>
            <a:r>
              <a:rPr lang="zh-CN" altLang="en-US" sz="2000" b="1" dirty="0"/>
              <a:t>：</a:t>
            </a:r>
            <a:endParaRPr lang="en-US" altLang="zh-CN" sz="2000" b="1" dirty="0"/>
          </a:p>
          <a:p>
            <a:r>
              <a:rPr lang="zh-CN" altLang="en-US" dirty="0">
                <a:solidFill>
                  <a:srgbClr val="FF0000"/>
                </a:solidFill>
              </a:rPr>
              <a:t>nLGN小于等于2的V1细胞占1/3，nLGN大于等于4的V1细胞占2/3。</a:t>
            </a:r>
            <a:endParaRPr lang="en-US" altLang="zh-CN" dirty="0">
              <a:solidFill>
                <a:srgbClr val="FF0000"/>
              </a:solidFill>
            </a:endParaRPr>
          </a:p>
          <a:p>
            <a:r>
              <a:rPr lang="zh-CN" altLang="en-US" dirty="0"/>
              <a:t>目的：模拟出合理的V1细胞MR的双峰分布实验结果：30%为复杂细胞</a:t>
            </a:r>
            <a:r>
              <a:rPr lang="en-US" altLang="zh-CN" dirty="0"/>
              <a:t>(</a:t>
            </a:r>
            <a:r>
              <a:rPr lang="zh-CN" altLang="en-US" dirty="0"/>
              <a:t>细胞的调控系数MR小于1</a:t>
            </a:r>
            <a:r>
              <a:rPr lang="en-US" altLang="zh-CN" dirty="0"/>
              <a:t>)</a:t>
            </a:r>
          </a:p>
        </p:txBody>
      </p:sp>
      <p:pic>
        <p:nvPicPr>
          <p:cNvPr id="11" name="图片 10">
            <a:extLst>
              <a:ext uri="{FF2B5EF4-FFF2-40B4-BE49-F238E27FC236}">
                <a16:creationId xmlns:a16="http://schemas.microsoft.com/office/drawing/2014/main" id="{438C438B-3F97-FBC7-805A-81F7A0F24D49}"/>
              </a:ext>
            </a:extLst>
          </p:cNvPr>
          <p:cNvPicPr>
            <a:picLocks noChangeAspect="1"/>
          </p:cNvPicPr>
          <p:nvPr/>
        </p:nvPicPr>
        <p:blipFill>
          <a:blip r:embed="rId2"/>
          <a:stretch>
            <a:fillRect/>
          </a:stretch>
        </p:blipFill>
        <p:spPr>
          <a:xfrm>
            <a:off x="1576626" y="2163358"/>
            <a:ext cx="4035801" cy="3690940"/>
          </a:xfrm>
          <a:prstGeom prst="rect">
            <a:avLst/>
          </a:prstGeom>
        </p:spPr>
      </p:pic>
    </p:spTree>
    <p:extLst>
      <p:ext uri="{BB962C8B-B14F-4D97-AF65-F5344CB8AC3E}">
        <p14:creationId xmlns:p14="http://schemas.microsoft.com/office/powerpoint/2010/main" val="356603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607626-015D-17BD-DB1E-6A430EC33ADB}"/>
              </a:ext>
            </a:extLst>
          </p:cNvPr>
          <p:cNvSpPr txBox="1"/>
          <p:nvPr/>
        </p:nvSpPr>
        <p:spPr>
          <a:xfrm>
            <a:off x="1009050" y="1440825"/>
            <a:ext cx="3613750" cy="2185214"/>
          </a:xfrm>
          <a:prstGeom prst="rect">
            <a:avLst/>
          </a:prstGeom>
          <a:noFill/>
        </p:spPr>
        <p:txBody>
          <a:bodyPr wrap="square">
            <a:spAutoFit/>
          </a:bodyPr>
          <a:lstStyle/>
          <a:p>
            <a:r>
              <a:rPr lang="zh-CN" altLang="en-US" sz="2000" dirty="0"/>
              <a:t>问题</a:t>
            </a:r>
            <a:r>
              <a:rPr lang="en-US" altLang="zh-CN" sz="2000" dirty="0"/>
              <a:t>1</a:t>
            </a:r>
            <a:r>
              <a:rPr lang="zh-CN" altLang="en-US" sz="2000" dirty="0"/>
              <a:t>：</a:t>
            </a:r>
            <a:r>
              <a:rPr lang="en-US" altLang="zh-CN" sz="2000" dirty="0"/>
              <a:t>V1 L</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20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2000" dirty="0"/>
              <a:t>神经元会接收到哪些类型的输入？？</a:t>
            </a:r>
            <a:endParaRPr lang="en-US" altLang="zh-CN" sz="2000" dirty="0"/>
          </a:p>
          <a:p>
            <a:endParaRPr lang="en-US" altLang="zh-CN" dirty="0"/>
          </a:p>
          <a:p>
            <a:r>
              <a:rPr lang="zh-CN" altLang="en-US" dirty="0"/>
              <a:t>针对</a:t>
            </a:r>
            <a:r>
              <a:rPr lang="en-US" altLang="zh-CN" dirty="0"/>
              <a:t>V1</a:t>
            </a:r>
            <a:r>
              <a:rPr lang="zh-CN" altLang="en-US" dirty="0"/>
              <a:t>兴奋性</a:t>
            </a:r>
            <a:r>
              <a:rPr lang="en-US" altLang="zh-CN" dirty="0"/>
              <a:t>/</a:t>
            </a:r>
            <a:r>
              <a:rPr lang="zh-CN" altLang="en-US" dirty="0"/>
              <a:t>抑制性神经元：</a:t>
            </a:r>
            <a:endParaRPr lang="en-US" altLang="zh-CN" dirty="0"/>
          </a:p>
          <a:p>
            <a:r>
              <a:rPr lang="zh-CN" altLang="en-US" sz="2000" dirty="0">
                <a:solidFill>
                  <a:srgbClr val="FF0000"/>
                </a:solidFill>
              </a:rPr>
              <a:t>问题</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 </a:t>
            </a:r>
            <a:r>
              <a:rPr lang="zh-CN" altLang="en-US" sz="2000" dirty="0">
                <a:solidFill>
                  <a:srgbClr val="FF0000"/>
                </a:solidFill>
              </a:rPr>
              <a:t>如何确定它与哪些神经元有连接？？</a:t>
            </a:r>
            <a:endParaRPr lang="en-US" altLang="zh-CN" sz="2000" dirty="0"/>
          </a:p>
          <a:p>
            <a:endParaRPr lang="en-US" altLang="zh-CN" sz="2000" dirty="0">
              <a:solidFill>
                <a:srgbClr val="FF0000"/>
              </a:solidFill>
            </a:endParaRPr>
          </a:p>
        </p:txBody>
      </p:sp>
      <p:sp>
        <p:nvSpPr>
          <p:cNvPr id="3" name="椭圆 2">
            <a:extLst>
              <a:ext uri="{FF2B5EF4-FFF2-40B4-BE49-F238E27FC236}">
                <a16:creationId xmlns:a16="http://schemas.microsoft.com/office/drawing/2014/main" id="{07AD6474-FAE6-5046-BC22-02E4E29AD045}"/>
              </a:ext>
            </a:extLst>
          </p:cNvPr>
          <p:cNvSpPr/>
          <p:nvPr/>
        </p:nvSpPr>
        <p:spPr>
          <a:xfrm>
            <a:off x="8273398" y="1233764"/>
            <a:ext cx="558800" cy="546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 name="椭圆 3">
            <a:extLst>
              <a:ext uri="{FF2B5EF4-FFF2-40B4-BE49-F238E27FC236}">
                <a16:creationId xmlns:a16="http://schemas.microsoft.com/office/drawing/2014/main" id="{4BBF1B38-4744-268D-0CC7-A5A06A5D8760}"/>
              </a:ext>
            </a:extLst>
          </p:cNvPr>
          <p:cNvSpPr/>
          <p:nvPr/>
        </p:nvSpPr>
        <p:spPr>
          <a:xfrm>
            <a:off x="10034568" y="1271616"/>
            <a:ext cx="558800" cy="546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endParaRPr lang="zh-CN" altLang="en-US" dirty="0"/>
          </a:p>
        </p:txBody>
      </p:sp>
      <p:sp>
        <p:nvSpPr>
          <p:cNvPr id="11" name="对话气泡: 矩形 10">
            <a:extLst>
              <a:ext uri="{FF2B5EF4-FFF2-40B4-BE49-F238E27FC236}">
                <a16:creationId xmlns:a16="http://schemas.microsoft.com/office/drawing/2014/main" id="{6D8DBD6E-FED5-891A-1681-6C0F42CE0EF1}"/>
              </a:ext>
            </a:extLst>
          </p:cNvPr>
          <p:cNvSpPr/>
          <p:nvPr/>
        </p:nvSpPr>
        <p:spPr>
          <a:xfrm>
            <a:off x="5621659" y="2222500"/>
            <a:ext cx="2963541" cy="1473200"/>
          </a:xfrm>
          <a:prstGeom prst="wedgeRectCallout">
            <a:avLst>
              <a:gd name="adj1" fmla="val 46020"/>
              <a:gd name="adj2" fmla="val -8146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话气泡: 矩形 12">
            <a:extLst>
              <a:ext uri="{FF2B5EF4-FFF2-40B4-BE49-F238E27FC236}">
                <a16:creationId xmlns:a16="http://schemas.microsoft.com/office/drawing/2014/main" id="{1C4A2BD4-D76F-44E0-4AD5-3789B655EF34}"/>
              </a:ext>
            </a:extLst>
          </p:cNvPr>
          <p:cNvSpPr/>
          <p:nvPr/>
        </p:nvSpPr>
        <p:spPr>
          <a:xfrm>
            <a:off x="8832198" y="2222499"/>
            <a:ext cx="2963541" cy="1473199"/>
          </a:xfrm>
          <a:prstGeom prst="wedgeRectCallout">
            <a:avLst>
              <a:gd name="adj1" fmla="val -56831"/>
              <a:gd name="adj2" fmla="val -8378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AF309AA-CF5B-9A27-A26B-B81821467905}"/>
              </a:ext>
            </a:extLst>
          </p:cNvPr>
          <p:cNvSpPr txBox="1"/>
          <p:nvPr/>
        </p:nvSpPr>
        <p:spPr>
          <a:xfrm>
            <a:off x="5621659" y="2344518"/>
            <a:ext cx="3306441" cy="1200329"/>
          </a:xfrm>
          <a:prstGeom prst="rect">
            <a:avLst/>
          </a:prstGeom>
          <a:noFill/>
        </p:spPr>
        <p:txBody>
          <a:bodyPr wrap="square">
            <a:spAutoFit/>
          </a:bodyPr>
          <a:lstStyle/>
          <a:p>
            <a:r>
              <a:rPr lang="zh-CN" altLang="en-US" b="1" dirty="0"/>
              <a:t>兴奋性输入的来源：</a:t>
            </a:r>
            <a:endParaRPr lang="en-US" altLang="zh-CN" b="1" dirty="0"/>
          </a:p>
          <a:p>
            <a:pPr marL="342900" indent="-342900">
              <a:buAutoNum type="arabicPeriod"/>
            </a:pPr>
            <a:r>
              <a:rPr lang="en-US" altLang="zh-CN" dirty="0"/>
              <a:t>LGN M</a:t>
            </a:r>
            <a:r>
              <a:rPr lang="zh-CN" altLang="en-US" dirty="0"/>
              <a:t>的前馈输入</a:t>
            </a:r>
            <a:endParaRPr lang="en-US" altLang="zh-CN" dirty="0"/>
          </a:p>
          <a:p>
            <a:pPr marL="342900" indent="-342900">
              <a:buAutoNum type="arabicPeriod"/>
            </a:pPr>
            <a:r>
              <a:rPr lang="zh-CN" altLang="en-US" dirty="0"/>
              <a:t>同层</a:t>
            </a:r>
            <a:r>
              <a:rPr lang="en-US" altLang="zh-CN" dirty="0"/>
              <a:t>E</a:t>
            </a:r>
            <a:r>
              <a:rPr lang="zh-CN" altLang="en-US" dirty="0"/>
              <a:t>细胞</a:t>
            </a:r>
            <a:r>
              <a:rPr lang="en-US" altLang="zh-CN" dirty="0"/>
              <a:t>recurrent</a:t>
            </a:r>
            <a:r>
              <a:rPr lang="zh-CN" altLang="en-US" dirty="0"/>
              <a:t>连接；</a:t>
            </a:r>
            <a:endParaRPr lang="en-US" altLang="zh-CN" dirty="0"/>
          </a:p>
          <a:p>
            <a:pPr marL="342900" indent="-342900">
              <a:buAutoNum type="arabicPeriod"/>
            </a:pPr>
            <a:r>
              <a:rPr lang="en-US" altLang="zh-CN" dirty="0">
                <a:solidFill>
                  <a:srgbClr val="FF0000"/>
                </a:solidFill>
              </a:rPr>
              <a:t>L6</a:t>
            </a:r>
            <a:r>
              <a:rPr lang="zh-CN" altLang="en-US" dirty="0">
                <a:solidFill>
                  <a:srgbClr val="FF0000"/>
                </a:solidFill>
              </a:rPr>
              <a:t>层</a:t>
            </a:r>
            <a:r>
              <a:rPr lang="en-US" altLang="zh-CN" dirty="0">
                <a:solidFill>
                  <a:srgbClr val="FF0000"/>
                </a:solidFill>
              </a:rPr>
              <a:t>E</a:t>
            </a:r>
            <a:r>
              <a:rPr lang="zh-CN" altLang="en-US" dirty="0">
                <a:solidFill>
                  <a:srgbClr val="FF0000"/>
                </a:solidFill>
              </a:rPr>
              <a:t>细胞的“反馈”</a:t>
            </a:r>
            <a:r>
              <a:rPr lang="en-US" altLang="zh-CN" dirty="0">
                <a:solidFill>
                  <a:srgbClr val="FF0000"/>
                </a:solidFill>
              </a:rPr>
              <a:t>/</a:t>
            </a:r>
            <a:r>
              <a:rPr lang="zh-CN" altLang="en-US" dirty="0">
                <a:solidFill>
                  <a:srgbClr val="FF0000"/>
                </a:solidFill>
              </a:rPr>
              <a:t>输入</a:t>
            </a:r>
            <a:endParaRPr lang="en-US" altLang="zh-CN" dirty="0">
              <a:solidFill>
                <a:srgbClr val="FF0000"/>
              </a:solidFill>
            </a:endParaRPr>
          </a:p>
        </p:txBody>
      </p:sp>
      <p:sp>
        <p:nvSpPr>
          <p:cNvPr id="10" name="文本框 9">
            <a:extLst>
              <a:ext uri="{FF2B5EF4-FFF2-40B4-BE49-F238E27FC236}">
                <a16:creationId xmlns:a16="http://schemas.microsoft.com/office/drawing/2014/main" id="{211E4B58-8B67-C399-6984-54DE0DD3893B}"/>
              </a:ext>
            </a:extLst>
          </p:cNvPr>
          <p:cNvSpPr txBox="1"/>
          <p:nvPr/>
        </p:nvSpPr>
        <p:spPr>
          <a:xfrm>
            <a:off x="8832198" y="2434787"/>
            <a:ext cx="3128641" cy="923330"/>
          </a:xfrm>
          <a:prstGeom prst="rect">
            <a:avLst/>
          </a:prstGeom>
          <a:noFill/>
        </p:spPr>
        <p:txBody>
          <a:bodyPr wrap="square">
            <a:spAutoFit/>
          </a:bodyPr>
          <a:lstStyle/>
          <a:p>
            <a:r>
              <a:rPr lang="zh-CN" altLang="en-US" b="1" dirty="0"/>
              <a:t>抑制性输入的来源：</a:t>
            </a:r>
            <a:endParaRPr lang="en-US" altLang="zh-CN" b="1" dirty="0"/>
          </a:p>
          <a:p>
            <a:endParaRPr lang="en-US" altLang="zh-CN" b="1" dirty="0"/>
          </a:p>
          <a:p>
            <a:r>
              <a:rPr lang="en-US" altLang="zh-CN" dirty="0"/>
              <a:t>1. </a:t>
            </a:r>
            <a:r>
              <a:rPr lang="zh-CN" altLang="en-US" dirty="0"/>
              <a:t>同层</a:t>
            </a:r>
            <a:r>
              <a:rPr lang="en-US" altLang="zh-CN" dirty="0"/>
              <a:t>I</a:t>
            </a:r>
            <a:r>
              <a:rPr lang="zh-CN" altLang="en-US" dirty="0"/>
              <a:t>细胞的</a:t>
            </a:r>
            <a:r>
              <a:rPr lang="en-US" altLang="zh-CN" dirty="0"/>
              <a:t>recurrent</a:t>
            </a:r>
            <a:r>
              <a:rPr lang="zh-CN" altLang="en-US" dirty="0"/>
              <a:t>连接</a:t>
            </a:r>
            <a:endParaRPr lang="en-US" altLang="zh-CN" dirty="0"/>
          </a:p>
        </p:txBody>
      </p:sp>
      <p:sp>
        <p:nvSpPr>
          <p:cNvPr id="14" name="文本框 13">
            <a:extLst>
              <a:ext uri="{FF2B5EF4-FFF2-40B4-BE49-F238E27FC236}">
                <a16:creationId xmlns:a16="http://schemas.microsoft.com/office/drawing/2014/main" id="{85ADB014-EC73-DC33-9F83-2AFD4A78D7F4}"/>
              </a:ext>
            </a:extLst>
          </p:cNvPr>
          <p:cNvSpPr txBox="1"/>
          <p:nvPr/>
        </p:nvSpPr>
        <p:spPr>
          <a:xfrm>
            <a:off x="1123350" y="4199552"/>
            <a:ext cx="5506050" cy="1323439"/>
          </a:xfrm>
          <a:prstGeom prst="rect">
            <a:avLst/>
          </a:prstGeom>
          <a:noFill/>
          <a:ln w="34925">
            <a:solidFill>
              <a:schemeClr val="accent2"/>
            </a:solidFill>
            <a:prstDash val="sysDash"/>
          </a:ln>
        </p:spPr>
        <p:txBody>
          <a:bodyPr wrap="square">
            <a:spAutoFit/>
          </a:bodyPr>
          <a:lstStyle/>
          <a:p>
            <a:r>
              <a:rPr lang="en-US" altLang="zh-CN" sz="2000" dirty="0"/>
              <a:t>Q</a:t>
            </a:r>
            <a:r>
              <a:rPr lang="zh-CN" altLang="en-US" sz="2000" dirty="0"/>
              <a:t>：如何确定</a:t>
            </a:r>
            <a:r>
              <a:rPr lang="en-US" altLang="zh-CN" sz="2000" dirty="0"/>
              <a:t>L6E</a:t>
            </a:r>
            <a:r>
              <a:rPr lang="zh-CN" altLang="en-US" sz="2000" dirty="0"/>
              <a:t>与</a:t>
            </a:r>
            <a:r>
              <a:rPr lang="en-US" altLang="zh-CN" sz="2000" dirty="0"/>
              <a:t>L4E</a:t>
            </a:r>
            <a:r>
              <a:rPr lang="zh-CN" altLang="en-US" sz="2000" dirty="0"/>
              <a:t>之间的连接概率？</a:t>
            </a:r>
            <a:endParaRPr lang="en-US" altLang="zh-CN" sz="2000" dirty="0"/>
          </a:p>
          <a:p>
            <a:r>
              <a:rPr lang="zh-CN" altLang="en-US" sz="2000" dirty="0"/>
              <a:t>与两者距离有关，建立</a:t>
            </a:r>
            <a:r>
              <a:rPr lang="en-US" altLang="zh-CN" sz="2000" dirty="0"/>
              <a:t>Gaussian</a:t>
            </a:r>
            <a:r>
              <a:rPr lang="zh-CN" altLang="en-US" sz="2000" dirty="0"/>
              <a:t>函数</a:t>
            </a:r>
            <a:endParaRPr lang="en-US" altLang="zh-CN" sz="2000" dirty="0"/>
          </a:p>
          <a:p>
            <a:pPr marL="342900" indent="-342900">
              <a:buFont typeface="Wingdings" panose="05000000000000000000" pitchFamily="2" charset="2"/>
              <a:buChar char="u"/>
            </a:pPr>
            <a:r>
              <a:rPr lang="zh-CN" altLang="en-US" sz="2000" dirty="0"/>
              <a:t>平均每个</a:t>
            </a:r>
            <a:r>
              <a:rPr lang="en-US" altLang="zh-CN" sz="2000" dirty="0"/>
              <a:t>L4Calpha E</a:t>
            </a:r>
            <a:r>
              <a:rPr lang="zh-CN" altLang="en-US" sz="2000" dirty="0"/>
              <a:t>细胞接受</a:t>
            </a:r>
            <a:r>
              <a:rPr lang="en-US" altLang="zh-CN" sz="2000" dirty="0"/>
              <a:t>50</a:t>
            </a:r>
            <a:r>
              <a:rPr lang="zh-CN" altLang="en-US" sz="2000" dirty="0"/>
              <a:t>个</a:t>
            </a:r>
            <a:r>
              <a:rPr lang="en-US" altLang="zh-CN" sz="2000" dirty="0"/>
              <a:t>L6 E</a:t>
            </a:r>
            <a:r>
              <a:rPr lang="zh-CN" altLang="en-US" sz="2000" dirty="0"/>
              <a:t>的输入</a:t>
            </a:r>
            <a:endParaRPr lang="en-US" altLang="zh-CN" sz="2000" dirty="0"/>
          </a:p>
          <a:p>
            <a:pPr marL="342900" indent="-342900">
              <a:buFont typeface="Wingdings" panose="05000000000000000000" pitchFamily="2" charset="2"/>
              <a:buChar char="u"/>
            </a:pPr>
            <a:r>
              <a:rPr lang="en-US" altLang="zh-CN" sz="2000" dirty="0"/>
              <a:t>L6 E</a:t>
            </a:r>
            <a:r>
              <a:rPr lang="zh-CN" altLang="en-US" sz="2000" dirty="0"/>
              <a:t>的</a:t>
            </a:r>
            <a:r>
              <a:rPr lang="en-US" altLang="zh-CN" sz="2000" dirty="0"/>
              <a:t>spike train</a:t>
            </a:r>
            <a:r>
              <a:rPr lang="zh-CN" altLang="en-US" sz="2000" dirty="0"/>
              <a:t>按照</a:t>
            </a:r>
            <a:r>
              <a:rPr lang="en-US" altLang="zh-CN" sz="2000" dirty="0" err="1"/>
              <a:t>Ringach</a:t>
            </a:r>
            <a:r>
              <a:rPr lang="en-US" altLang="zh-CN" sz="2000" dirty="0"/>
              <a:t> et al.2002</a:t>
            </a:r>
            <a:r>
              <a:rPr lang="zh-CN" altLang="en-US" sz="2000" dirty="0"/>
              <a:t>设计</a:t>
            </a:r>
            <a:endParaRPr lang="en-US" altLang="zh-CN" sz="2000" dirty="0"/>
          </a:p>
        </p:txBody>
      </p:sp>
      <p:sp>
        <p:nvSpPr>
          <p:cNvPr id="16" name="文本框 15">
            <a:extLst>
              <a:ext uri="{FF2B5EF4-FFF2-40B4-BE49-F238E27FC236}">
                <a16:creationId xmlns:a16="http://schemas.microsoft.com/office/drawing/2014/main" id="{129CD815-E810-D732-E6FC-7C34597748B9}"/>
              </a:ext>
            </a:extLst>
          </p:cNvPr>
          <p:cNvSpPr txBox="1"/>
          <p:nvPr/>
        </p:nvSpPr>
        <p:spPr>
          <a:xfrm>
            <a:off x="8088333" y="606462"/>
            <a:ext cx="6096000" cy="369332"/>
          </a:xfrm>
          <a:prstGeom prst="rect">
            <a:avLst/>
          </a:prstGeom>
          <a:noFill/>
        </p:spPr>
        <p:txBody>
          <a:bodyPr wrap="square">
            <a:spAutoFit/>
          </a:bodyPr>
          <a:lstStyle/>
          <a:p>
            <a:r>
              <a:rPr lang="en-US" altLang="zh-CN" sz="1800" dirty="0"/>
              <a:t>V1 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800" kern="100" dirty="0">
                <a:effectLst/>
                <a:latin typeface="等线" panose="02010600030101010101" pitchFamily="2" charset="-122"/>
                <a:ea typeface="等线" panose="02010600030101010101" pitchFamily="2" charset="-122"/>
                <a:cs typeface="Times New Roman" panose="02020603050405020304" pitchFamily="18" charset="0"/>
              </a:rPr>
              <a:t>α</a:t>
            </a:r>
            <a:endParaRPr lang="zh-CN" altLang="en-US" dirty="0"/>
          </a:p>
        </p:txBody>
      </p:sp>
      <p:pic>
        <p:nvPicPr>
          <p:cNvPr id="19" name="图片 18">
            <a:extLst>
              <a:ext uri="{FF2B5EF4-FFF2-40B4-BE49-F238E27FC236}">
                <a16:creationId xmlns:a16="http://schemas.microsoft.com/office/drawing/2014/main" id="{7B8CB843-EEF4-F9FF-45DC-B052226CDF03}"/>
              </a:ext>
            </a:extLst>
          </p:cNvPr>
          <p:cNvPicPr>
            <a:picLocks noChangeAspect="1"/>
          </p:cNvPicPr>
          <p:nvPr/>
        </p:nvPicPr>
        <p:blipFill rotWithShape="1">
          <a:blip r:embed="rId2"/>
          <a:srcRect r="64438"/>
          <a:stretch/>
        </p:blipFill>
        <p:spPr>
          <a:xfrm>
            <a:off x="7536187" y="3817716"/>
            <a:ext cx="2033221" cy="2006562"/>
          </a:xfrm>
          <a:prstGeom prst="rect">
            <a:avLst/>
          </a:prstGeom>
        </p:spPr>
      </p:pic>
      <p:sp>
        <p:nvSpPr>
          <p:cNvPr id="20" name="文本框 19">
            <a:extLst>
              <a:ext uri="{FF2B5EF4-FFF2-40B4-BE49-F238E27FC236}">
                <a16:creationId xmlns:a16="http://schemas.microsoft.com/office/drawing/2014/main" id="{C0723567-722C-933B-2F28-5ECC9985CF93}"/>
              </a:ext>
            </a:extLst>
          </p:cNvPr>
          <p:cNvSpPr txBox="1"/>
          <p:nvPr/>
        </p:nvSpPr>
        <p:spPr>
          <a:xfrm>
            <a:off x="4289125" y="375629"/>
            <a:ext cx="3613749" cy="461665"/>
          </a:xfrm>
          <a:prstGeom prst="rect">
            <a:avLst/>
          </a:prstGeom>
          <a:noFill/>
        </p:spPr>
        <p:txBody>
          <a:bodyPr wrap="square">
            <a:spAutoFit/>
          </a:bodyPr>
          <a:lstStyle/>
          <a:p>
            <a:r>
              <a:rPr lang="zh-CN" altLang="en-US" sz="2400" b="1" dirty="0"/>
              <a:t>连接的建模细节：</a:t>
            </a:r>
          </a:p>
        </p:txBody>
      </p:sp>
    </p:spTree>
    <p:extLst>
      <p:ext uri="{BB962C8B-B14F-4D97-AF65-F5344CB8AC3E}">
        <p14:creationId xmlns:p14="http://schemas.microsoft.com/office/powerpoint/2010/main" val="1047248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607626-015D-17BD-DB1E-6A430EC33ADB}"/>
              </a:ext>
            </a:extLst>
          </p:cNvPr>
          <p:cNvSpPr txBox="1"/>
          <p:nvPr/>
        </p:nvSpPr>
        <p:spPr>
          <a:xfrm>
            <a:off x="1009050" y="1440825"/>
            <a:ext cx="3613750" cy="2185214"/>
          </a:xfrm>
          <a:prstGeom prst="rect">
            <a:avLst/>
          </a:prstGeom>
          <a:noFill/>
        </p:spPr>
        <p:txBody>
          <a:bodyPr wrap="square">
            <a:spAutoFit/>
          </a:bodyPr>
          <a:lstStyle/>
          <a:p>
            <a:r>
              <a:rPr lang="zh-CN" altLang="en-US" sz="2000" dirty="0"/>
              <a:t>问题</a:t>
            </a:r>
            <a:r>
              <a:rPr lang="en-US" altLang="zh-CN" sz="2000" dirty="0"/>
              <a:t>1</a:t>
            </a:r>
            <a:r>
              <a:rPr lang="zh-CN" altLang="en-US" sz="2000" dirty="0"/>
              <a:t>：</a:t>
            </a:r>
            <a:r>
              <a:rPr lang="en-US" altLang="zh-CN" sz="2000" dirty="0"/>
              <a:t>V1 L</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20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2000" dirty="0"/>
              <a:t>神经元会接收到哪些类型的输入？？</a:t>
            </a:r>
            <a:endParaRPr lang="en-US" altLang="zh-CN" sz="2000" dirty="0"/>
          </a:p>
          <a:p>
            <a:endParaRPr lang="en-US" altLang="zh-CN" dirty="0"/>
          </a:p>
          <a:p>
            <a:r>
              <a:rPr lang="zh-CN" altLang="en-US" dirty="0"/>
              <a:t>针对</a:t>
            </a:r>
            <a:r>
              <a:rPr lang="en-US" altLang="zh-CN" dirty="0"/>
              <a:t>V1</a:t>
            </a:r>
            <a:r>
              <a:rPr lang="zh-CN" altLang="en-US" dirty="0"/>
              <a:t>兴奋性</a:t>
            </a:r>
            <a:r>
              <a:rPr lang="en-US" altLang="zh-CN" dirty="0"/>
              <a:t>/</a:t>
            </a:r>
            <a:r>
              <a:rPr lang="zh-CN" altLang="en-US" dirty="0"/>
              <a:t>抑制性神经元：</a:t>
            </a:r>
            <a:endParaRPr lang="en-US" altLang="zh-CN" dirty="0"/>
          </a:p>
          <a:p>
            <a:r>
              <a:rPr lang="zh-CN" altLang="en-US" sz="2000" dirty="0">
                <a:solidFill>
                  <a:srgbClr val="FF0000"/>
                </a:solidFill>
              </a:rPr>
              <a:t>问题</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 </a:t>
            </a:r>
            <a:r>
              <a:rPr lang="zh-CN" altLang="en-US" sz="2000" dirty="0">
                <a:solidFill>
                  <a:srgbClr val="FF0000"/>
                </a:solidFill>
              </a:rPr>
              <a:t>如何确定它与哪些神经元有连接？？</a:t>
            </a:r>
            <a:endParaRPr lang="en-US" altLang="zh-CN" sz="2000" dirty="0"/>
          </a:p>
          <a:p>
            <a:endParaRPr lang="en-US" altLang="zh-CN" sz="2000" dirty="0">
              <a:solidFill>
                <a:srgbClr val="FF0000"/>
              </a:solidFill>
            </a:endParaRPr>
          </a:p>
        </p:txBody>
      </p:sp>
      <p:sp>
        <p:nvSpPr>
          <p:cNvPr id="3" name="椭圆 2">
            <a:extLst>
              <a:ext uri="{FF2B5EF4-FFF2-40B4-BE49-F238E27FC236}">
                <a16:creationId xmlns:a16="http://schemas.microsoft.com/office/drawing/2014/main" id="{07AD6474-FAE6-5046-BC22-02E4E29AD045}"/>
              </a:ext>
            </a:extLst>
          </p:cNvPr>
          <p:cNvSpPr/>
          <p:nvPr/>
        </p:nvSpPr>
        <p:spPr>
          <a:xfrm>
            <a:off x="8273398" y="1233764"/>
            <a:ext cx="558800" cy="546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 name="椭圆 3">
            <a:extLst>
              <a:ext uri="{FF2B5EF4-FFF2-40B4-BE49-F238E27FC236}">
                <a16:creationId xmlns:a16="http://schemas.microsoft.com/office/drawing/2014/main" id="{4BBF1B38-4744-268D-0CC7-A5A06A5D8760}"/>
              </a:ext>
            </a:extLst>
          </p:cNvPr>
          <p:cNvSpPr/>
          <p:nvPr/>
        </p:nvSpPr>
        <p:spPr>
          <a:xfrm>
            <a:off x="10034568" y="1271616"/>
            <a:ext cx="558800" cy="546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endParaRPr lang="zh-CN" altLang="en-US" dirty="0"/>
          </a:p>
        </p:txBody>
      </p:sp>
      <p:sp>
        <p:nvSpPr>
          <p:cNvPr id="11" name="对话气泡: 矩形 10">
            <a:extLst>
              <a:ext uri="{FF2B5EF4-FFF2-40B4-BE49-F238E27FC236}">
                <a16:creationId xmlns:a16="http://schemas.microsoft.com/office/drawing/2014/main" id="{6D8DBD6E-FED5-891A-1681-6C0F42CE0EF1}"/>
              </a:ext>
            </a:extLst>
          </p:cNvPr>
          <p:cNvSpPr/>
          <p:nvPr/>
        </p:nvSpPr>
        <p:spPr>
          <a:xfrm>
            <a:off x="5621659" y="2222500"/>
            <a:ext cx="2963541" cy="1473200"/>
          </a:xfrm>
          <a:prstGeom prst="wedgeRectCallout">
            <a:avLst>
              <a:gd name="adj1" fmla="val 46020"/>
              <a:gd name="adj2" fmla="val -8146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话气泡: 矩形 12">
            <a:extLst>
              <a:ext uri="{FF2B5EF4-FFF2-40B4-BE49-F238E27FC236}">
                <a16:creationId xmlns:a16="http://schemas.microsoft.com/office/drawing/2014/main" id="{1C4A2BD4-D76F-44E0-4AD5-3789B655EF34}"/>
              </a:ext>
            </a:extLst>
          </p:cNvPr>
          <p:cNvSpPr/>
          <p:nvPr/>
        </p:nvSpPr>
        <p:spPr>
          <a:xfrm>
            <a:off x="8832198" y="2222499"/>
            <a:ext cx="2963541" cy="1473199"/>
          </a:xfrm>
          <a:prstGeom prst="wedgeRectCallout">
            <a:avLst>
              <a:gd name="adj1" fmla="val -56831"/>
              <a:gd name="adj2" fmla="val -8378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AF309AA-CF5B-9A27-A26B-B81821467905}"/>
              </a:ext>
            </a:extLst>
          </p:cNvPr>
          <p:cNvSpPr txBox="1"/>
          <p:nvPr/>
        </p:nvSpPr>
        <p:spPr>
          <a:xfrm>
            <a:off x="5621659" y="2344518"/>
            <a:ext cx="3306441" cy="1200329"/>
          </a:xfrm>
          <a:prstGeom prst="rect">
            <a:avLst/>
          </a:prstGeom>
          <a:noFill/>
        </p:spPr>
        <p:txBody>
          <a:bodyPr wrap="square">
            <a:spAutoFit/>
          </a:bodyPr>
          <a:lstStyle/>
          <a:p>
            <a:r>
              <a:rPr lang="zh-CN" altLang="en-US" b="1" dirty="0"/>
              <a:t>兴奋性输入的来源：</a:t>
            </a:r>
            <a:endParaRPr lang="en-US" altLang="zh-CN" b="1" dirty="0"/>
          </a:p>
          <a:p>
            <a:pPr marL="342900" indent="-342900">
              <a:buAutoNum type="arabicPeriod"/>
            </a:pPr>
            <a:r>
              <a:rPr lang="en-US" altLang="zh-CN" dirty="0"/>
              <a:t>LGN M</a:t>
            </a:r>
            <a:r>
              <a:rPr lang="zh-CN" altLang="en-US" dirty="0"/>
              <a:t>的前馈输入</a:t>
            </a:r>
            <a:endParaRPr lang="en-US" altLang="zh-CN" dirty="0"/>
          </a:p>
          <a:p>
            <a:pPr marL="342900" indent="-342900">
              <a:buAutoNum type="arabicPeriod"/>
            </a:pPr>
            <a:r>
              <a:rPr lang="zh-CN" altLang="en-US" dirty="0"/>
              <a:t>同层</a:t>
            </a:r>
            <a:r>
              <a:rPr lang="en-US" altLang="zh-CN" dirty="0"/>
              <a:t>E</a:t>
            </a:r>
            <a:r>
              <a:rPr lang="zh-CN" altLang="en-US" dirty="0"/>
              <a:t>细胞</a:t>
            </a:r>
            <a:r>
              <a:rPr lang="en-US" altLang="zh-CN" dirty="0"/>
              <a:t>recurrent</a:t>
            </a:r>
            <a:r>
              <a:rPr lang="zh-CN" altLang="en-US" dirty="0"/>
              <a:t>连接；</a:t>
            </a:r>
            <a:endParaRPr lang="en-US" altLang="zh-CN" dirty="0"/>
          </a:p>
          <a:p>
            <a:pPr marL="342900" indent="-342900">
              <a:buAutoNum type="arabicPeriod"/>
            </a:pPr>
            <a:r>
              <a:rPr lang="en-US" altLang="zh-CN" dirty="0">
                <a:solidFill>
                  <a:srgbClr val="FF0000"/>
                </a:solidFill>
              </a:rPr>
              <a:t>L6</a:t>
            </a:r>
            <a:r>
              <a:rPr lang="zh-CN" altLang="en-US" dirty="0">
                <a:solidFill>
                  <a:srgbClr val="FF0000"/>
                </a:solidFill>
              </a:rPr>
              <a:t>层</a:t>
            </a:r>
            <a:r>
              <a:rPr lang="en-US" altLang="zh-CN" dirty="0">
                <a:solidFill>
                  <a:srgbClr val="FF0000"/>
                </a:solidFill>
              </a:rPr>
              <a:t>E</a:t>
            </a:r>
            <a:r>
              <a:rPr lang="zh-CN" altLang="en-US" dirty="0">
                <a:solidFill>
                  <a:srgbClr val="FF0000"/>
                </a:solidFill>
              </a:rPr>
              <a:t>细胞的“反馈”</a:t>
            </a:r>
            <a:r>
              <a:rPr lang="en-US" altLang="zh-CN" dirty="0">
                <a:solidFill>
                  <a:srgbClr val="FF0000"/>
                </a:solidFill>
              </a:rPr>
              <a:t>/</a:t>
            </a:r>
            <a:r>
              <a:rPr lang="zh-CN" altLang="en-US" dirty="0">
                <a:solidFill>
                  <a:srgbClr val="FF0000"/>
                </a:solidFill>
              </a:rPr>
              <a:t>输入</a:t>
            </a:r>
            <a:endParaRPr lang="en-US" altLang="zh-CN" dirty="0">
              <a:solidFill>
                <a:srgbClr val="FF0000"/>
              </a:solidFill>
            </a:endParaRPr>
          </a:p>
        </p:txBody>
      </p:sp>
      <p:sp>
        <p:nvSpPr>
          <p:cNvPr id="10" name="文本框 9">
            <a:extLst>
              <a:ext uri="{FF2B5EF4-FFF2-40B4-BE49-F238E27FC236}">
                <a16:creationId xmlns:a16="http://schemas.microsoft.com/office/drawing/2014/main" id="{211E4B58-8B67-C399-6984-54DE0DD3893B}"/>
              </a:ext>
            </a:extLst>
          </p:cNvPr>
          <p:cNvSpPr txBox="1"/>
          <p:nvPr/>
        </p:nvSpPr>
        <p:spPr>
          <a:xfrm>
            <a:off x="8832198" y="2434787"/>
            <a:ext cx="3128641" cy="923330"/>
          </a:xfrm>
          <a:prstGeom prst="rect">
            <a:avLst/>
          </a:prstGeom>
          <a:noFill/>
        </p:spPr>
        <p:txBody>
          <a:bodyPr wrap="square">
            <a:spAutoFit/>
          </a:bodyPr>
          <a:lstStyle/>
          <a:p>
            <a:r>
              <a:rPr lang="zh-CN" altLang="en-US" b="1" dirty="0"/>
              <a:t>抑制性输入的来源：</a:t>
            </a:r>
            <a:endParaRPr lang="en-US" altLang="zh-CN" b="1" dirty="0"/>
          </a:p>
          <a:p>
            <a:endParaRPr lang="en-US" altLang="zh-CN" b="1" dirty="0"/>
          </a:p>
          <a:p>
            <a:r>
              <a:rPr lang="en-US" altLang="zh-CN" dirty="0"/>
              <a:t>1. </a:t>
            </a:r>
            <a:r>
              <a:rPr lang="zh-CN" altLang="en-US" dirty="0"/>
              <a:t>同层</a:t>
            </a:r>
            <a:r>
              <a:rPr lang="en-US" altLang="zh-CN" dirty="0"/>
              <a:t>I</a:t>
            </a:r>
            <a:r>
              <a:rPr lang="zh-CN" altLang="en-US" dirty="0"/>
              <a:t>细胞的</a:t>
            </a:r>
            <a:r>
              <a:rPr lang="en-US" altLang="zh-CN" dirty="0"/>
              <a:t>recurrent</a:t>
            </a:r>
            <a:r>
              <a:rPr lang="zh-CN" altLang="en-US" dirty="0"/>
              <a:t>连接</a:t>
            </a:r>
            <a:endParaRPr lang="en-US" altLang="zh-CN" dirty="0"/>
          </a:p>
        </p:txBody>
      </p:sp>
      <p:sp>
        <p:nvSpPr>
          <p:cNvPr id="14" name="文本框 13">
            <a:extLst>
              <a:ext uri="{FF2B5EF4-FFF2-40B4-BE49-F238E27FC236}">
                <a16:creationId xmlns:a16="http://schemas.microsoft.com/office/drawing/2014/main" id="{85ADB014-EC73-DC33-9F83-2AFD4A78D7F4}"/>
              </a:ext>
            </a:extLst>
          </p:cNvPr>
          <p:cNvSpPr txBox="1"/>
          <p:nvPr/>
        </p:nvSpPr>
        <p:spPr>
          <a:xfrm>
            <a:off x="1009050" y="4068675"/>
            <a:ext cx="6174111" cy="2031325"/>
          </a:xfrm>
          <a:prstGeom prst="rect">
            <a:avLst/>
          </a:prstGeom>
          <a:noFill/>
          <a:ln w="34925">
            <a:solidFill>
              <a:schemeClr val="accent2"/>
            </a:solidFill>
            <a:prstDash val="sysDash"/>
          </a:ln>
        </p:spPr>
        <p:txBody>
          <a:bodyPr wrap="square">
            <a:spAutoFit/>
          </a:bodyPr>
          <a:lstStyle/>
          <a:p>
            <a:pPr marL="342900" indent="-342900">
              <a:buFont typeface="Wingdings" panose="05000000000000000000" pitchFamily="2" charset="2"/>
              <a:buChar char="u"/>
            </a:pPr>
            <a:r>
              <a:rPr lang="zh-CN" altLang="en-US" sz="1800" b="1" dirty="0"/>
              <a:t>为了模拟出complex cell的激活频率平均大于simple cell的现象</a:t>
            </a:r>
            <a:endParaRPr lang="en-US" altLang="zh-CN" sz="1800" dirty="0"/>
          </a:p>
          <a:p>
            <a:r>
              <a:rPr lang="zh-CN" altLang="en-US" sz="1800" dirty="0">
                <a:solidFill>
                  <a:srgbClr val="FF0000"/>
                </a:solidFill>
              </a:rPr>
              <a:t>采用如下方法对</a:t>
            </a:r>
            <a:r>
              <a:rPr lang="en-US" altLang="zh-CN" sz="1800" dirty="0" err="1">
                <a:solidFill>
                  <a:srgbClr val="FF0000"/>
                </a:solidFill>
              </a:rPr>
              <a:t>nLGN</a:t>
            </a:r>
            <a:r>
              <a:rPr lang="zh-CN" altLang="en-US" sz="1800" dirty="0">
                <a:solidFill>
                  <a:srgbClr val="FF0000"/>
                </a:solidFill>
              </a:rPr>
              <a:t>少的</a:t>
            </a:r>
            <a:r>
              <a:rPr lang="en-US" altLang="zh-CN" sz="1800" dirty="0">
                <a:solidFill>
                  <a:srgbClr val="FF0000"/>
                </a:solidFill>
              </a:rPr>
              <a:t>V1</a:t>
            </a:r>
            <a:r>
              <a:rPr lang="zh-CN" altLang="en-US" sz="1800" dirty="0">
                <a:solidFill>
                  <a:srgbClr val="FF0000"/>
                </a:solidFill>
              </a:rPr>
              <a:t>进行兴奋性补偿：</a:t>
            </a:r>
            <a:endParaRPr lang="en-US" altLang="zh-CN" sz="1800" dirty="0">
              <a:solidFill>
                <a:srgbClr val="FF0000"/>
              </a:solidFill>
            </a:endParaRPr>
          </a:p>
          <a:p>
            <a:r>
              <a:rPr lang="zh-CN" altLang="en-US" sz="1800" dirty="0"/>
              <a:t>接受少量</a:t>
            </a:r>
            <a:r>
              <a:rPr lang="en-US" altLang="zh-CN" sz="1800" dirty="0"/>
              <a:t>LGN</a:t>
            </a:r>
            <a:r>
              <a:rPr lang="zh-CN" altLang="en-US" sz="1800" dirty="0"/>
              <a:t>输入</a:t>
            </a:r>
            <a:r>
              <a:rPr lang="en-US" altLang="zh-CN" sz="1800" dirty="0"/>
              <a:t>(0,1,2)</a:t>
            </a:r>
            <a:r>
              <a:rPr lang="zh-CN" altLang="en-US" sz="1800" dirty="0"/>
              <a:t>的</a:t>
            </a:r>
            <a:r>
              <a:rPr lang="en-US" altLang="zh-CN" sz="1800" dirty="0"/>
              <a:t>V1</a:t>
            </a:r>
            <a:r>
              <a:rPr lang="zh-CN" altLang="en-US" sz="1800" dirty="0"/>
              <a:t>细胞，能够接受到更多来自</a:t>
            </a:r>
            <a:r>
              <a:rPr lang="en-US" altLang="zh-CN" sz="1800" dirty="0"/>
              <a: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800" kern="100" dirty="0">
                <a:effectLst/>
                <a:latin typeface="等线" panose="02010600030101010101" pitchFamily="2" charset="-122"/>
                <a:ea typeface="等线" panose="02010600030101010101" pitchFamily="2" charset="-122"/>
                <a:cs typeface="Times New Roman" panose="02020603050405020304" pitchFamily="18" charset="0"/>
              </a:rPr>
              <a:t>α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dirty="0"/>
              <a:t>E</a:t>
            </a:r>
            <a:r>
              <a:rPr lang="zh-CN" altLang="en-US" sz="1800" dirty="0"/>
              <a:t>细胞的</a:t>
            </a:r>
            <a:r>
              <a:rPr lang="en-US" altLang="zh-CN" sz="1800" dirty="0"/>
              <a:t>recurrent</a:t>
            </a:r>
            <a:r>
              <a:rPr lang="zh-CN" altLang="en-US" sz="1800" dirty="0"/>
              <a:t>连接 ；</a:t>
            </a:r>
            <a:endParaRPr lang="en-US" altLang="zh-CN" sz="1800" dirty="0"/>
          </a:p>
          <a:p>
            <a:r>
              <a:rPr lang="zh-CN" altLang="en-US" sz="1800" dirty="0"/>
              <a:t>接受到的</a:t>
            </a:r>
            <a:r>
              <a:rPr lang="en-US" altLang="zh-CN" sz="1800" dirty="0"/>
              <a:t>L6 E</a:t>
            </a:r>
            <a:r>
              <a:rPr lang="zh-CN" altLang="en-US" sz="1800" dirty="0"/>
              <a:t>细胞反馈的数目，是接受</a:t>
            </a:r>
            <a:r>
              <a:rPr lang="en-US" altLang="zh-CN" sz="1800" dirty="0"/>
              <a:t>4-6</a:t>
            </a:r>
            <a:r>
              <a:rPr lang="zh-CN" altLang="en-US" sz="1800" dirty="0"/>
              <a:t>个</a:t>
            </a:r>
            <a:r>
              <a:rPr lang="en-US" altLang="zh-CN" sz="1800" dirty="0"/>
              <a:t>LGN</a:t>
            </a:r>
            <a:r>
              <a:rPr lang="zh-CN" altLang="en-US" sz="1800" dirty="0"/>
              <a:t>输入的</a:t>
            </a:r>
            <a:r>
              <a:rPr lang="en-US" altLang="zh-CN" sz="1800" dirty="0"/>
              <a:t>V1</a:t>
            </a:r>
            <a:r>
              <a:rPr lang="zh-CN" altLang="en-US" sz="1800" dirty="0"/>
              <a:t>细胞的</a:t>
            </a:r>
            <a:r>
              <a:rPr lang="en-US" altLang="zh-CN" sz="1800" dirty="0"/>
              <a:t>2</a:t>
            </a:r>
            <a:r>
              <a:rPr lang="zh-CN" altLang="en-US" sz="1800" dirty="0"/>
              <a:t>倍。</a:t>
            </a:r>
            <a:endParaRPr lang="en-US" altLang="zh-CN" sz="1600" dirty="0"/>
          </a:p>
        </p:txBody>
      </p:sp>
      <p:sp>
        <p:nvSpPr>
          <p:cNvPr id="16" name="文本框 15">
            <a:extLst>
              <a:ext uri="{FF2B5EF4-FFF2-40B4-BE49-F238E27FC236}">
                <a16:creationId xmlns:a16="http://schemas.microsoft.com/office/drawing/2014/main" id="{129CD815-E810-D732-E6FC-7C34597748B9}"/>
              </a:ext>
            </a:extLst>
          </p:cNvPr>
          <p:cNvSpPr txBox="1"/>
          <p:nvPr/>
        </p:nvSpPr>
        <p:spPr>
          <a:xfrm>
            <a:off x="8088333" y="606462"/>
            <a:ext cx="6096000" cy="369332"/>
          </a:xfrm>
          <a:prstGeom prst="rect">
            <a:avLst/>
          </a:prstGeom>
          <a:noFill/>
        </p:spPr>
        <p:txBody>
          <a:bodyPr wrap="square">
            <a:spAutoFit/>
          </a:bodyPr>
          <a:lstStyle/>
          <a:p>
            <a:r>
              <a:rPr lang="en-US" altLang="zh-CN" sz="1800" dirty="0"/>
              <a:t>V1 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800" kern="100" dirty="0">
                <a:effectLst/>
                <a:latin typeface="等线" panose="02010600030101010101" pitchFamily="2" charset="-122"/>
                <a:ea typeface="等线" panose="02010600030101010101" pitchFamily="2" charset="-122"/>
                <a:cs typeface="Times New Roman" panose="02020603050405020304" pitchFamily="18" charset="0"/>
              </a:rPr>
              <a:t>α</a:t>
            </a:r>
            <a:endParaRPr lang="zh-CN" altLang="en-US" dirty="0"/>
          </a:p>
        </p:txBody>
      </p:sp>
      <p:pic>
        <p:nvPicPr>
          <p:cNvPr id="12" name="图片 11">
            <a:extLst>
              <a:ext uri="{FF2B5EF4-FFF2-40B4-BE49-F238E27FC236}">
                <a16:creationId xmlns:a16="http://schemas.microsoft.com/office/drawing/2014/main" id="{348597B1-41CD-FE1A-E9CD-83EC343F39A6}"/>
              </a:ext>
            </a:extLst>
          </p:cNvPr>
          <p:cNvPicPr>
            <a:picLocks noChangeAspect="1"/>
          </p:cNvPicPr>
          <p:nvPr/>
        </p:nvPicPr>
        <p:blipFill>
          <a:blip r:embed="rId2"/>
          <a:stretch>
            <a:fillRect/>
          </a:stretch>
        </p:blipFill>
        <p:spPr>
          <a:xfrm>
            <a:off x="7747000" y="3987482"/>
            <a:ext cx="1447874" cy="2292468"/>
          </a:xfrm>
          <a:prstGeom prst="rect">
            <a:avLst/>
          </a:prstGeom>
        </p:spPr>
      </p:pic>
      <p:pic>
        <p:nvPicPr>
          <p:cNvPr id="15" name="图片 14">
            <a:extLst>
              <a:ext uri="{FF2B5EF4-FFF2-40B4-BE49-F238E27FC236}">
                <a16:creationId xmlns:a16="http://schemas.microsoft.com/office/drawing/2014/main" id="{A7B82687-E0ED-94B9-1445-0ECEDB644926}"/>
              </a:ext>
            </a:extLst>
          </p:cNvPr>
          <p:cNvPicPr>
            <a:picLocks noChangeAspect="1"/>
          </p:cNvPicPr>
          <p:nvPr/>
        </p:nvPicPr>
        <p:blipFill rotWithShape="1">
          <a:blip r:embed="rId3"/>
          <a:srcRect l="54031" t="10636"/>
          <a:stretch/>
        </p:blipFill>
        <p:spPr>
          <a:xfrm>
            <a:off x="9253988" y="4138333"/>
            <a:ext cx="2074046" cy="2168723"/>
          </a:xfrm>
          <a:prstGeom prst="rect">
            <a:avLst/>
          </a:prstGeom>
        </p:spPr>
      </p:pic>
      <p:sp>
        <p:nvSpPr>
          <p:cNvPr id="17" name="文本框 16">
            <a:extLst>
              <a:ext uri="{FF2B5EF4-FFF2-40B4-BE49-F238E27FC236}">
                <a16:creationId xmlns:a16="http://schemas.microsoft.com/office/drawing/2014/main" id="{07C5D6C0-FDE8-EA92-B737-C833DD3D0A30}"/>
              </a:ext>
            </a:extLst>
          </p:cNvPr>
          <p:cNvSpPr txBox="1"/>
          <p:nvPr/>
        </p:nvSpPr>
        <p:spPr>
          <a:xfrm>
            <a:off x="4289125" y="375629"/>
            <a:ext cx="3613749" cy="461665"/>
          </a:xfrm>
          <a:prstGeom prst="rect">
            <a:avLst/>
          </a:prstGeom>
          <a:noFill/>
        </p:spPr>
        <p:txBody>
          <a:bodyPr wrap="square">
            <a:spAutoFit/>
          </a:bodyPr>
          <a:lstStyle/>
          <a:p>
            <a:r>
              <a:rPr lang="zh-CN" altLang="en-US" sz="2400" b="1" dirty="0"/>
              <a:t>连接的建模细节：</a:t>
            </a:r>
          </a:p>
        </p:txBody>
      </p:sp>
    </p:spTree>
    <p:extLst>
      <p:ext uri="{BB962C8B-B14F-4D97-AF65-F5344CB8AC3E}">
        <p14:creationId xmlns:p14="http://schemas.microsoft.com/office/powerpoint/2010/main" val="92758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8D9226-E843-67E3-6F40-E8A2BF2289CD}"/>
              </a:ext>
            </a:extLst>
          </p:cNvPr>
          <p:cNvSpPr txBox="1"/>
          <p:nvPr/>
        </p:nvSpPr>
        <p:spPr>
          <a:xfrm>
            <a:off x="463265" y="1662514"/>
            <a:ext cx="4889500" cy="2400657"/>
          </a:xfrm>
          <a:prstGeom prst="rect">
            <a:avLst/>
          </a:prstGeom>
          <a:noFill/>
        </p:spPr>
        <p:txBody>
          <a:bodyPr wrap="square">
            <a:spAutoFit/>
          </a:bodyPr>
          <a:lstStyle/>
          <a:p>
            <a:r>
              <a:rPr lang="zh-CN" altLang="en-US" sz="2400" b="1" dirty="0"/>
              <a:t>仿真实验结果与生物数据相符</a:t>
            </a:r>
            <a:r>
              <a:rPr lang="zh-CN" altLang="en-US" sz="2400" dirty="0"/>
              <a:t>：</a:t>
            </a:r>
            <a:endParaRPr lang="en-US" altLang="zh-CN" sz="2000" dirty="0"/>
          </a:p>
          <a:p>
            <a:endParaRPr lang="en-US" altLang="zh-CN" dirty="0"/>
          </a:p>
          <a:p>
            <a:r>
              <a:rPr lang="zh-CN" altLang="en-US" dirty="0"/>
              <a:t>OS响应的多样性；</a:t>
            </a:r>
            <a:endParaRPr lang="en-US" altLang="zh-CN" dirty="0"/>
          </a:p>
          <a:p>
            <a:r>
              <a:rPr lang="zh-CN" altLang="en-US" dirty="0"/>
              <a:t>I的OS明显弱于E的OS；</a:t>
            </a:r>
            <a:endParaRPr lang="en-US" altLang="zh-CN" dirty="0"/>
          </a:p>
          <a:p>
            <a:r>
              <a:rPr lang="zh-CN" altLang="en-US" dirty="0"/>
              <a:t>复杂细胞比简单细胞有更多的firing；</a:t>
            </a:r>
            <a:endParaRPr lang="en-US" altLang="zh-CN" dirty="0"/>
          </a:p>
          <a:p>
            <a:r>
              <a:rPr lang="zh-CN" altLang="en-US" dirty="0"/>
              <a:t>抑制细胞的firing rate是兴奋细胞的3-5倍；</a:t>
            </a:r>
            <a:endParaRPr lang="en-US" altLang="zh-CN" dirty="0"/>
          </a:p>
          <a:p>
            <a:r>
              <a:rPr lang="zh-CN" altLang="en-US" dirty="0"/>
              <a:t>E细胞的OS的</a:t>
            </a:r>
            <a:r>
              <a:rPr lang="en-US" altLang="zh-CN" dirty="0" err="1"/>
              <a:t>circVar</a:t>
            </a:r>
            <a:r>
              <a:rPr lang="zh-CN" altLang="en-US" dirty="0"/>
              <a:t>平均在0.6-0.7之间；细胞偏好的SF在2-3c/d左右，与实验数据相符</a:t>
            </a:r>
          </a:p>
        </p:txBody>
      </p:sp>
      <p:pic>
        <p:nvPicPr>
          <p:cNvPr id="7" name="图片 6">
            <a:extLst>
              <a:ext uri="{FF2B5EF4-FFF2-40B4-BE49-F238E27FC236}">
                <a16:creationId xmlns:a16="http://schemas.microsoft.com/office/drawing/2014/main" id="{7B2BAD51-061E-9F2A-3D7C-5478D7FA2C4D}"/>
              </a:ext>
            </a:extLst>
          </p:cNvPr>
          <p:cNvPicPr>
            <a:picLocks noChangeAspect="1"/>
          </p:cNvPicPr>
          <p:nvPr/>
        </p:nvPicPr>
        <p:blipFill>
          <a:blip r:embed="rId2"/>
          <a:stretch>
            <a:fillRect/>
          </a:stretch>
        </p:blipFill>
        <p:spPr>
          <a:xfrm>
            <a:off x="5352765" y="902070"/>
            <a:ext cx="6280435" cy="4203330"/>
          </a:xfrm>
          <a:prstGeom prst="rect">
            <a:avLst/>
          </a:prstGeom>
        </p:spPr>
      </p:pic>
    </p:spTree>
    <p:extLst>
      <p:ext uri="{BB962C8B-B14F-4D97-AF65-F5344CB8AC3E}">
        <p14:creationId xmlns:p14="http://schemas.microsoft.com/office/powerpoint/2010/main" val="752508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B5EF26A-F226-C298-53D6-986B7ECB9549}"/>
              </a:ext>
            </a:extLst>
          </p:cNvPr>
          <p:cNvPicPr>
            <a:picLocks noChangeAspect="1"/>
          </p:cNvPicPr>
          <p:nvPr/>
        </p:nvPicPr>
        <p:blipFill>
          <a:blip r:embed="rId2"/>
          <a:stretch>
            <a:fillRect/>
          </a:stretch>
        </p:blipFill>
        <p:spPr>
          <a:xfrm>
            <a:off x="1993901" y="2978094"/>
            <a:ext cx="7429631" cy="3176168"/>
          </a:xfrm>
          <a:prstGeom prst="rect">
            <a:avLst/>
          </a:prstGeom>
        </p:spPr>
      </p:pic>
      <p:sp>
        <p:nvSpPr>
          <p:cNvPr id="5" name="文本框 4">
            <a:extLst>
              <a:ext uri="{FF2B5EF4-FFF2-40B4-BE49-F238E27FC236}">
                <a16:creationId xmlns:a16="http://schemas.microsoft.com/office/drawing/2014/main" id="{E848A0AF-CA87-93D7-9D80-AB45368F6310}"/>
              </a:ext>
            </a:extLst>
          </p:cNvPr>
          <p:cNvSpPr txBox="1"/>
          <p:nvPr/>
        </p:nvSpPr>
        <p:spPr>
          <a:xfrm>
            <a:off x="1898650" y="500538"/>
            <a:ext cx="8077331" cy="2369880"/>
          </a:xfrm>
          <a:prstGeom prst="rect">
            <a:avLst/>
          </a:prstGeom>
          <a:noFill/>
        </p:spPr>
        <p:txBody>
          <a:bodyPr wrap="square">
            <a:spAutoFit/>
          </a:bodyPr>
          <a:lstStyle/>
          <a:p>
            <a:r>
              <a:rPr lang="zh-CN" altLang="en-US" sz="2000" b="1" dirty="0"/>
              <a:t>分析</a:t>
            </a:r>
            <a:r>
              <a:rPr lang="en-US" altLang="zh-CN" sz="2000" b="1" dirty="0"/>
              <a:t>V1</a:t>
            </a:r>
            <a:r>
              <a:rPr lang="zh-CN" altLang="en-US" sz="2000" b="1" dirty="0"/>
              <a:t>细胞不同类型的输入电流在</a:t>
            </a:r>
            <a:r>
              <a:rPr lang="en-US" altLang="zh-CN" sz="2000" b="1" dirty="0"/>
              <a:t>OS(</a:t>
            </a:r>
            <a:r>
              <a:rPr lang="zh-CN" altLang="en-US" sz="2000" b="1" dirty="0"/>
              <a:t>朝向选择性</a:t>
            </a:r>
            <a:r>
              <a:rPr lang="en-US" altLang="zh-CN" sz="2000" b="1" dirty="0"/>
              <a:t>)</a:t>
            </a:r>
            <a:r>
              <a:rPr lang="zh-CN" altLang="en-US" sz="2000" b="1" dirty="0"/>
              <a:t>中起到的作用：</a:t>
            </a:r>
            <a:r>
              <a:rPr lang="en-US" altLang="zh-CN" sz="2000" b="1" dirty="0"/>
              <a:t>LGN</a:t>
            </a:r>
            <a:r>
              <a:rPr lang="zh-CN" altLang="en-US" sz="2000" b="1" dirty="0"/>
              <a:t>，同层</a:t>
            </a:r>
            <a:r>
              <a:rPr lang="en-US" altLang="zh-CN" sz="2000" b="1" dirty="0"/>
              <a:t>E</a:t>
            </a:r>
            <a:r>
              <a:rPr lang="zh-CN" altLang="en-US" sz="2000" b="1" dirty="0"/>
              <a:t>，同层</a:t>
            </a:r>
            <a:r>
              <a:rPr lang="en-US" altLang="zh-CN" sz="2000" b="1" dirty="0"/>
              <a:t>I</a:t>
            </a:r>
            <a:r>
              <a:rPr lang="zh-CN" altLang="en-US" sz="2000" b="1" dirty="0"/>
              <a:t>，反馈：</a:t>
            </a:r>
            <a:endParaRPr lang="en-US" altLang="zh-CN" sz="2000" b="1" dirty="0"/>
          </a:p>
          <a:p>
            <a:endParaRPr lang="en-US" altLang="zh-CN" dirty="0"/>
          </a:p>
          <a:p>
            <a:pPr marL="342900" indent="-342900">
              <a:buAutoNum type="arabicPeriod"/>
            </a:pPr>
            <a:r>
              <a:rPr lang="zh-CN" altLang="en-US" dirty="0"/>
              <a:t>V1细胞的</a:t>
            </a:r>
            <a:r>
              <a:rPr lang="en-US" altLang="zh-CN" dirty="0"/>
              <a:t>OS</a:t>
            </a:r>
            <a:r>
              <a:rPr lang="zh-CN" altLang="en-US" dirty="0"/>
              <a:t>主要来自同层邻近E细胞的recurrent input；抑制性细胞的recurrent连接能够有效的抑制其他朝向的神经活动；</a:t>
            </a:r>
            <a:endParaRPr lang="en-US" altLang="zh-CN" dirty="0"/>
          </a:p>
          <a:p>
            <a:pPr marL="342900" indent="-342900">
              <a:buAutoNum type="arabicPeriod"/>
            </a:pPr>
            <a:r>
              <a:rPr lang="zh-CN" altLang="en-US" dirty="0"/>
              <a:t>复杂细胞也具有显著的</a:t>
            </a:r>
            <a:r>
              <a:rPr lang="en-US" altLang="zh-CN" dirty="0"/>
              <a:t>OS</a:t>
            </a:r>
            <a:r>
              <a:rPr lang="zh-CN" altLang="en-US" dirty="0"/>
              <a:t>：可以在完全没有LGN的朝向输入电流下，通过邻近E细胞的recurrent连接获得OS。</a:t>
            </a:r>
            <a:endParaRPr lang="en-US" altLang="zh-CN" dirty="0"/>
          </a:p>
          <a:p>
            <a:r>
              <a:rPr lang="en-US" altLang="zh-CN" dirty="0"/>
              <a:t>-&gt;</a:t>
            </a:r>
            <a:r>
              <a:rPr lang="zh-CN" altLang="en-US" dirty="0">
                <a:solidFill>
                  <a:srgbClr val="FF0000"/>
                </a:solidFill>
              </a:rPr>
              <a:t>首次模拟出复杂细胞</a:t>
            </a:r>
            <a:r>
              <a:rPr lang="en-US" altLang="zh-CN" dirty="0">
                <a:solidFill>
                  <a:srgbClr val="FF0000"/>
                </a:solidFill>
              </a:rPr>
              <a:t>OS</a:t>
            </a:r>
            <a:r>
              <a:rPr lang="zh-CN" altLang="en-US" dirty="0">
                <a:solidFill>
                  <a:srgbClr val="FF0000"/>
                </a:solidFill>
              </a:rPr>
              <a:t>特性的真实模型</a:t>
            </a:r>
          </a:p>
        </p:txBody>
      </p:sp>
    </p:spTree>
    <p:extLst>
      <p:ext uri="{BB962C8B-B14F-4D97-AF65-F5344CB8AC3E}">
        <p14:creationId xmlns:p14="http://schemas.microsoft.com/office/powerpoint/2010/main" val="291742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7C6A06-7698-8806-ED13-C3C337A6365E}"/>
              </a:ext>
            </a:extLst>
          </p:cNvPr>
          <p:cNvSpPr txBox="1"/>
          <p:nvPr/>
        </p:nvSpPr>
        <p:spPr>
          <a:xfrm>
            <a:off x="520700" y="272534"/>
            <a:ext cx="6096000" cy="461665"/>
          </a:xfrm>
          <a:prstGeom prst="rect">
            <a:avLst/>
          </a:prstGeom>
          <a:noFill/>
        </p:spPr>
        <p:txBody>
          <a:bodyPr wrap="square">
            <a:spAutoFit/>
          </a:bodyPr>
          <a:lstStyle/>
          <a:p>
            <a:r>
              <a:rPr lang="zh-CN" altLang="en-US" sz="2400" b="1" dirty="0"/>
              <a:t>朝向图的性质</a:t>
            </a:r>
          </a:p>
        </p:txBody>
      </p:sp>
      <p:sp>
        <p:nvSpPr>
          <p:cNvPr id="5" name="文本框 4">
            <a:extLst>
              <a:ext uri="{FF2B5EF4-FFF2-40B4-BE49-F238E27FC236}">
                <a16:creationId xmlns:a16="http://schemas.microsoft.com/office/drawing/2014/main" id="{6F150C66-FA4D-9F3A-3211-F43467DF5C1B}"/>
              </a:ext>
            </a:extLst>
          </p:cNvPr>
          <p:cNvSpPr txBox="1"/>
          <p:nvPr/>
        </p:nvSpPr>
        <p:spPr>
          <a:xfrm>
            <a:off x="520700" y="934135"/>
            <a:ext cx="3492500" cy="1938992"/>
          </a:xfrm>
          <a:prstGeom prst="rect">
            <a:avLst/>
          </a:prstGeom>
          <a:noFill/>
        </p:spPr>
        <p:txBody>
          <a:bodyPr wrap="square">
            <a:spAutoFit/>
          </a:bodyPr>
          <a:lstStyle/>
          <a:p>
            <a:r>
              <a:rPr lang="en-US" altLang="zh-CN" sz="2400" dirty="0"/>
              <a:t>Q</a:t>
            </a:r>
            <a:r>
              <a:rPr lang="zh-CN" altLang="en-US" sz="2400" dirty="0"/>
              <a:t>：考虑到来自LGN输入的朝向是离散的，那么V1形成的朝向图是怎样的??</a:t>
            </a:r>
            <a:endParaRPr lang="en-US" altLang="zh-CN" sz="2400" dirty="0"/>
          </a:p>
          <a:p>
            <a:r>
              <a:rPr lang="zh-CN" altLang="en-US" sz="2400" dirty="0">
                <a:solidFill>
                  <a:srgbClr val="FF0000"/>
                </a:solidFill>
              </a:rPr>
              <a:t>连续的！</a:t>
            </a:r>
            <a:endParaRPr lang="en-US" altLang="zh-CN" sz="2400" dirty="0">
              <a:solidFill>
                <a:srgbClr val="FF0000"/>
              </a:solidFill>
            </a:endParaRPr>
          </a:p>
        </p:txBody>
      </p:sp>
      <p:sp>
        <p:nvSpPr>
          <p:cNvPr id="8" name="文本框 7">
            <a:extLst>
              <a:ext uri="{FF2B5EF4-FFF2-40B4-BE49-F238E27FC236}">
                <a16:creationId xmlns:a16="http://schemas.microsoft.com/office/drawing/2014/main" id="{9D05AF67-7E06-D7DA-402D-AFC225D7A337}"/>
              </a:ext>
            </a:extLst>
          </p:cNvPr>
          <p:cNvSpPr txBox="1"/>
          <p:nvPr/>
        </p:nvSpPr>
        <p:spPr>
          <a:xfrm>
            <a:off x="5029199" y="28376"/>
            <a:ext cx="6362701" cy="1231106"/>
          </a:xfrm>
          <a:prstGeom prst="rect">
            <a:avLst/>
          </a:prstGeom>
          <a:noFill/>
        </p:spPr>
        <p:txBody>
          <a:bodyPr wrap="square">
            <a:spAutoFit/>
          </a:bodyPr>
          <a:lstStyle/>
          <a:p>
            <a:r>
              <a:rPr lang="zh-CN" altLang="en-US" sz="2000" b="1" dirty="0"/>
              <a:t>证据</a:t>
            </a:r>
            <a:r>
              <a:rPr lang="en-US" altLang="zh-CN" sz="2000" b="1" dirty="0"/>
              <a:t>1</a:t>
            </a:r>
            <a:r>
              <a:rPr lang="zh-CN" altLang="en-US" sz="2000" b="1" dirty="0"/>
              <a:t>：</a:t>
            </a:r>
            <a:endParaRPr lang="en-US" altLang="zh-CN" sz="2000" b="1" dirty="0"/>
          </a:p>
          <a:p>
            <a:r>
              <a:rPr lang="zh-CN" altLang="en-US" dirty="0"/>
              <a:t>可视化HC中6个不同位置的神经元对不同朝向和空间频率刺激的最高响应情况：相邻细胞偏好相近的朝向！位于风车中心的f位置没有朝向偏好</a:t>
            </a:r>
          </a:p>
        </p:txBody>
      </p:sp>
      <p:sp>
        <p:nvSpPr>
          <p:cNvPr id="10" name="文本框 9">
            <a:extLst>
              <a:ext uri="{FF2B5EF4-FFF2-40B4-BE49-F238E27FC236}">
                <a16:creationId xmlns:a16="http://schemas.microsoft.com/office/drawing/2014/main" id="{4419B382-FB6C-3ADC-688F-31B4BA69E075}"/>
              </a:ext>
            </a:extLst>
          </p:cNvPr>
          <p:cNvSpPr txBox="1"/>
          <p:nvPr/>
        </p:nvSpPr>
        <p:spPr>
          <a:xfrm>
            <a:off x="4902199" y="3503675"/>
            <a:ext cx="6934200" cy="1477328"/>
          </a:xfrm>
          <a:prstGeom prst="rect">
            <a:avLst/>
          </a:prstGeom>
          <a:noFill/>
        </p:spPr>
        <p:txBody>
          <a:bodyPr wrap="square">
            <a:spAutoFit/>
          </a:bodyPr>
          <a:lstStyle/>
          <a:p>
            <a:r>
              <a:rPr lang="zh-CN" altLang="en-US" b="1" dirty="0"/>
              <a:t>证据</a:t>
            </a:r>
            <a:r>
              <a:rPr lang="en-US" altLang="zh-CN" b="1" dirty="0"/>
              <a:t>2</a:t>
            </a:r>
            <a:r>
              <a:rPr lang="zh-CN" altLang="en-US" b="1" dirty="0"/>
              <a:t>：</a:t>
            </a:r>
            <a:endParaRPr lang="en-US" altLang="zh-CN" b="1" dirty="0"/>
          </a:p>
          <a:p>
            <a:r>
              <a:rPr lang="zh-CN" altLang="en-US" dirty="0"/>
              <a:t>在仅接受朝向为30°和60°的LGN输入的扇形区域内，进一步的统计几个空间连续的重叠小扇形区域内神经元对12个朝向偏好的分布：发现细胞偏好的朝向分布呈现系统性的shift，说明了</a:t>
            </a:r>
            <a:r>
              <a:rPr lang="zh-CN" altLang="en-US" dirty="0">
                <a:solidFill>
                  <a:srgbClr val="FF0000"/>
                </a:solidFill>
              </a:rPr>
              <a:t>即使V1接受的LGN输入朝向并不连续，但是它仍能产生连续的群体朝向偏好。</a:t>
            </a:r>
          </a:p>
        </p:txBody>
      </p:sp>
      <p:pic>
        <p:nvPicPr>
          <p:cNvPr id="12" name="图片 11">
            <a:extLst>
              <a:ext uri="{FF2B5EF4-FFF2-40B4-BE49-F238E27FC236}">
                <a16:creationId xmlns:a16="http://schemas.microsoft.com/office/drawing/2014/main" id="{B3BF93CC-2BA3-5CF9-1112-79CC9722DC6B}"/>
              </a:ext>
            </a:extLst>
          </p:cNvPr>
          <p:cNvPicPr>
            <a:picLocks noChangeAspect="1"/>
          </p:cNvPicPr>
          <p:nvPr/>
        </p:nvPicPr>
        <p:blipFill>
          <a:blip r:embed="rId2"/>
          <a:stretch>
            <a:fillRect/>
          </a:stretch>
        </p:blipFill>
        <p:spPr>
          <a:xfrm>
            <a:off x="5965703" y="1259482"/>
            <a:ext cx="4756394" cy="2419474"/>
          </a:xfrm>
          <a:prstGeom prst="rect">
            <a:avLst/>
          </a:prstGeom>
        </p:spPr>
      </p:pic>
      <p:pic>
        <p:nvPicPr>
          <p:cNvPr id="14" name="图片 13">
            <a:extLst>
              <a:ext uri="{FF2B5EF4-FFF2-40B4-BE49-F238E27FC236}">
                <a16:creationId xmlns:a16="http://schemas.microsoft.com/office/drawing/2014/main" id="{3FCFE175-A63A-37E9-AC9F-2EF16AA1F52A}"/>
              </a:ext>
            </a:extLst>
          </p:cNvPr>
          <p:cNvPicPr>
            <a:picLocks noChangeAspect="1"/>
          </p:cNvPicPr>
          <p:nvPr/>
        </p:nvPicPr>
        <p:blipFill>
          <a:blip r:embed="rId3"/>
          <a:stretch>
            <a:fillRect/>
          </a:stretch>
        </p:blipFill>
        <p:spPr>
          <a:xfrm>
            <a:off x="4686299" y="5151549"/>
            <a:ext cx="4807197" cy="1149409"/>
          </a:xfrm>
          <a:prstGeom prst="rect">
            <a:avLst/>
          </a:prstGeom>
        </p:spPr>
      </p:pic>
      <p:pic>
        <p:nvPicPr>
          <p:cNvPr id="16" name="图片 15">
            <a:extLst>
              <a:ext uri="{FF2B5EF4-FFF2-40B4-BE49-F238E27FC236}">
                <a16:creationId xmlns:a16="http://schemas.microsoft.com/office/drawing/2014/main" id="{02CC0123-63D1-A6E2-494C-9D895E0EDF5D}"/>
              </a:ext>
            </a:extLst>
          </p:cNvPr>
          <p:cNvPicPr>
            <a:picLocks noChangeAspect="1"/>
          </p:cNvPicPr>
          <p:nvPr/>
        </p:nvPicPr>
        <p:blipFill>
          <a:blip r:embed="rId4"/>
          <a:stretch>
            <a:fillRect/>
          </a:stretch>
        </p:blipFill>
        <p:spPr>
          <a:xfrm>
            <a:off x="9531595" y="5054500"/>
            <a:ext cx="2304803" cy="1389974"/>
          </a:xfrm>
          <a:prstGeom prst="rect">
            <a:avLst/>
          </a:prstGeom>
        </p:spPr>
      </p:pic>
      <p:grpSp>
        <p:nvGrpSpPr>
          <p:cNvPr id="4" name="组合 3">
            <a:extLst>
              <a:ext uri="{FF2B5EF4-FFF2-40B4-BE49-F238E27FC236}">
                <a16:creationId xmlns:a16="http://schemas.microsoft.com/office/drawing/2014/main" id="{E5E8AA3B-5F51-C174-2A18-2628841A867D}"/>
              </a:ext>
            </a:extLst>
          </p:cNvPr>
          <p:cNvGrpSpPr/>
          <p:nvPr/>
        </p:nvGrpSpPr>
        <p:grpSpPr>
          <a:xfrm>
            <a:off x="499754" y="2854619"/>
            <a:ext cx="3625271" cy="3649338"/>
            <a:chOff x="499754" y="2854619"/>
            <a:chExt cx="3625271" cy="3649338"/>
          </a:xfrm>
        </p:grpSpPr>
        <p:pic>
          <p:nvPicPr>
            <p:cNvPr id="6" name="图片 5">
              <a:extLst>
                <a:ext uri="{FF2B5EF4-FFF2-40B4-BE49-F238E27FC236}">
                  <a16:creationId xmlns:a16="http://schemas.microsoft.com/office/drawing/2014/main" id="{13312594-974A-12AC-C4A5-D31D953BB83D}"/>
                </a:ext>
              </a:extLst>
            </p:cNvPr>
            <p:cNvPicPr>
              <a:picLocks noChangeAspect="1"/>
            </p:cNvPicPr>
            <p:nvPr/>
          </p:nvPicPr>
          <p:blipFill rotWithShape="1">
            <a:blip r:embed="rId5"/>
            <a:srcRect l="54053" t="14011"/>
            <a:stretch/>
          </p:blipFill>
          <p:spPr>
            <a:xfrm>
              <a:off x="499754" y="2854619"/>
              <a:ext cx="3625271" cy="3649338"/>
            </a:xfrm>
            <a:prstGeom prst="rect">
              <a:avLst/>
            </a:prstGeom>
          </p:spPr>
        </p:pic>
        <p:sp>
          <p:nvSpPr>
            <p:cNvPr id="2" name="文本框 1">
              <a:extLst>
                <a:ext uri="{FF2B5EF4-FFF2-40B4-BE49-F238E27FC236}">
                  <a16:creationId xmlns:a16="http://schemas.microsoft.com/office/drawing/2014/main" id="{E4B3C723-E55B-24FE-6E21-F82836C2604D}"/>
                </a:ext>
              </a:extLst>
            </p:cNvPr>
            <p:cNvSpPr txBox="1"/>
            <p:nvPr/>
          </p:nvSpPr>
          <p:spPr>
            <a:xfrm>
              <a:off x="1962150" y="4242339"/>
              <a:ext cx="304800" cy="369332"/>
            </a:xfrm>
            <a:prstGeom prst="rect">
              <a:avLst/>
            </a:prstGeom>
            <a:noFill/>
          </p:spPr>
          <p:txBody>
            <a:bodyPr wrap="square" rtlCol="0">
              <a:spAutoFit/>
            </a:bodyPr>
            <a:lstStyle/>
            <a:p>
              <a:r>
                <a:rPr lang="en-US" altLang="zh-CN" dirty="0">
                  <a:solidFill>
                    <a:srgbClr val="FF0000"/>
                  </a:solidFill>
                </a:rPr>
                <a:t>0</a:t>
              </a:r>
              <a:endParaRPr lang="zh-CN" altLang="en-US" dirty="0">
                <a:solidFill>
                  <a:srgbClr val="FF0000"/>
                </a:solidFill>
              </a:endParaRPr>
            </a:p>
          </p:txBody>
        </p:sp>
        <p:sp>
          <p:nvSpPr>
            <p:cNvPr id="11" name="文本框 10">
              <a:extLst>
                <a:ext uri="{FF2B5EF4-FFF2-40B4-BE49-F238E27FC236}">
                  <a16:creationId xmlns:a16="http://schemas.microsoft.com/office/drawing/2014/main" id="{EC9CB0CA-A6D2-828E-B709-2FF90A9BB7E5}"/>
                </a:ext>
              </a:extLst>
            </p:cNvPr>
            <p:cNvSpPr txBox="1"/>
            <p:nvPr/>
          </p:nvSpPr>
          <p:spPr>
            <a:xfrm>
              <a:off x="2070100" y="3898407"/>
              <a:ext cx="444500" cy="369332"/>
            </a:xfrm>
            <a:prstGeom prst="rect">
              <a:avLst/>
            </a:prstGeom>
            <a:noFill/>
          </p:spPr>
          <p:txBody>
            <a:bodyPr wrap="square" rtlCol="0">
              <a:spAutoFit/>
            </a:bodyPr>
            <a:lstStyle/>
            <a:p>
              <a:r>
                <a:rPr lang="en-US" altLang="zh-CN" dirty="0">
                  <a:solidFill>
                    <a:srgbClr val="FF0000"/>
                  </a:solidFill>
                </a:rPr>
                <a:t>30</a:t>
              </a:r>
              <a:endParaRPr lang="zh-CN" altLang="en-US" dirty="0">
                <a:solidFill>
                  <a:srgbClr val="FF0000"/>
                </a:solidFill>
              </a:endParaRPr>
            </a:p>
          </p:txBody>
        </p:sp>
        <p:sp>
          <p:nvSpPr>
            <p:cNvPr id="13" name="文本框 12">
              <a:extLst>
                <a:ext uri="{FF2B5EF4-FFF2-40B4-BE49-F238E27FC236}">
                  <a16:creationId xmlns:a16="http://schemas.microsoft.com/office/drawing/2014/main" id="{3A198D8A-2998-91A7-1D15-EB4834425DF8}"/>
                </a:ext>
              </a:extLst>
            </p:cNvPr>
            <p:cNvSpPr txBox="1"/>
            <p:nvPr/>
          </p:nvSpPr>
          <p:spPr>
            <a:xfrm>
              <a:off x="2559050" y="3885707"/>
              <a:ext cx="444500" cy="369332"/>
            </a:xfrm>
            <a:prstGeom prst="rect">
              <a:avLst/>
            </a:prstGeom>
            <a:noFill/>
          </p:spPr>
          <p:txBody>
            <a:bodyPr wrap="square" rtlCol="0">
              <a:spAutoFit/>
            </a:bodyPr>
            <a:lstStyle/>
            <a:p>
              <a:r>
                <a:rPr lang="en-US" altLang="zh-CN" dirty="0">
                  <a:solidFill>
                    <a:srgbClr val="FF0000"/>
                  </a:solidFill>
                </a:rPr>
                <a:t>60</a:t>
              </a:r>
              <a:endParaRPr lang="zh-CN" altLang="en-US" dirty="0">
                <a:solidFill>
                  <a:srgbClr val="FF0000"/>
                </a:solidFill>
              </a:endParaRPr>
            </a:p>
          </p:txBody>
        </p:sp>
        <p:sp>
          <p:nvSpPr>
            <p:cNvPr id="15" name="文本框 14">
              <a:extLst>
                <a:ext uri="{FF2B5EF4-FFF2-40B4-BE49-F238E27FC236}">
                  <a16:creationId xmlns:a16="http://schemas.microsoft.com/office/drawing/2014/main" id="{B4785A47-1288-2275-EF79-CAF851ED1AF7}"/>
                </a:ext>
              </a:extLst>
            </p:cNvPr>
            <p:cNvSpPr txBox="1"/>
            <p:nvPr/>
          </p:nvSpPr>
          <p:spPr>
            <a:xfrm>
              <a:off x="2730500" y="4216939"/>
              <a:ext cx="444500" cy="369332"/>
            </a:xfrm>
            <a:prstGeom prst="rect">
              <a:avLst/>
            </a:prstGeom>
            <a:noFill/>
          </p:spPr>
          <p:txBody>
            <a:bodyPr wrap="square" rtlCol="0">
              <a:spAutoFit/>
            </a:bodyPr>
            <a:lstStyle/>
            <a:p>
              <a:r>
                <a:rPr lang="en-US" altLang="zh-CN" dirty="0">
                  <a:solidFill>
                    <a:srgbClr val="FF0000"/>
                  </a:solidFill>
                </a:rPr>
                <a:t>90</a:t>
              </a:r>
              <a:endParaRPr lang="zh-CN" altLang="en-US" dirty="0">
                <a:solidFill>
                  <a:srgbClr val="FF0000"/>
                </a:solidFill>
              </a:endParaRPr>
            </a:p>
          </p:txBody>
        </p:sp>
        <p:sp>
          <p:nvSpPr>
            <p:cNvPr id="17" name="文本框 16">
              <a:extLst>
                <a:ext uri="{FF2B5EF4-FFF2-40B4-BE49-F238E27FC236}">
                  <a16:creationId xmlns:a16="http://schemas.microsoft.com/office/drawing/2014/main" id="{A7548955-4524-2DA8-F79D-336AE1281553}"/>
                </a:ext>
              </a:extLst>
            </p:cNvPr>
            <p:cNvSpPr txBox="1"/>
            <p:nvPr/>
          </p:nvSpPr>
          <p:spPr>
            <a:xfrm>
              <a:off x="2576451" y="4592558"/>
              <a:ext cx="579498" cy="369332"/>
            </a:xfrm>
            <a:prstGeom prst="rect">
              <a:avLst/>
            </a:prstGeom>
            <a:noFill/>
          </p:spPr>
          <p:txBody>
            <a:bodyPr wrap="square" rtlCol="0">
              <a:spAutoFit/>
            </a:bodyPr>
            <a:lstStyle/>
            <a:p>
              <a:r>
                <a:rPr lang="en-US" altLang="zh-CN" dirty="0">
                  <a:solidFill>
                    <a:srgbClr val="FF0000"/>
                  </a:solidFill>
                </a:rPr>
                <a:t>120</a:t>
              </a:r>
              <a:endParaRPr lang="zh-CN" altLang="en-US" dirty="0">
                <a:solidFill>
                  <a:srgbClr val="FF0000"/>
                </a:solidFill>
              </a:endParaRPr>
            </a:p>
          </p:txBody>
        </p:sp>
        <p:sp>
          <p:nvSpPr>
            <p:cNvPr id="18" name="文本框 17">
              <a:extLst>
                <a:ext uri="{FF2B5EF4-FFF2-40B4-BE49-F238E27FC236}">
                  <a16:creationId xmlns:a16="http://schemas.microsoft.com/office/drawing/2014/main" id="{80AFE660-61C5-FBED-FEF4-B6461ACBA289}"/>
                </a:ext>
              </a:extLst>
            </p:cNvPr>
            <p:cNvSpPr txBox="1"/>
            <p:nvPr/>
          </p:nvSpPr>
          <p:spPr>
            <a:xfrm>
              <a:off x="1916052" y="4598971"/>
              <a:ext cx="579498" cy="369332"/>
            </a:xfrm>
            <a:prstGeom prst="rect">
              <a:avLst/>
            </a:prstGeom>
            <a:noFill/>
          </p:spPr>
          <p:txBody>
            <a:bodyPr wrap="square" rtlCol="0">
              <a:spAutoFit/>
            </a:bodyPr>
            <a:lstStyle/>
            <a:p>
              <a:r>
                <a:rPr lang="en-US" altLang="zh-CN" dirty="0">
                  <a:solidFill>
                    <a:srgbClr val="FF0000"/>
                  </a:solidFill>
                </a:rPr>
                <a:t>150</a:t>
              </a:r>
              <a:endParaRPr lang="zh-CN" altLang="en-US" dirty="0">
                <a:solidFill>
                  <a:srgbClr val="FF0000"/>
                </a:solidFill>
              </a:endParaRPr>
            </a:p>
          </p:txBody>
        </p:sp>
      </p:grpSp>
    </p:spTree>
    <p:extLst>
      <p:ext uri="{BB962C8B-B14F-4D97-AF65-F5344CB8AC3E}">
        <p14:creationId xmlns:p14="http://schemas.microsoft.com/office/powerpoint/2010/main" val="399849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044065D-8080-E36B-E5A1-611A12220E14}"/>
              </a:ext>
            </a:extLst>
          </p:cNvPr>
          <p:cNvSpPr txBox="1"/>
          <p:nvPr/>
        </p:nvSpPr>
        <p:spPr>
          <a:xfrm>
            <a:off x="1367152" y="1091926"/>
            <a:ext cx="6096000" cy="461665"/>
          </a:xfrm>
          <a:prstGeom prst="rect">
            <a:avLst/>
          </a:prstGeom>
          <a:noFill/>
        </p:spPr>
        <p:txBody>
          <a:bodyPr wrap="square">
            <a:spAutoFit/>
          </a:bodyPr>
          <a:lstStyle/>
          <a:p>
            <a:r>
              <a:rPr lang="en-US" altLang="zh-CN" sz="2400" b="1" dirty="0"/>
              <a:t>OS</a:t>
            </a:r>
            <a:r>
              <a:rPr lang="zh-CN" altLang="en-US" sz="2400" b="1" dirty="0"/>
              <a:t>的鲁棒性</a:t>
            </a:r>
          </a:p>
        </p:txBody>
      </p:sp>
      <p:sp>
        <p:nvSpPr>
          <p:cNvPr id="5" name="文本框 4">
            <a:extLst>
              <a:ext uri="{FF2B5EF4-FFF2-40B4-BE49-F238E27FC236}">
                <a16:creationId xmlns:a16="http://schemas.microsoft.com/office/drawing/2014/main" id="{C9370779-606B-19EF-4FE8-66DB28F28E5C}"/>
              </a:ext>
            </a:extLst>
          </p:cNvPr>
          <p:cNvSpPr txBox="1"/>
          <p:nvPr/>
        </p:nvSpPr>
        <p:spPr>
          <a:xfrm>
            <a:off x="1367152" y="1674326"/>
            <a:ext cx="6096000" cy="646331"/>
          </a:xfrm>
          <a:prstGeom prst="rect">
            <a:avLst/>
          </a:prstGeom>
          <a:noFill/>
        </p:spPr>
        <p:txBody>
          <a:bodyPr wrap="square">
            <a:spAutoFit/>
          </a:bodyPr>
          <a:lstStyle/>
          <a:p>
            <a:r>
              <a:rPr lang="zh-CN" altLang="en-US" dirty="0"/>
              <a:t>CSY假设：来自LGN的E突触输入权重是来自同层E的</a:t>
            </a:r>
            <a:r>
              <a:rPr lang="en-US" altLang="zh-CN" dirty="0"/>
              <a:t>recurrent</a:t>
            </a:r>
            <a:r>
              <a:rPr lang="zh-CN" altLang="en-US" dirty="0"/>
              <a:t>输入的两倍即： S_LGN =2.1*S_EE</a:t>
            </a:r>
          </a:p>
        </p:txBody>
      </p:sp>
      <p:sp>
        <p:nvSpPr>
          <p:cNvPr id="7" name="文本框 6">
            <a:extLst>
              <a:ext uri="{FF2B5EF4-FFF2-40B4-BE49-F238E27FC236}">
                <a16:creationId xmlns:a16="http://schemas.microsoft.com/office/drawing/2014/main" id="{432A11D8-1322-CCA4-D30F-1FD8F946E016}"/>
              </a:ext>
            </a:extLst>
          </p:cNvPr>
          <p:cNvSpPr txBox="1"/>
          <p:nvPr/>
        </p:nvSpPr>
        <p:spPr>
          <a:xfrm>
            <a:off x="1367152" y="2492192"/>
            <a:ext cx="6096000" cy="646331"/>
          </a:xfrm>
          <a:prstGeom prst="rect">
            <a:avLst/>
          </a:prstGeom>
          <a:noFill/>
        </p:spPr>
        <p:txBody>
          <a:bodyPr wrap="square">
            <a:spAutoFit/>
          </a:bodyPr>
          <a:lstStyle/>
          <a:p>
            <a:r>
              <a:rPr lang="zh-CN" altLang="en-US" dirty="0"/>
              <a:t>问题：改变这个比例是否会改变V1的OS特性？？</a:t>
            </a:r>
            <a:endParaRPr lang="en-US" altLang="zh-CN" dirty="0"/>
          </a:p>
          <a:p>
            <a:r>
              <a:rPr lang="zh-CN" altLang="en-US" dirty="0"/>
              <a:t>考虑到不同模型中这个比例不同，Cat中为1，mouse中为4。</a:t>
            </a:r>
          </a:p>
        </p:txBody>
      </p:sp>
      <p:sp>
        <p:nvSpPr>
          <p:cNvPr id="9" name="文本框 8">
            <a:extLst>
              <a:ext uri="{FF2B5EF4-FFF2-40B4-BE49-F238E27FC236}">
                <a16:creationId xmlns:a16="http://schemas.microsoft.com/office/drawing/2014/main" id="{1F594878-8BC9-1EAA-6AAD-093D35A33BD1}"/>
              </a:ext>
            </a:extLst>
          </p:cNvPr>
          <p:cNvSpPr txBox="1"/>
          <p:nvPr/>
        </p:nvSpPr>
        <p:spPr>
          <a:xfrm>
            <a:off x="1367152" y="3593226"/>
            <a:ext cx="6096000" cy="1477328"/>
          </a:xfrm>
          <a:prstGeom prst="rect">
            <a:avLst/>
          </a:prstGeom>
          <a:noFill/>
        </p:spPr>
        <p:txBody>
          <a:bodyPr wrap="square">
            <a:spAutoFit/>
          </a:bodyPr>
          <a:lstStyle/>
          <a:p>
            <a:r>
              <a:rPr lang="zh-CN" altLang="en-US" dirty="0">
                <a:solidFill>
                  <a:srgbClr val="FF0000"/>
                </a:solidFill>
              </a:rPr>
              <a:t>结论：改变S_LGN/S_EE比例，</a:t>
            </a:r>
            <a:r>
              <a:rPr lang="en-US" altLang="zh-CN" dirty="0">
                <a:solidFill>
                  <a:srgbClr val="FF0000"/>
                </a:solidFill>
              </a:rPr>
              <a:t>CSY</a:t>
            </a:r>
            <a:r>
              <a:rPr lang="zh-CN" altLang="en-US" dirty="0">
                <a:solidFill>
                  <a:srgbClr val="FF0000"/>
                </a:solidFill>
              </a:rPr>
              <a:t>的</a:t>
            </a:r>
            <a:r>
              <a:rPr lang="en-US" altLang="zh-CN" dirty="0">
                <a:solidFill>
                  <a:srgbClr val="FF0000"/>
                </a:solidFill>
              </a:rPr>
              <a:t>OS</a:t>
            </a:r>
            <a:r>
              <a:rPr lang="zh-CN" altLang="en-US" dirty="0">
                <a:solidFill>
                  <a:srgbClr val="FF0000"/>
                </a:solidFill>
              </a:rPr>
              <a:t>仍是鲁棒的！</a:t>
            </a:r>
            <a:endParaRPr lang="en-US" altLang="zh-CN" dirty="0">
              <a:solidFill>
                <a:srgbClr val="FF0000"/>
              </a:solidFill>
            </a:endParaRPr>
          </a:p>
          <a:p>
            <a:endParaRPr lang="en-US" altLang="zh-CN" dirty="0">
              <a:solidFill>
                <a:srgbClr val="FF0000"/>
              </a:solidFill>
            </a:endParaRPr>
          </a:p>
          <a:p>
            <a:r>
              <a:rPr lang="zh-CN" altLang="en-US" dirty="0"/>
              <a:t>当S_LGN/S_EE降到1时，细胞整体活动下降，complex cell的比例增多；当升到3时，细胞整体活动上升，complex cell比例下降。</a:t>
            </a:r>
            <a:r>
              <a:rPr lang="zh-CN" altLang="en-US" dirty="0">
                <a:solidFill>
                  <a:srgbClr val="FF0000"/>
                </a:solidFill>
              </a:rPr>
              <a:t>但是OS性质和连续的朝向图性质不会发生变化。</a:t>
            </a:r>
          </a:p>
        </p:txBody>
      </p:sp>
      <p:sp>
        <p:nvSpPr>
          <p:cNvPr id="16" name="椭圆 15">
            <a:extLst>
              <a:ext uri="{FF2B5EF4-FFF2-40B4-BE49-F238E27FC236}">
                <a16:creationId xmlns:a16="http://schemas.microsoft.com/office/drawing/2014/main" id="{CFB49413-5F3F-B1DF-EA0C-44FEE6D2BB1E}"/>
              </a:ext>
            </a:extLst>
          </p:cNvPr>
          <p:cNvSpPr/>
          <p:nvPr/>
        </p:nvSpPr>
        <p:spPr>
          <a:xfrm>
            <a:off x="8832198" y="2651131"/>
            <a:ext cx="558800" cy="546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2" name="矩形 1">
            <a:extLst>
              <a:ext uri="{FF2B5EF4-FFF2-40B4-BE49-F238E27FC236}">
                <a16:creationId xmlns:a16="http://schemas.microsoft.com/office/drawing/2014/main" id="{5253CE22-AF6E-5813-4E35-ABDC152D8449}"/>
              </a:ext>
            </a:extLst>
          </p:cNvPr>
          <p:cNvSpPr/>
          <p:nvPr/>
        </p:nvSpPr>
        <p:spPr>
          <a:xfrm>
            <a:off x="8692498" y="1237734"/>
            <a:ext cx="838200" cy="646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LGN</a:t>
            </a:r>
            <a:endParaRPr lang="zh-CN" altLang="en-US" dirty="0"/>
          </a:p>
        </p:txBody>
      </p:sp>
      <p:sp>
        <p:nvSpPr>
          <p:cNvPr id="19" name="椭圆 18">
            <a:extLst>
              <a:ext uri="{FF2B5EF4-FFF2-40B4-BE49-F238E27FC236}">
                <a16:creationId xmlns:a16="http://schemas.microsoft.com/office/drawing/2014/main" id="{69BFB75F-3B1D-A6DF-7AB7-02C8E3795114}"/>
              </a:ext>
            </a:extLst>
          </p:cNvPr>
          <p:cNvSpPr/>
          <p:nvPr/>
        </p:nvSpPr>
        <p:spPr>
          <a:xfrm>
            <a:off x="10089498" y="2651131"/>
            <a:ext cx="558800" cy="546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cxnSp>
        <p:nvCxnSpPr>
          <p:cNvPr id="20" name="直接箭头连接符 19">
            <a:extLst>
              <a:ext uri="{FF2B5EF4-FFF2-40B4-BE49-F238E27FC236}">
                <a16:creationId xmlns:a16="http://schemas.microsoft.com/office/drawing/2014/main" id="{98CE337A-7AA9-744D-459D-EB8CDFD4972F}"/>
              </a:ext>
            </a:extLst>
          </p:cNvPr>
          <p:cNvCxnSpPr>
            <a:cxnSpLocks/>
            <a:stCxn id="2" idx="2"/>
            <a:endCxn id="16" idx="0"/>
          </p:cNvCxnSpPr>
          <p:nvPr/>
        </p:nvCxnSpPr>
        <p:spPr>
          <a:xfrm>
            <a:off x="9111598" y="1884065"/>
            <a:ext cx="0" cy="76706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CA94A687-A063-2C8B-325C-5B0086A7B744}"/>
              </a:ext>
            </a:extLst>
          </p:cNvPr>
          <p:cNvCxnSpPr>
            <a:cxnSpLocks/>
            <a:stCxn id="19" idx="2"/>
            <a:endCxn id="16" idx="6"/>
          </p:cNvCxnSpPr>
          <p:nvPr/>
        </p:nvCxnSpPr>
        <p:spPr>
          <a:xfrm flipH="1">
            <a:off x="9390998" y="2924181"/>
            <a:ext cx="698500" cy="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A04B2CC0-B8A6-8C61-FD93-EFF4F4A7FAB9}"/>
              </a:ext>
            </a:extLst>
          </p:cNvPr>
          <p:cNvSpPr/>
          <p:nvPr/>
        </p:nvSpPr>
        <p:spPr>
          <a:xfrm>
            <a:off x="8692498" y="4090821"/>
            <a:ext cx="838200" cy="6463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L6 E</a:t>
            </a:r>
            <a:endParaRPr lang="zh-CN" altLang="en-US" dirty="0"/>
          </a:p>
        </p:txBody>
      </p:sp>
      <p:cxnSp>
        <p:nvCxnSpPr>
          <p:cNvPr id="28" name="直接箭头连接符 27">
            <a:extLst>
              <a:ext uri="{FF2B5EF4-FFF2-40B4-BE49-F238E27FC236}">
                <a16:creationId xmlns:a16="http://schemas.microsoft.com/office/drawing/2014/main" id="{2CE9F31C-5EB2-1210-A479-28CEE94F107B}"/>
              </a:ext>
            </a:extLst>
          </p:cNvPr>
          <p:cNvCxnSpPr>
            <a:cxnSpLocks/>
            <a:stCxn id="27" idx="0"/>
            <a:endCxn id="16" idx="4"/>
          </p:cNvCxnSpPr>
          <p:nvPr/>
        </p:nvCxnSpPr>
        <p:spPr>
          <a:xfrm flipV="1">
            <a:off x="9111598" y="3197231"/>
            <a:ext cx="0" cy="89359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36F41B02-4B9A-6A62-CFCB-58D974BB9F04}"/>
              </a:ext>
            </a:extLst>
          </p:cNvPr>
          <p:cNvSpPr/>
          <p:nvPr/>
        </p:nvSpPr>
        <p:spPr>
          <a:xfrm>
            <a:off x="10095196" y="3479800"/>
            <a:ext cx="558800" cy="54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endParaRPr lang="zh-CN" altLang="en-US" dirty="0"/>
          </a:p>
        </p:txBody>
      </p:sp>
      <p:cxnSp>
        <p:nvCxnSpPr>
          <p:cNvPr id="33" name="直接箭头连接符 32">
            <a:extLst>
              <a:ext uri="{FF2B5EF4-FFF2-40B4-BE49-F238E27FC236}">
                <a16:creationId xmlns:a16="http://schemas.microsoft.com/office/drawing/2014/main" id="{5C82A152-CF12-51CE-1672-D5136783AB5C}"/>
              </a:ext>
            </a:extLst>
          </p:cNvPr>
          <p:cNvCxnSpPr>
            <a:cxnSpLocks/>
            <a:stCxn id="32" idx="1"/>
            <a:endCxn id="16" idx="5"/>
          </p:cNvCxnSpPr>
          <p:nvPr/>
        </p:nvCxnSpPr>
        <p:spPr>
          <a:xfrm flipH="1" flipV="1">
            <a:off x="9309164" y="3117257"/>
            <a:ext cx="867866" cy="4425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92A66D3C-44BB-F02F-BA4F-1B8FCA066ECC}"/>
              </a:ext>
            </a:extLst>
          </p:cNvPr>
          <p:cNvSpPr txBox="1"/>
          <p:nvPr/>
        </p:nvSpPr>
        <p:spPr>
          <a:xfrm>
            <a:off x="8331200" y="2063323"/>
            <a:ext cx="6096000" cy="369332"/>
          </a:xfrm>
          <a:prstGeom prst="rect">
            <a:avLst/>
          </a:prstGeom>
          <a:noFill/>
        </p:spPr>
        <p:txBody>
          <a:bodyPr wrap="square">
            <a:spAutoFit/>
          </a:bodyPr>
          <a:lstStyle/>
          <a:p>
            <a:r>
              <a:rPr lang="zh-CN" altLang="en-US" dirty="0"/>
              <a:t>S_LGN</a:t>
            </a:r>
          </a:p>
        </p:txBody>
      </p:sp>
      <p:sp>
        <p:nvSpPr>
          <p:cNvPr id="39" name="文本框 38">
            <a:extLst>
              <a:ext uri="{FF2B5EF4-FFF2-40B4-BE49-F238E27FC236}">
                <a16:creationId xmlns:a16="http://schemas.microsoft.com/office/drawing/2014/main" id="{39421AD4-6E23-C5B3-5C18-B46CF2BC255F}"/>
              </a:ext>
            </a:extLst>
          </p:cNvPr>
          <p:cNvSpPr txBox="1"/>
          <p:nvPr/>
        </p:nvSpPr>
        <p:spPr>
          <a:xfrm>
            <a:off x="9434796" y="2495639"/>
            <a:ext cx="6096000" cy="369332"/>
          </a:xfrm>
          <a:prstGeom prst="rect">
            <a:avLst/>
          </a:prstGeom>
          <a:noFill/>
        </p:spPr>
        <p:txBody>
          <a:bodyPr wrap="square">
            <a:spAutoFit/>
          </a:bodyPr>
          <a:lstStyle/>
          <a:p>
            <a:r>
              <a:rPr lang="zh-CN" altLang="en-US" dirty="0"/>
              <a:t>S_</a:t>
            </a:r>
            <a:r>
              <a:rPr lang="en-US" altLang="zh-CN" dirty="0"/>
              <a:t>EE</a:t>
            </a:r>
            <a:endParaRPr lang="zh-CN" altLang="en-US" dirty="0"/>
          </a:p>
        </p:txBody>
      </p:sp>
    </p:spTree>
    <p:extLst>
      <p:ext uri="{BB962C8B-B14F-4D97-AF65-F5344CB8AC3E}">
        <p14:creationId xmlns:p14="http://schemas.microsoft.com/office/powerpoint/2010/main" val="360789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D789E54-C769-3E00-C45A-F05A993E5054}"/>
              </a:ext>
            </a:extLst>
          </p:cNvPr>
          <p:cNvSpPr txBox="1"/>
          <p:nvPr/>
        </p:nvSpPr>
        <p:spPr>
          <a:xfrm>
            <a:off x="673100" y="438835"/>
            <a:ext cx="6096000" cy="646331"/>
          </a:xfrm>
          <a:prstGeom prst="rect">
            <a:avLst/>
          </a:prstGeom>
          <a:noFill/>
        </p:spPr>
        <p:txBody>
          <a:bodyPr wrap="square">
            <a:spAutoFit/>
          </a:bodyPr>
          <a:lstStyle/>
          <a:p>
            <a:pPr marL="285750" indent="-285750">
              <a:buFont typeface="Wingdings" panose="05000000000000000000" pitchFamily="2" charset="2"/>
              <a:buChar char="u"/>
            </a:pPr>
            <a:r>
              <a:rPr lang="zh-CN" altLang="en-US" dirty="0"/>
              <a:t>在呈现optimal grating刺激时皮层E细胞呈现同步放电(gamma波震荡)的现象</a:t>
            </a:r>
          </a:p>
        </p:txBody>
      </p:sp>
      <p:sp>
        <p:nvSpPr>
          <p:cNvPr id="5" name="文本框 4">
            <a:extLst>
              <a:ext uri="{FF2B5EF4-FFF2-40B4-BE49-F238E27FC236}">
                <a16:creationId xmlns:a16="http://schemas.microsoft.com/office/drawing/2014/main" id="{33183F2C-B39E-C8F4-3C14-D54E2F6B710C}"/>
              </a:ext>
            </a:extLst>
          </p:cNvPr>
          <p:cNvSpPr txBox="1"/>
          <p:nvPr/>
        </p:nvSpPr>
        <p:spPr>
          <a:xfrm>
            <a:off x="673100" y="2828835"/>
            <a:ext cx="3340100" cy="1477328"/>
          </a:xfrm>
          <a:prstGeom prst="rect">
            <a:avLst/>
          </a:prstGeom>
          <a:noFill/>
        </p:spPr>
        <p:txBody>
          <a:bodyPr wrap="square">
            <a:spAutoFit/>
          </a:bodyPr>
          <a:lstStyle/>
          <a:p>
            <a:r>
              <a:rPr lang="zh-CN" altLang="en-US" dirty="0"/>
              <a:t>从可视化中可以发现：</a:t>
            </a:r>
            <a:endParaRPr lang="en-US" altLang="zh-CN" dirty="0"/>
          </a:p>
          <a:p>
            <a:r>
              <a:rPr lang="zh-CN" altLang="en-US" dirty="0"/>
              <a:t>只有部分神经元的活动发生了同步；</a:t>
            </a:r>
            <a:endParaRPr lang="en-US" altLang="zh-CN" dirty="0"/>
          </a:p>
          <a:p>
            <a:r>
              <a:rPr lang="zh-CN" altLang="en-US" dirty="0"/>
              <a:t>关于gamma波震荡生成更深入的研究见后续的一篇论文。</a:t>
            </a:r>
          </a:p>
        </p:txBody>
      </p:sp>
      <p:pic>
        <p:nvPicPr>
          <p:cNvPr id="7" name="图片 6">
            <a:extLst>
              <a:ext uri="{FF2B5EF4-FFF2-40B4-BE49-F238E27FC236}">
                <a16:creationId xmlns:a16="http://schemas.microsoft.com/office/drawing/2014/main" id="{4D5C6D99-4F1D-A275-CDCC-B1F77603EFA1}"/>
              </a:ext>
            </a:extLst>
          </p:cNvPr>
          <p:cNvPicPr>
            <a:picLocks noChangeAspect="1"/>
          </p:cNvPicPr>
          <p:nvPr/>
        </p:nvPicPr>
        <p:blipFill>
          <a:blip r:embed="rId2"/>
          <a:stretch>
            <a:fillRect/>
          </a:stretch>
        </p:blipFill>
        <p:spPr>
          <a:xfrm>
            <a:off x="4127500" y="1846946"/>
            <a:ext cx="7797800" cy="4358467"/>
          </a:xfrm>
          <a:prstGeom prst="rect">
            <a:avLst/>
          </a:prstGeom>
        </p:spPr>
      </p:pic>
      <p:sp>
        <p:nvSpPr>
          <p:cNvPr id="6" name="文本框 5">
            <a:extLst>
              <a:ext uri="{FF2B5EF4-FFF2-40B4-BE49-F238E27FC236}">
                <a16:creationId xmlns:a16="http://schemas.microsoft.com/office/drawing/2014/main" id="{26669599-DF45-DE40-B28C-57072775E5D5}"/>
              </a:ext>
            </a:extLst>
          </p:cNvPr>
          <p:cNvSpPr txBox="1"/>
          <p:nvPr/>
        </p:nvSpPr>
        <p:spPr>
          <a:xfrm>
            <a:off x="4813300" y="1137115"/>
            <a:ext cx="6680200" cy="646331"/>
          </a:xfrm>
          <a:prstGeom prst="rect">
            <a:avLst/>
          </a:prstGeom>
          <a:noFill/>
        </p:spPr>
        <p:txBody>
          <a:bodyPr wrap="square">
            <a:spAutoFit/>
          </a:bodyPr>
          <a:lstStyle/>
          <a:p>
            <a:r>
              <a:rPr lang="zh-CN" altLang="en-US" dirty="0"/>
              <a:t>在背景刺激、最优朝向的光栅刺激、与最优朝向相反的光栅刺激下，处于某个OS区域的400个E和I细胞的spike train可视化</a:t>
            </a:r>
            <a:endParaRPr lang="en-US" altLang="zh-CN" dirty="0"/>
          </a:p>
        </p:txBody>
      </p:sp>
      <p:pic>
        <p:nvPicPr>
          <p:cNvPr id="8" name="图片 7">
            <a:extLst>
              <a:ext uri="{FF2B5EF4-FFF2-40B4-BE49-F238E27FC236}">
                <a16:creationId xmlns:a16="http://schemas.microsoft.com/office/drawing/2014/main" id="{42FA1C8A-6699-AD40-D25E-ABB22C6B4970}"/>
              </a:ext>
            </a:extLst>
          </p:cNvPr>
          <p:cNvPicPr>
            <a:picLocks noChangeAspect="1"/>
          </p:cNvPicPr>
          <p:nvPr/>
        </p:nvPicPr>
        <p:blipFill>
          <a:blip r:embed="rId3"/>
          <a:stretch>
            <a:fillRect/>
          </a:stretch>
        </p:blipFill>
        <p:spPr>
          <a:xfrm>
            <a:off x="469900" y="4608827"/>
            <a:ext cx="3746500" cy="699493"/>
          </a:xfrm>
          <a:prstGeom prst="rect">
            <a:avLst/>
          </a:prstGeom>
        </p:spPr>
      </p:pic>
    </p:spTree>
    <p:extLst>
      <p:ext uri="{BB962C8B-B14F-4D97-AF65-F5344CB8AC3E}">
        <p14:creationId xmlns:p14="http://schemas.microsoft.com/office/powerpoint/2010/main" val="316175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4E0D50-DD8B-0BA4-66A3-245AF9D1A8CA}"/>
              </a:ext>
            </a:extLst>
          </p:cNvPr>
          <p:cNvPicPr>
            <a:picLocks noChangeAspect="1"/>
          </p:cNvPicPr>
          <p:nvPr/>
        </p:nvPicPr>
        <p:blipFill>
          <a:blip r:embed="rId3"/>
          <a:stretch>
            <a:fillRect/>
          </a:stretch>
        </p:blipFill>
        <p:spPr>
          <a:xfrm>
            <a:off x="5464945" y="1237474"/>
            <a:ext cx="6269855" cy="1389505"/>
          </a:xfrm>
          <a:prstGeom prst="rect">
            <a:avLst/>
          </a:prstGeom>
        </p:spPr>
      </p:pic>
      <p:sp>
        <p:nvSpPr>
          <p:cNvPr id="5" name="文本框 4">
            <a:extLst>
              <a:ext uri="{FF2B5EF4-FFF2-40B4-BE49-F238E27FC236}">
                <a16:creationId xmlns:a16="http://schemas.microsoft.com/office/drawing/2014/main" id="{F6879466-8D1D-440D-E770-B9CADA6D2CE5}"/>
              </a:ext>
            </a:extLst>
          </p:cNvPr>
          <p:cNvSpPr txBox="1"/>
          <p:nvPr/>
        </p:nvSpPr>
        <p:spPr>
          <a:xfrm>
            <a:off x="527894" y="245646"/>
            <a:ext cx="6546850" cy="677108"/>
          </a:xfrm>
          <a:prstGeom prst="rect">
            <a:avLst/>
          </a:prstGeom>
          <a:noFill/>
        </p:spPr>
        <p:txBody>
          <a:bodyPr wrap="square">
            <a:spAutoFit/>
          </a:bodyPr>
          <a:lstStyle/>
          <a:p>
            <a:pPr marL="342900" lvl="0" indent="-342900" algn="just">
              <a:buFont typeface="Wingdings" panose="05000000000000000000" pitchFamily="2" charset="2"/>
              <a:buChar char="Ø"/>
            </a:pP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数据驱动的生物合理的猕猴</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V1</a:t>
            </a: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模型</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-CSY</a:t>
            </a:r>
          </a:p>
          <a:p>
            <a:pPr algn="ctr"/>
            <a:endParaRPr lang="en-US" altLang="zh-CN" sz="18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CBCE2B58-81E6-7157-3E67-4A7F1077FC2D}"/>
              </a:ext>
            </a:extLst>
          </p:cNvPr>
          <p:cNvSpPr txBox="1"/>
          <p:nvPr/>
        </p:nvSpPr>
        <p:spPr>
          <a:xfrm>
            <a:off x="10868025" y="1932227"/>
            <a:ext cx="866775" cy="369332"/>
          </a:xfrm>
          <a:prstGeom prst="rect">
            <a:avLst/>
          </a:prstGeom>
          <a:noFill/>
        </p:spPr>
        <p:txBody>
          <a:bodyPr wrap="square">
            <a:spAutoFit/>
          </a:bodyPr>
          <a:lstStyle/>
          <a:p>
            <a:r>
              <a:rPr lang="en-US" altLang="zh-CN" dirty="0"/>
              <a:t>2016</a:t>
            </a:r>
            <a:endParaRPr lang="zh-CN" altLang="en-US" dirty="0"/>
          </a:p>
        </p:txBody>
      </p:sp>
      <p:pic>
        <p:nvPicPr>
          <p:cNvPr id="9" name="图片 8">
            <a:extLst>
              <a:ext uri="{FF2B5EF4-FFF2-40B4-BE49-F238E27FC236}">
                <a16:creationId xmlns:a16="http://schemas.microsoft.com/office/drawing/2014/main" id="{C4FB7D78-EFBE-73E3-5022-46EFAF755501}"/>
              </a:ext>
            </a:extLst>
          </p:cNvPr>
          <p:cNvPicPr>
            <a:picLocks noChangeAspect="1"/>
          </p:cNvPicPr>
          <p:nvPr/>
        </p:nvPicPr>
        <p:blipFill>
          <a:blip r:embed="rId4"/>
          <a:stretch>
            <a:fillRect/>
          </a:stretch>
        </p:blipFill>
        <p:spPr>
          <a:xfrm>
            <a:off x="5554673" y="2821107"/>
            <a:ext cx="6496384" cy="1212912"/>
          </a:xfrm>
          <a:prstGeom prst="rect">
            <a:avLst/>
          </a:prstGeom>
        </p:spPr>
      </p:pic>
      <p:sp>
        <p:nvSpPr>
          <p:cNvPr id="10" name="文本框 9">
            <a:extLst>
              <a:ext uri="{FF2B5EF4-FFF2-40B4-BE49-F238E27FC236}">
                <a16:creationId xmlns:a16="http://schemas.microsoft.com/office/drawing/2014/main" id="{9B0E0DE0-E090-E47F-5BFB-E9B4F694C642}"/>
              </a:ext>
            </a:extLst>
          </p:cNvPr>
          <p:cNvSpPr txBox="1"/>
          <p:nvPr/>
        </p:nvSpPr>
        <p:spPr>
          <a:xfrm>
            <a:off x="10868024" y="3427563"/>
            <a:ext cx="866775" cy="369332"/>
          </a:xfrm>
          <a:prstGeom prst="rect">
            <a:avLst/>
          </a:prstGeom>
          <a:noFill/>
        </p:spPr>
        <p:txBody>
          <a:bodyPr wrap="square">
            <a:spAutoFit/>
          </a:bodyPr>
          <a:lstStyle/>
          <a:p>
            <a:r>
              <a:rPr lang="en-US" altLang="zh-CN" dirty="0"/>
              <a:t>2018</a:t>
            </a:r>
            <a:endParaRPr lang="zh-CN" altLang="en-US" dirty="0"/>
          </a:p>
        </p:txBody>
      </p:sp>
      <p:pic>
        <p:nvPicPr>
          <p:cNvPr id="12" name="图片 11">
            <a:extLst>
              <a:ext uri="{FF2B5EF4-FFF2-40B4-BE49-F238E27FC236}">
                <a16:creationId xmlns:a16="http://schemas.microsoft.com/office/drawing/2014/main" id="{9ACA0C27-7DF1-30CD-65EF-CA55C7E76FCE}"/>
              </a:ext>
            </a:extLst>
          </p:cNvPr>
          <p:cNvPicPr>
            <a:picLocks noChangeAspect="1"/>
          </p:cNvPicPr>
          <p:nvPr/>
        </p:nvPicPr>
        <p:blipFill>
          <a:blip r:embed="rId5"/>
          <a:stretch>
            <a:fillRect/>
          </a:stretch>
        </p:blipFill>
        <p:spPr>
          <a:xfrm>
            <a:off x="6482843" y="4411605"/>
            <a:ext cx="4168900" cy="2021780"/>
          </a:xfrm>
          <a:prstGeom prst="rect">
            <a:avLst/>
          </a:prstGeom>
        </p:spPr>
      </p:pic>
      <p:sp>
        <p:nvSpPr>
          <p:cNvPr id="15" name="文本框 14">
            <a:extLst>
              <a:ext uri="{FF2B5EF4-FFF2-40B4-BE49-F238E27FC236}">
                <a16:creationId xmlns:a16="http://schemas.microsoft.com/office/drawing/2014/main" id="{64CE9C5A-27A0-0955-3247-9088032711D7}"/>
              </a:ext>
            </a:extLst>
          </p:cNvPr>
          <p:cNvSpPr txBox="1"/>
          <p:nvPr/>
        </p:nvSpPr>
        <p:spPr>
          <a:xfrm>
            <a:off x="10868024" y="4938863"/>
            <a:ext cx="866775" cy="369332"/>
          </a:xfrm>
          <a:prstGeom prst="rect">
            <a:avLst/>
          </a:prstGeom>
          <a:noFill/>
        </p:spPr>
        <p:txBody>
          <a:bodyPr wrap="square">
            <a:spAutoFit/>
          </a:bodyPr>
          <a:lstStyle/>
          <a:p>
            <a:r>
              <a:rPr lang="en-US" altLang="zh-CN" dirty="0"/>
              <a:t>2020</a:t>
            </a:r>
            <a:endParaRPr lang="zh-CN" altLang="en-US" dirty="0"/>
          </a:p>
        </p:txBody>
      </p:sp>
      <p:grpSp>
        <p:nvGrpSpPr>
          <p:cNvPr id="19" name="组合 18">
            <a:extLst>
              <a:ext uri="{FF2B5EF4-FFF2-40B4-BE49-F238E27FC236}">
                <a16:creationId xmlns:a16="http://schemas.microsoft.com/office/drawing/2014/main" id="{5AF7B53A-531E-B2EF-8E85-58381E9D3F55}"/>
              </a:ext>
            </a:extLst>
          </p:cNvPr>
          <p:cNvGrpSpPr/>
          <p:nvPr/>
        </p:nvGrpSpPr>
        <p:grpSpPr>
          <a:xfrm>
            <a:off x="666963" y="1119318"/>
            <a:ext cx="4150093" cy="2492911"/>
            <a:chOff x="397645" y="1403356"/>
            <a:chExt cx="4150093" cy="2492911"/>
          </a:xfrm>
        </p:grpSpPr>
        <p:sp>
          <p:nvSpPr>
            <p:cNvPr id="17" name="文本框 16">
              <a:extLst>
                <a:ext uri="{FF2B5EF4-FFF2-40B4-BE49-F238E27FC236}">
                  <a16:creationId xmlns:a16="http://schemas.microsoft.com/office/drawing/2014/main" id="{55D0AC4C-A254-C96B-6748-F42F2906ABF0}"/>
                </a:ext>
              </a:extLst>
            </p:cNvPr>
            <p:cNvSpPr txBox="1"/>
            <p:nvPr/>
          </p:nvSpPr>
          <p:spPr>
            <a:xfrm>
              <a:off x="397645" y="1403356"/>
              <a:ext cx="2342306" cy="400110"/>
            </a:xfrm>
            <a:prstGeom prst="rect">
              <a:avLst/>
            </a:prstGeom>
            <a:noFill/>
          </p:spPr>
          <p:txBody>
            <a:bodyPr wrap="square">
              <a:spAutoFit/>
            </a:bodyPr>
            <a:lstStyle/>
            <a:p>
              <a:r>
                <a:rPr lang="en-US" altLang="zh-CN" sz="2000" b="1" dirty="0">
                  <a:effectLst/>
                  <a:latin typeface="等线" panose="02010600030101010101" pitchFamily="2" charset="-122"/>
                  <a:cs typeface="Times New Roman" panose="02020603050405020304" pitchFamily="18" charset="0"/>
                </a:rPr>
                <a:t>Robert Shapley</a:t>
              </a:r>
              <a:endParaRPr lang="zh-CN" altLang="en-US" sz="2000" b="1" dirty="0"/>
            </a:p>
          </p:txBody>
        </p:sp>
        <p:pic>
          <p:nvPicPr>
            <p:cNvPr id="3074" name="Picture 2" descr="Robert Shapley">
              <a:extLst>
                <a:ext uri="{FF2B5EF4-FFF2-40B4-BE49-F238E27FC236}">
                  <a16:creationId xmlns:a16="http://schemas.microsoft.com/office/drawing/2014/main" id="{E8A0ABCD-368C-DF8E-E8DE-3AB5BB0907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5594" y="1803466"/>
              <a:ext cx="2102144" cy="2092801"/>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441ED41D-0F54-BD09-12AE-D249F677AB44}"/>
                </a:ext>
              </a:extLst>
            </p:cNvPr>
            <p:cNvSpPr txBox="1"/>
            <p:nvPr/>
          </p:nvSpPr>
          <p:spPr>
            <a:xfrm>
              <a:off x="397645" y="1834164"/>
              <a:ext cx="2047949" cy="2062103"/>
            </a:xfrm>
            <a:prstGeom prst="rect">
              <a:avLst/>
            </a:prstGeom>
            <a:noFill/>
            <a:ln w="44450">
              <a:solidFill>
                <a:schemeClr val="accent3"/>
              </a:solidFill>
            </a:ln>
          </p:spPr>
          <p:txBody>
            <a:bodyPr wrap="square">
              <a:spAutoFit/>
            </a:bodyPr>
            <a:lstStyle/>
            <a:p>
              <a:r>
                <a:rPr lang="zh-CN" altLang="zh-CN" sz="1600" dirty="0">
                  <a:effectLst/>
                  <a:ea typeface="等线" panose="02010600030101010101" pitchFamily="2" charset="-122"/>
                  <a:cs typeface="Times New Roman" panose="02020603050405020304" pitchFamily="18" charset="0"/>
                </a:rPr>
                <a:t>纽约大学的神经科学家，几十年来一直专注于研究哺乳动物</a:t>
              </a:r>
              <a:r>
                <a:rPr lang="en-US" altLang="zh-CN" sz="1600" dirty="0">
                  <a:effectLst/>
                  <a:ea typeface="等线" panose="02010600030101010101" pitchFamily="2" charset="-122"/>
                  <a:cs typeface="Times New Roman" panose="02020603050405020304" pitchFamily="18" charset="0"/>
                </a:rPr>
                <a:t>(</a:t>
              </a:r>
              <a:r>
                <a:rPr lang="zh-CN" altLang="zh-CN" sz="1600" dirty="0">
                  <a:effectLst/>
                  <a:ea typeface="等线" panose="02010600030101010101" pitchFamily="2" charset="-122"/>
                  <a:cs typeface="Times New Roman" panose="02020603050405020304" pitchFamily="18" charset="0"/>
                </a:rPr>
                <a:t>包括猫和灵长类猕猴</a:t>
              </a:r>
              <a:r>
                <a:rPr lang="en-US" altLang="zh-CN" sz="1600" dirty="0">
                  <a:effectLst/>
                  <a:ea typeface="等线" panose="02010600030101010101" pitchFamily="2" charset="-122"/>
                  <a:cs typeface="Times New Roman" panose="02020603050405020304" pitchFamily="18" charset="0"/>
                </a:rPr>
                <a:t>)</a:t>
              </a:r>
              <a:r>
                <a:rPr lang="zh-CN" altLang="zh-CN" sz="1600" dirty="0">
                  <a:effectLst/>
                  <a:ea typeface="等线" panose="02010600030101010101" pitchFamily="2" charset="-122"/>
                  <a:cs typeface="Times New Roman" panose="02020603050405020304" pitchFamily="18" charset="0"/>
                </a:rPr>
                <a:t>的早期视觉处理机制，重点研究对象为视网膜和初级视觉皮层</a:t>
              </a:r>
              <a:endParaRPr lang="zh-CN" altLang="en-US" sz="1600" dirty="0"/>
            </a:p>
          </p:txBody>
        </p:sp>
      </p:grpSp>
      <p:sp>
        <p:nvSpPr>
          <p:cNvPr id="23" name="文本框 22">
            <a:extLst>
              <a:ext uri="{FF2B5EF4-FFF2-40B4-BE49-F238E27FC236}">
                <a16:creationId xmlns:a16="http://schemas.microsoft.com/office/drawing/2014/main" id="{A86A9B49-D301-B342-DB37-204B0833434F}"/>
              </a:ext>
            </a:extLst>
          </p:cNvPr>
          <p:cNvSpPr txBox="1"/>
          <p:nvPr/>
        </p:nvSpPr>
        <p:spPr>
          <a:xfrm>
            <a:off x="8027986" y="1027383"/>
            <a:ext cx="6546850" cy="369332"/>
          </a:xfrm>
          <a:prstGeom prst="rect">
            <a:avLst/>
          </a:prstGeom>
          <a:noFill/>
        </p:spPr>
        <p:txBody>
          <a:bodyPr wrap="square">
            <a:spAutoFit/>
          </a:bodyPr>
          <a:lstStyle/>
          <a:p>
            <a:r>
              <a:rPr lang="en-US" altLang="zh-CN" sz="18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sym typeface="+mn-ea"/>
              </a:rPr>
              <a:t>CSY/CSY1</a:t>
            </a:r>
            <a:endParaRPr lang="zh-CN" altLang="en-US" dirty="0"/>
          </a:p>
        </p:txBody>
      </p:sp>
      <p:sp>
        <p:nvSpPr>
          <p:cNvPr id="24" name="文本框 23">
            <a:extLst>
              <a:ext uri="{FF2B5EF4-FFF2-40B4-BE49-F238E27FC236}">
                <a16:creationId xmlns:a16="http://schemas.microsoft.com/office/drawing/2014/main" id="{FFCF625E-DFD5-07A3-F95D-7FCEC7529D38}"/>
              </a:ext>
            </a:extLst>
          </p:cNvPr>
          <p:cNvSpPr txBox="1"/>
          <p:nvPr/>
        </p:nvSpPr>
        <p:spPr>
          <a:xfrm>
            <a:off x="8160507" y="4051371"/>
            <a:ext cx="6546850" cy="369332"/>
          </a:xfrm>
          <a:prstGeom prst="rect">
            <a:avLst/>
          </a:prstGeom>
          <a:noFill/>
        </p:spPr>
        <p:txBody>
          <a:bodyPr wrap="square">
            <a:spAutoFit/>
          </a:bodyPr>
          <a:lstStyle/>
          <a:p>
            <a:r>
              <a:rPr lang="en-US" altLang="zh-CN" sz="18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sym typeface="+mn-ea"/>
              </a:rPr>
              <a:t>CSY2</a:t>
            </a:r>
            <a:endParaRPr lang="zh-CN" altLang="en-US" dirty="0"/>
          </a:p>
        </p:txBody>
      </p:sp>
      <p:sp>
        <p:nvSpPr>
          <p:cNvPr id="25" name="文本框 24">
            <a:extLst>
              <a:ext uri="{FF2B5EF4-FFF2-40B4-BE49-F238E27FC236}">
                <a16:creationId xmlns:a16="http://schemas.microsoft.com/office/drawing/2014/main" id="{77424BCA-1FFA-4335-1D9D-7D0F63BEC6DC}"/>
              </a:ext>
            </a:extLst>
          </p:cNvPr>
          <p:cNvSpPr txBox="1"/>
          <p:nvPr/>
        </p:nvSpPr>
        <p:spPr>
          <a:xfrm>
            <a:off x="578694" y="4178046"/>
            <a:ext cx="4539406" cy="2062103"/>
          </a:xfrm>
          <a:prstGeom prst="rect">
            <a:avLst/>
          </a:prstGeom>
          <a:noFill/>
          <a:ln w="41275">
            <a:solidFill>
              <a:schemeClr val="accent3"/>
            </a:solidFill>
            <a:prstDash val="sysDash"/>
          </a:ln>
        </p:spPr>
        <p:txBody>
          <a:bodyPr wrap="square">
            <a:spAutoFit/>
          </a:bodyPr>
          <a:lstStyle/>
          <a:p>
            <a:pPr algn="just"/>
            <a:r>
              <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rPr>
              <a:t>为何要</a:t>
            </a:r>
            <a:r>
              <a:rPr lang="zh-CN" altLang="en-US" sz="2000" b="1" kern="100" dirty="0">
                <a:effectLst/>
                <a:latin typeface="等线" panose="02010600030101010101" pitchFamily="2" charset="-122"/>
                <a:ea typeface="等线" panose="02010600030101010101" pitchFamily="2" charset="-122"/>
                <a:cs typeface="Times New Roman" panose="02020603050405020304" pitchFamily="18" charset="0"/>
              </a:rPr>
              <a:t>选择</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CSY</a:t>
            </a:r>
            <a:r>
              <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rPr>
              <a:t>作为聚焦重点？？</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年发表，近年来也有</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一系列的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更新；</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具有较强的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生物合理性，使用了许多</a:t>
            </a:r>
            <a:r>
              <a:rPr lang="zh-CN" altLang="en-US" kern="100" dirty="0">
                <a:latin typeface="等线" panose="02010600030101010101" pitchFamily="2" charset="-122"/>
                <a:ea typeface="等线" panose="02010600030101010101" pitchFamily="2" charset="-122"/>
                <a:cs typeface="Times New Roman" panose="02020603050405020304" pitchFamily="18" charset="0"/>
              </a:rPr>
              <a:t>猕猴真实</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数据作为</a:t>
            </a:r>
            <a:r>
              <a:rPr lang="zh-CN" altLang="en-US" kern="100" dirty="0">
                <a:latin typeface="等线" panose="02010600030101010101" pitchFamily="2" charset="-122"/>
                <a:ea typeface="等线" panose="02010600030101010101" pitchFamily="2" charset="-122"/>
                <a:cs typeface="Times New Roman" panose="02020603050405020304" pitchFamily="18" charset="0"/>
              </a:rPr>
              <a:t>建模</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的约束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与之前模型最大的不同之处</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模型设计简洁，便于后续进行扩展。</a:t>
            </a:r>
          </a:p>
        </p:txBody>
      </p:sp>
      <p:sp>
        <p:nvSpPr>
          <p:cNvPr id="2" name="矩形 1">
            <a:extLst>
              <a:ext uri="{FF2B5EF4-FFF2-40B4-BE49-F238E27FC236}">
                <a16:creationId xmlns:a16="http://schemas.microsoft.com/office/drawing/2014/main" id="{61677E0D-FE89-C297-368C-08397843C6D9}"/>
              </a:ext>
            </a:extLst>
          </p:cNvPr>
          <p:cNvSpPr/>
          <p:nvPr/>
        </p:nvSpPr>
        <p:spPr>
          <a:xfrm>
            <a:off x="5452245" y="1027383"/>
            <a:ext cx="6546850" cy="1599596"/>
          </a:xfrm>
          <a:prstGeom prst="rect">
            <a:avLst/>
          </a:prstGeom>
          <a:noFill/>
          <a:ln w="349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244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EE0D6C-97F8-598E-4D8B-5B90F6385DD8}"/>
              </a:ext>
            </a:extLst>
          </p:cNvPr>
          <p:cNvPicPr>
            <a:picLocks noChangeAspect="1"/>
          </p:cNvPicPr>
          <p:nvPr/>
        </p:nvPicPr>
        <p:blipFill>
          <a:blip r:embed="rId2"/>
          <a:stretch>
            <a:fillRect/>
          </a:stretch>
        </p:blipFill>
        <p:spPr>
          <a:xfrm>
            <a:off x="784384" y="1064493"/>
            <a:ext cx="10623232" cy="4450272"/>
          </a:xfrm>
          <a:prstGeom prst="rect">
            <a:avLst/>
          </a:prstGeom>
        </p:spPr>
      </p:pic>
    </p:spTree>
    <p:extLst>
      <p:ext uri="{BB962C8B-B14F-4D97-AF65-F5344CB8AC3E}">
        <p14:creationId xmlns:p14="http://schemas.microsoft.com/office/powerpoint/2010/main" val="421391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698776B-89DF-B491-F6AB-9A46A76F04E2}"/>
              </a:ext>
            </a:extLst>
          </p:cNvPr>
          <p:cNvPicPr>
            <a:picLocks noChangeAspect="1"/>
          </p:cNvPicPr>
          <p:nvPr/>
        </p:nvPicPr>
        <p:blipFill>
          <a:blip r:embed="rId2"/>
          <a:stretch>
            <a:fillRect/>
          </a:stretch>
        </p:blipFill>
        <p:spPr>
          <a:xfrm>
            <a:off x="5276378" y="1415280"/>
            <a:ext cx="6496384" cy="1212912"/>
          </a:xfrm>
          <a:prstGeom prst="rect">
            <a:avLst/>
          </a:prstGeom>
        </p:spPr>
      </p:pic>
      <p:pic>
        <p:nvPicPr>
          <p:cNvPr id="3" name="图片 2">
            <a:extLst>
              <a:ext uri="{FF2B5EF4-FFF2-40B4-BE49-F238E27FC236}">
                <a16:creationId xmlns:a16="http://schemas.microsoft.com/office/drawing/2014/main" id="{9456078F-BA72-BBAC-E88E-D411DC0092F4}"/>
              </a:ext>
            </a:extLst>
          </p:cNvPr>
          <p:cNvPicPr>
            <a:picLocks noChangeAspect="1"/>
          </p:cNvPicPr>
          <p:nvPr/>
        </p:nvPicPr>
        <p:blipFill>
          <a:blip r:embed="rId3"/>
          <a:stretch>
            <a:fillRect/>
          </a:stretch>
        </p:blipFill>
        <p:spPr>
          <a:xfrm>
            <a:off x="6270808" y="3268460"/>
            <a:ext cx="4168900" cy="2021780"/>
          </a:xfrm>
          <a:prstGeom prst="rect">
            <a:avLst/>
          </a:prstGeom>
        </p:spPr>
      </p:pic>
      <p:sp>
        <p:nvSpPr>
          <p:cNvPr id="4" name="文本框 3">
            <a:extLst>
              <a:ext uri="{FF2B5EF4-FFF2-40B4-BE49-F238E27FC236}">
                <a16:creationId xmlns:a16="http://schemas.microsoft.com/office/drawing/2014/main" id="{75FF87C5-CB75-9B6A-788E-F73907CA28C1}"/>
              </a:ext>
            </a:extLst>
          </p:cNvPr>
          <p:cNvSpPr txBox="1"/>
          <p:nvPr/>
        </p:nvSpPr>
        <p:spPr>
          <a:xfrm>
            <a:off x="7711064" y="2899128"/>
            <a:ext cx="6546850" cy="369332"/>
          </a:xfrm>
          <a:prstGeom prst="rect">
            <a:avLst/>
          </a:prstGeom>
          <a:noFill/>
        </p:spPr>
        <p:txBody>
          <a:bodyPr wrap="square">
            <a:spAutoFit/>
          </a:bodyPr>
          <a:lstStyle/>
          <a:p>
            <a:r>
              <a:rPr lang="en-US" altLang="zh-CN" sz="18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sym typeface="+mn-ea"/>
              </a:rPr>
              <a:t>CSY2</a:t>
            </a:r>
            <a:endParaRPr lang="zh-CN" altLang="en-US" dirty="0"/>
          </a:p>
        </p:txBody>
      </p:sp>
      <p:sp>
        <p:nvSpPr>
          <p:cNvPr id="6" name="文本框 5">
            <a:extLst>
              <a:ext uri="{FF2B5EF4-FFF2-40B4-BE49-F238E27FC236}">
                <a16:creationId xmlns:a16="http://schemas.microsoft.com/office/drawing/2014/main" id="{929B94BD-B997-1F8A-E373-BAFBF0077510}"/>
              </a:ext>
            </a:extLst>
          </p:cNvPr>
          <p:cNvSpPr txBox="1"/>
          <p:nvPr/>
        </p:nvSpPr>
        <p:spPr>
          <a:xfrm>
            <a:off x="978911" y="2021736"/>
            <a:ext cx="4068867" cy="2308324"/>
          </a:xfrm>
          <a:prstGeom prst="rect">
            <a:avLst/>
          </a:prstGeom>
          <a:noFill/>
        </p:spPr>
        <p:txBody>
          <a:bodyPr wrap="square">
            <a:spAutoFit/>
          </a:bodyPr>
          <a:lstStyle/>
          <a:p>
            <a:r>
              <a:rPr lang="zh-CN" altLang="en-US" sz="2400" b="1" dirty="0"/>
              <a:t>后续计划：</a:t>
            </a:r>
            <a:endParaRPr lang="en-US" altLang="zh-CN" sz="2400" b="1" dirty="0"/>
          </a:p>
          <a:p>
            <a:endParaRPr lang="en-US" altLang="zh-CN" sz="2400" b="1" dirty="0"/>
          </a:p>
          <a:p>
            <a:endParaRPr lang="en-US" altLang="zh-CN" sz="2400" b="1" dirty="0"/>
          </a:p>
          <a:p>
            <a:r>
              <a:rPr lang="en-US" altLang="zh-CN" dirty="0"/>
              <a:t>1. </a:t>
            </a:r>
            <a:r>
              <a:rPr lang="zh-CN" altLang="en-US" dirty="0"/>
              <a:t>要到</a:t>
            </a:r>
            <a:r>
              <a:rPr lang="en-US" altLang="zh-CN" dirty="0"/>
              <a:t>CSY</a:t>
            </a:r>
            <a:r>
              <a:rPr lang="zh-CN" altLang="en-US" dirty="0"/>
              <a:t>代码</a:t>
            </a:r>
            <a:r>
              <a:rPr lang="en-US" altLang="zh-CN" dirty="0"/>
              <a:t>or</a:t>
            </a:r>
            <a:r>
              <a:rPr lang="zh-CN" altLang="en-US" dirty="0"/>
              <a:t>复现</a:t>
            </a:r>
            <a:r>
              <a:rPr lang="en-US" altLang="zh-CN" dirty="0"/>
              <a:t>CSY</a:t>
            </a:r>
            <a:r>
              <a:rPr lang="zh-CN" altLang="en-US" dirty="0"/>
              <a:t>代码</a:t>
            </a:r>
            <a:endParaRPr lang="en-US" altLang="zh-CN" dirty="0"/>
          </a:p>
          <a:p>
            <a:r>
              <a:rPr lang="en-US" altLang="zh-CN" dirty="0"/>
              <a:t>2. </a:t>
            </a:r>
            <a:r>
              <a:rPr lang="zh-CN" altLang="en-US" dirty="0"/>
              <a:t>继续阅读和整理这两篇</a:t>
            </a:r>
            <a:r>
              <a:rPr lang="en-US" altLang="zh-CN" dirty="0"/>
              <a:t>paper</a:t>
            </a:r>
            <a:r>
              <a:rPr lang="zh-CN" altLang="en-US" dirty="0"/>
              <a:t>的思路</a:t>
            </a:r>
            <a:endParaRPr lang="en-US" altLang="zh-CN" dirty="0"/>
          </a:p>
          <a:p>
            <a:r>
              <a:rPr lang="en-US" altLang="zh-CN" dirty="0"/>
              <a:t>3. </a:t>
            </a:r>
            <a:r>
              <a:rPr lang="zh-CN" altLang="en-US" dirty="0"/>
              <a:t>思考对视觉</a:t>
            </a:r>
            <a:r>
              <a:rPr lang="en-US" altLang="zh-CN" dirty="0"/>
              <a:t>AI</a:t>
            </a:r>
            <a:r>
              <a:rPr lang="zh-CN" altLang="en-US" dirty="0"/>
              <a:t>的启发；如何做出不一样的有趣的研究？？</a:t>
            </a:r>
            <a:endParaRPr lang="en-US" altLang="zh-CN" dirty="0"/>
          </a:p>
        </p:txBody>
      </p:sp>
      <p:sp>
        <p:nvSpPr>
          <p:cNvPr id="8" name="文本框 7">
            <a:extLst>
              <a:ext uri="{FF2B5EF4-FFF2-40B4-BE49-F238E27FC236}">
                <a16:creationId xmlns:a16="http://schemas.microsoft.com/office/drawing/2014/main" id="{255C6C7C-FC6D-99B5-D991-AE2CC194C470}"/>
              </a:ext>
            </a:extLst>
          </p:cNvPr>
          <p:cNvSpPr txBox="1"/>
          <p:nvPr/>
        </p:nvSpPr>
        <p:spPr>
          <a:xfrm>
            <a:off x="9502638" y="1837070"/>
            <a:ext cx="7129668" cy="369332"/>
          </a:xfrm>
          <a:prstGeom prst="rect">
            <a:avLst/>
          </a:prstGeom>
          <a:noFill/>
        </p:spPr>
        <p:txBody>
          <a:bodyPr wrap="square">
            <a:spAutoFit/>
          </a:bodyPr>
          <a:lstStyle/>
          <a:p>
            <a:r>
              <a:rPr lang="en-US" altLang="zh-CN" dirty="0"/>
              <a:t>2018</a:t>
            </a:r>
            <a:endParaRPr lang="zh-CN" altLang="en-US" dirty="0"/>
          </a:p>
        </p:txBody>
      </p:sp>
      <p:sp>
        <p:nvSpPr>
          <p:cNvPr id="9" name="文本框 8">
            <a:extLst>
              <a:ext uri="{FF2B5EF4-FFF2-40B4-BE49-F238E27FC236}">
                <a16:creationId xmlns:a16="http://schemas.microsoft.com/office/drawing/2014/main" id="{03ADA9F1-7142-02B7-F421-0C3E8168A080}"/>
              </a:ext>
            </a:extLst>
          </p:cNvPr>
          <p:cNvSpPr txBox="1"/>
          <p:nvPr/>
        </p:nvSpPr>
        <p:spPr>
          <a:xfrm>
            <a:off x="9502638" y="3404875"/>
            <a:ext cx="7129668" cy="369332"/>
          </a:xfrm>
          <a:prstGeom prst="rect">
            <a:avLst/>
          </a:prstGeom>
          <a:noFill/>
        </p:spPr>
        <p:txBody>
          <a:bodyPr wrap="square">
            <a:spAutoFit/>
          </a:bodyPr>
          <a:lstStyle/>
          <a:p>
            <a:r>
              <a:rPr lang="en-US" altLang="zh-CN" dirty="0"/>
              <a:t>2020</a:t>
            </a:r>
            <a:endParaRPr lang="zh-CN" altLang="en-US" dirty="0"/>
          </a:p>
        </p:txBody>
      </p:sp>
    </p:spTree>
    <p:extLst>
      <p:ext uri="{BB962C8B-B14F-4D97-AF65-F5344CB8AC3E}">
        <p14:creationId xmlns:p14="http://schemas.microsoft.com/office/powerpoint/2010/main" val="2383437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36CAA-71B8-EDF2-5010-81CA2977CCC2}"/>
              </a:ext>
            </a:extLst>
          </p:cNvPr>
          <p:cNvSpPr>
            <a:spLocks noGrp="1"/>
          </p:cNvSpPr>
          <p:nvPr>
            <p:ph type="ctrTitle"/>
          </p:nvPr>
        </p:nvSpPr>
        <p:spPr/>
        <p:txBody>
          <a:bodyPr/>
          <a:lstStyle/>
          <a:p>
            <a:r>
              <a:rPr lang="en-US" altLang="zh-CN" dirty="0"/>
              <a:t>Thanks</a:t>
            </a:r>
            <a:endParaRPr lang="zh-CN" altLang="en-US" dirty="0"/>
          </a:p>
        </p:txBody>
      </p:sp>
      <p:sp>
        <p:nvSpPr>
          <p:cNvPr id="3" name="副标题 2">
            <a:extLst>
              <a:ext uri="{FF2B5EF4-FFF2-40B4-BE49-F238E27FC236}">
                <a16:creationId xmlns:a16="http://schemas.microsoft.com/office/drawing/2014/main" id="{F20AEF88-0F14-637C-797C-9D61AF9A5E2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1158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2A99C9-300B-1FE3-2331-E711EA5C9468}"/>
              </a:ext>
            </a:extLst>
          </p:cNvPr>
          <p:cNvSpPr txBox="1"/>
          <p:nvPr/>
        </p:nvSpPr>
        <p:spPr>
          <a:xfrm>
            <a:off x="3873500" y="932617"/>
            <a:ext cx="6007100" cy="4247317"/>
          </a:xfrm>
          <a:prstGeom prst="rect">
            <a:avLst/>
          </a:prstGeom>
          <a:noFill/>
        </p:spPr>
        <p:txBody>
          <a:bodyPr wrap="square" rtlCol="0">
            <a:spAutoFit/>
          </a:bodyPr>
          <a:lstStyle/>
          <a:p>
            <a:endParaRPr lang="en-US" altLang="zh-CN" dirty="0"/>
          </a:p>
          <a:p>
            <a:pPr marL="285750" indent="-285750">
              <a:buFont typeface="Wingdings" panose="05000000000000000000" pitchFamily="2" charset="2"/>
              <a:buChar char="u"/>
            </a:pPr>
            <a:r>
              <a:rPr lang="zh-CN" altLang="en-US" sz="2800" dirty="0"/>
              <a:t>整体架构</a:t>
            </a:r>
            <a:endParaRPr lang="en-US" altLang="zh-CN" sz="2800" dirty="0"/>
          </a:p>
          <a:p>
            <a:endParaRPr lang="en-US" altLang="zh-CN" sz="2800" dirty="0"/>
          </a:p>
          <a:p>
            <a:pPr marL="285750" indent="-285750">
              <a:buFont typeface="Wingdings" panose="05000000000000000000" pitchFamily="2" charset="2"/>
              <a:buChar char="u"/>
            </a:pPr>
            <a:r>
              <a:rPr lang="zh-CN" altLang="en-US" sz="2800" dirty="0"/>
              <a:t>建模细节</a:t>
            </a:r>
            <a:r>
              <a:rPr lang="en-US" altLang="zh-CN" sz="2800" dirty="0"/>
              <a:t>(</a:t>
            </a:r>
            <a:r>
              <a:rPr lang="zh-CN" altLang="en-US" sz="2800" dirty="0"/>
              <a:t>连接</a:t>
            </a:r>
            <a:r>
              <a:rPr lang="en-US" altLang="zh-CN" sz="2800" dirty="0"/>
              <a:t>)</a:t>
            </a:r>
          </a:p>
          <a:p>
            <a:endParaRPr lang="en-US" altLang="zh-CN" sz="2800" dirty="0"/>
          </a:p>
          <a:p>
            <a:pPr marL="285750" indent="-285750">
              <a:buFont typeface="Wingdings" panose="05000000000000000000" pitchFamily="2" charset="2"/>
              <a:buChar char="u"/>
            </a:pPr>
            <a:r>
              <a:rPr lang="zh-CN" altLang="en-US" sz="2800" dirty="0"/>
              <a:t>重要实验结果</a:t>
            </a:r>
            <a:endParaRPr lang="en-US" altLang="zh-CN" sz="2800" dirty="0"/>
          </a:p>
          <a:p>
            <a:endParaRPr lang="en-US" altLang="zh-CN" sz="2800" dirty="0"/>
          </a:p>
          <a:p>
            <a:pPr marL="285750" indent="-285750">
              <a:buFont typeface="Wingdings" panose="05000000000000000000" pitchFamily="2" charset="2"/>
              <a:buChar char="u"/>
            </a:pPr>
            <a:r>
              <a:rPr lang="zh-CN" altLang="en-US" sz="2800" dirty="0"/>
              <a:t>模型可预测的实验现象</a:t>
            </a:r>
            <a:endParaRPr lang="en-US" altLang="zh-CN" sz="2800" dirty="0"/>
          </a:p>
          <a:p>
            <a:endParaRPr lang="en-US" altLang="zh-CN" sz="2800" dirty="0"/>
          </a:p>
          <a:p>
            <a:pPr marL="285750" indent="-285750">
              <a:buFont typeface="Wingdings" panose="05000000000000000000" pitchFamily="2" charset="2"/>
              <a:buChar char="u"/>
            </a:pPr>
            <a:r>
              <a:rPr lang="zh-CN" altLang="en-US" sz="2800" dirty="0"/>
              <a:t>后续计划</a:t>
            </a:r>
            <a:endParaRPr lang="en-US" altLang="zh-CN" sz="2800" dirty="0"/>
          </a:p>
        </p:txBody>
      </p:sp>
    </p:spTree>
    <p:extLst>
      <p:ext uri="{BB962C8B-B14F-4D97-AF65-F5344CB8AC3E}">
        <p14:creationId xmlns:p14="http://schemas.microsoft.com/office/powerpoint/2010/main" val="316796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A825F7E6-6067-D3DA-9A22-6E7329F41628}"/>
              </a:ext>
            </a:extLst>
          </p:cNvPr>
          <p:cNvSpPr/>
          <p:nvPr/>
        </p:nvSpPr>
        <p:spPr>
          <a:xfrm>
            <a:off x="2279639" y="724081"/>
            <a:ext cx="7004062" cy="4914719"/>
          </a:xfrm>
          <a:prstGeom prst="roundRect">
            <a:avLst/>
          </a:prstGeom>
          <a:solidFill>
            <a:schemeClr val="bg1">
              <a:lumMod val="95000"/>
            </a:schemeClr>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B486AA87-9B64-C974-6E77-D96DD4351752}"/>
              </a:ext>
            </a:extLst>
          </p:cNvPr>
          <p:cNvGrpSpPr/>
          <p:nvPr/>
        </p:nvGrpSpPr>
        <p:grpSpPr>
          <a:xfrm>
            <a:off x="2426028" y="1118820"/>
            <a:ext cx="2786583" cy="4011094"/>
            <a:chOff x="94126" y="1802508"/>
            <a:chExt cx="1901877" cy="2570238"/>
          </a:xfrm>
        </p:grpSpPr>
        <p:pic>
          <p:nvPicPr>
            <p:cNvPr id="4" name="图片 3">
              <a:extLst>
                <a:ext uri="{FF2B5EF4-FFF2-40B4-BE49-F238E27FC236}">
                  <a16:creationId xmlns:a16="http://schemas.microsoft.com/office/drawing/2014/main" id="{BA313144-F8B0-E6F4-D992-034C13E7AAB7}"/>
                </a:ext>
              </a:extLst>
            </p:cNvPr>
            <p:cNvPicPr>
              <a:picLocks noChangeAspect="1"/>
            </p:cNvPicPr>
            <p:nvPr/>
          </p:nvPicPr>
          <p:blipFill>
            <a:blip r:embed="rId3"/>
            <a:stretch>
              <a:fillRect/>
            </a:stretch>
          </p:blipFill>
          <p:spPr>
            <a:xfrm>
              <a:off x="94126" y="1802508"/>
              <a:ext cx="1901877" cy="2570238"/>
            </a:xfrm>
            <a:prstGeom prst="rect">
              <a:avLst/>
            </a:prstGeom>
          </p:spPr>
        </p:pic>
        <p:sp>
          <p:nvSpPr>
            <p:cNvPr id="5" name="矩形 4">
              <a:extLst>
                <a:ext uri="{FF2B5EF4-FFF2-40B4-BE49-F238E27FC236}">
                  <a16:creationId xmlns:a16="http://schemas.microsoft.com/office/drawing/2014/main" id="{0F4D78FA-5DD4-AD36-6434-E31AD954937F}"/>
                </a:ext>
              </a:extLst>
            </p:cNvPr>
            <p:cNvSpPr/>
            <p:nvPr/>
          </p:nvSpPr>
          <p:spPr>
            <a:xfrm>
              <a:off x="842481" y="3164440"/>
              <a:ext cx="1068512" cy="120830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BBDBB8F1-FBC0-C9D8-DE9A-4EF724D59BBF}"/>
              </a:ext>
            </a:extLst>
          </p:cNvPr>
          <p:cNvSpPr txBox="1"/>
          <p:nvPr/>
        </p:nvSpPr>
        <p:spPr>
          <a:xfrm>
            <a:off x="5237139" y="1847094"/>
            <a:ext cx="4053759" cy="2554545"/>
          </a:xfrm>
          <a:prstGeom prst="rect">
            <a:avLst/>
          </a:prstGeom>
          <a:noFill/>
        </p:spPr>
        <p:txBody>
          <a:bodyPr wrap="square">
            <a:spAutoFit/>
          </a:bodyPr>
          <a:lstStyle/>
          <a:p>
            <a:r>
              <a:rPr lang="zh-CN" altLang="en-US" sz="2000" dirty="0"/>
              <a:t>第一个使用了大量生物数据来约束建模的猕猴</a:t>
            </a:r>
            <a:r>
              <a:rPr lang="en-US" altLang="zh-CN" sz="2000" dirty="0"/>
              <a:t>V1</a:t>
            </a:r>
            <a:r>
              <a:rPr lang="zh-CN" altLang="en-US" sz="2000" dirty="0"/>
              <a:t> </a:t>
            </a:r>
            <a:r>
              <a:rPr lang="en-US" altLang="zh-CN" sz="2000" dirty="0"/>
              <a:t>realistic</a:t>
            </a:r>
            <a:r>
              <a:rPr lang="zh-CN" altLang="en-US" sz="2000" dirty="0"/>
              <a:t>模型，建模内容：</a:t>
            </a:r>
            <a:endParaRPr lang="en-US" altLang="zh-CN" sz="2000" dirty="0"/>
          </a:p>
          <a:p>
            <a:pPr marL="342900" indent="-342900">
              <a:buAutoNum type="arabicPeriod"/>
            </a:pPr>
            <a:r>
              <a:rPr lang="en-US" altLang="zh-CN" sz="2000" dirty="0">
                <a:highlight>
                  <a:srgbClr val="FFFF00"/>
                </a:highlight>
              </a:rPr>
              <a:t>LGN M</a:t>
            </a:r>
            <a:r>
              <a:rPr lang="zh-CN" altLang="en-US" sz="2000" dirty="0">
                <a:highlight>
                  <a:srgbClr val="FFFF00"/>
                </a:highlight>
              </a:rPr>
              <a:t>细胞到</a:t>
            </a:r>
            <a:r>
              <a:rPr lang="en-US" altLang="zh-CN" sz="2000" dirty="0">
                <a:highlight>
                  <a:srgbClr val="FFFF00"/>
                </a:highlight>
              </a:rPr>
              <a:t>V1 L</a:t>
            </a:r>
            <a:r>
              <a:rPr lang="en-US" altLang="zh-CN" sz="20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4C</a:t>
            </a:r>
            <a:r>
              <a:rPr lang="el-GR" altLang="zh-CN" sz="20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α</a:t>
            </a:r>
            <a:r>
              <a:rPr lang="zh-CN" altLang="en-US" sz="2000" dirty="0"/>
              <a:t>的</a:t>
            </a:r>
            <a:r>
              <a:rPr lang="zh-CN" altLang="en-US" sz="2000" dirty="0">
                <a:solidFill>
                  <a:srgbClr val="FF0000"/>
                </a:solidFill>
              </a:rPr>
              <a:t>稀疏</a:t>
            </a:r>
            <a:r>
              <a:rPr lang="zh-CN" altLang="en-US" sz="2000" dirty="0"/>
              <a:t>前馈输入；</a:t>
            </a:r>
            <a:endParaRPr lang="en-US" altLang="zh-CN" sz="2000" dirty="0"/>
          </a:p>
          <a:p>
            <a:pPr marL="342900" indent="-342900">
              <a:buAutoNum type="arabicPeriod"/>
            </a:pPr>
            <a:r>
              <a:rPr lang="en-US" altLang="zh-CN" sz="2000" dirty="0"/>
              <a:t>L</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20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2000" dirty="0"/>
              <a:t>层内部</a:t>
            </a:r>
            <a:r>
              <a:rPr lang="en-US" altLang="zh-CN" sz="2000" dirty="0"/>
              <a:t>E</a:t>
            </a:r>
            <a:r>
              <a:rPr lang="zh-CN" altLang="en-US" sz="2000" dirty="0"/>
              <a:t>和</a:t>
            </a:r>
            <a:r>
              <a:rPr lang="en-US" altLang="zh-CN" sz="2000" dirty="0"/>
              <a:t>I</a:t>
            </a:r>
            <a:r>
              <a:rPr lang="zh-CN" altLang="en-US" sz="2000" dirty="0"/>
              <a:t>细胞之间</a:t>
            </a:r>
            <a:r>
              <a:rPr lang="en-US" altLang="zh-CN" sz="2000" dirty="0"/>
              <a:t>recurrent</a:t>
            </a:r>
            <a:r>
              <a:rPr lang="zh-CN" altLang="en-US" sz="2000" dirty="0"/>
              <a:t>相互连接；</a:t>
            </a:r>
            <a:endParaRPr lang="en-US" altLang="zh-CN" sz="2000" dirty="0"/>
          </a:p>
          <a:p>
            <a:pPr marL="342900" indent="-342900">
              <a:buAutoNum type="arabicPeriod"/>
            </a:pPr>
            <a:r>
              <a:rPr lang="en-US" altLang="zh-CN" sz="2000" dirty="0"/>
              <a:t>L6</a:t>
            </a:r>
            <a:r>
              <a:rPr lang="zh-CN" altLang="en-US" sz="2000" dirty="0"/>
              <a:t>对</a:t>
            </a:r>
            <a:r>
              <a:rPr lang="en-US" altLang="zh-CN" sz="2000" dirty="0"/>
              <a:t>L</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20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活动</a:t>
            </a:r>
            <a:r>
              <a:rPr lang="zh-CN" altLang="en-US" sz="2000" dirty="0"/>
              <a:t>的输入；</a:t>
            </a:r>
            <a:endParaRPr lang="en-US" altLang="zh-CN" dirty="0"/>
          </a:p>
        </p:txBody>
      </p:sp>
      <p:grpSp>
        <p:nvGrpSpPr>
          <p:cNvPr id="11" name="组合 10">
            <a:extLst>
              <a:ext uri="{FF2B5EF4-FFF2-40B4-BE49-F238E27FC236}">
                <a16:creationId xmlns:a16="http://schemas.microsoft.com/office/drawing/2014/main" id="{211B3BE7-16E6-5FF2-BA66-A8802C5C2E42}"/>
              </a:ext>
            </a:extLst>
          </p:cNvPr>
          <p:cNvGrpSpPr/>
          <p:nvPr/>
        </p:nvGrpSpPr>
        <p:grpSpPr>
          <a:xfrm>
            <a:off x="4181427" y="4305612"/>
            <a:ext cx="247700" cy="243957"/>
            <a:chOff x="10504967" y="3718443"/>
            <a:chExt cx="414670" cy="421758"/>
          </a:xfrm>
        </p:grpSpPr>
        <p:cxnSp>
          <p:nvCxnSpPr>
            <p:cNvPr id="8" name="直接连接符 7">
              <a:extLst>
                <a:ext uri="{FF2B5EF4-FFF2-40B4-BE49-F238E27FC236}">
                  <a16:creationId xmlns:a16="http://schemas.microsoft.com/office/drawing/2014/main" id="{7F952D1C-5386-2227-97D0-52B437BD199E}"/>
                </a:ext>
              </a:extLst>
            </p:cNvPr>
            <p:cNvCxnSpPr/>
            <p:nvPr/>
          </p:nvCxnSpPr>
          <p:spPr>
            <a:xfrm>
              <a:off x="10504967" y="3753293"/>
              <a:ext cx="414670" cy="3615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08E7D38-D704-C722-8AEF-13D8166A797A}"/>
                </a:ext>
              </a:extLst>
            </p:cNvPr>
            <p:cNvCxnSpPr>
              <a:cxnSpLocks/>
            </p:cNvCxnSpPr>
            <p:nvPr/>
          </p:nvCxnSpPr>
          <p:spPr>
            <a:xfrm flipV="1">
              <a:off x="10522688" y="3718443"/>
              <a:ext cx="396949" cy="42175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78E1BFCF-0193-742B-5FDE-0C202E14643E}"/>
              </a:ext>
            </a:extLst>
          </p:cNvPr>
          <p:cNvGrpSpPr/>
          <p:nvPr/>
        </p:nvGrpSpPr>
        <p:grpSpPr>
          <a:xfrm>
            <a:off x="4181427" y="3603288"/>
            <a:ext cx="247700" cy="243957"/>
            <a:chOff x="10504967" y="3718443"/>
            <a:chExt cx="414670" cy="421758"/>
          </a:xfrm>
        </p:grpSpPr>
        <p:cxnSp>
          <p:nvCxnSpPr>
            <p:cNvPr id="13" name="直接连接符 12">
              <a:extLst>
                <a:ext uri="{FF2B5EF4-FFF2-40B4-BE49-F238E27FC236}">
                  <a16:creationId xmlns:a16="http://schemas.microsoft.com/office/drawing/2014/main" id="{9F19C408-3A65-B6A0-1B60-04FA3351EF9E}"/>
                </a:ext>
              </a:extLst>
            </p:cNvPr>
            <p:cNvCxnSpPr/>
            <p:nvPr/>
          </p:nvCxnSpPr>
          <p:spPr>
            <a:xfrm>
              <a:off x="10504967" y="3753293"/>
              <a:ext cx="414670" cy="3615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FDAF622-CD86-D0F4-D4CA-E7CDEAFF26F8}"/>
                </a:ext>
              </a:extLst>
            </p:cNvPr>
            <p:cNvCxnSpPr>
              <a:cxnSpLocks/>
            </p:cNvCxnSpPr>
            <p:nvPr/>
          </p:nvCxnSpPr>
          <p:spPr>
            <a:xfrm flipV="1">
              <a:off x="10522688" y="3718443"/>
              <a:ext cx="396949" cy="42175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29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964F9EE-5AB7-99A2-1BF7-A7D9C9DD6BDE}"/>
              </a:ext>
            </a:extLst>
          </p:cNvPr>
          <p:cNvPicPr>
            <a:picLocks noChangeAspect="1"/>
          </p:cNvPicPr>
          <p:nvPr/>
        </p:nvPicPr>
        <p:blipFill>
          <a:blip r:embed="rId3"/>
          <a:stretch>
            <a:fillRect/>
          </a:stretch>
        </p:blipFill>
        <p:spPr>
          <a:xfrm>
            <a:off x="1794266" y="1128677"/>
            <a:ext cx="3887832" cy="2091219"/>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BA73155-CFDB-0AE0-A2AF-A9E139E6BC83}"/>
                  </a:ext>
                </a:extLst>
              </p:cNvPr>
              <p:cNvSpPr txBox="1"/>
              <p:nvPr/>
            </p:nvSpPr>
            <p:spPr>
              <a:xfrm>
                <a:off x="702271" y="5293845"/>
                <a:ext cx="5807633" cy="830997"/>
              </a:xfrm>
              <a:prstGeom prst="rect">
                <a:avLst/>
              </a:prstGeom>
              <a:noFill/>
            </p:spPr>
            <p:txBody>
              <a:bodyPr wrap="square">
                <a:spAutoFit/>
              </a:bodyPr>
              <a:lstStyle/>
              <a:p>
                <a:r>
                  <a:rPr lang="en-US" altLang="zh-CN" sz="1600" dirty="0"/>
                  <a:t>A</a:t>
                </a:r>
                <a:r>
                  <a:rPr lang="zh-CN" altLang="en-US" sz="1600" dirty="0"/>
                  <a:t>：</a:t>
                </a:r>
                <a:r>
                  <a:rPr lang="en-US" altLang="zh-CN" sz="1600" dirty="0"/>
                  <a:t>LGN M</a:t>
                </a:r>
                <a:r>
                  <a:rPr lang="zh-CN" altLang="en-US" sz="1600" dirty="0"/>
                  <a:t>细胞</a:t>
                </a:r>
                <a:r>
                  <a:rPr lang="en-US" altLang="zh-CN" sz="1600" dirty="0"/>
                  <a:t>ON</a:t>
                </a:r>
                <a:r>
                  <a:rPr lang="zh-CN" altLang="en-US" sz="1600" dirty="0"/>
                  <a:t>和</a:t>
                </a:r>
                <a:r>
                  <a:rPr lang="en-US" altLang="zh-CN" sz="1600" dirty="0"/>
                  <a:t>OFF</a:t>
                </a:r>
                <a:r>
                  <a:rPr lang="zh-CN" altLang="en-US" sz="1600" dirty="0"/>
                  <a:t>感受野的中心位置的排布可视化</a:t>
                </a:r>
                <a:endParaRPr lang="en-US" altLang="zh-CN" sz="1600" dirty="0"/>
              </a:p>
              <a:p>
                <a:r>
                  <a:rPr lang="en-US" altLang="zh-CN" sz="1600" dirty="0"/>
                  <a:t>B</a:t>
                </a:r>
                <a:r>
                  <a:rPr lang="zh-CN" altLang="en-US" sz="1600" dirty="0"/>
                  <a:t>：</a:t>
                </a:r>
                <a:r>
                  <a:rPr lang="en-US" altLang="zh-CN" sz="1600" dirty="0"/>
                  <a:t>V1</a:t>
                </a:r>
                <a:r>
                  <a:rPr lang="zh-CN" altLang="en-US" sz="1600" dirty="0"/>
                  <a:t>里</a:t>
                </a:r>
                <a:r>
                  <a:rPr lang="en-US" altLang="zh-CN" sz="1600" dirty="0"/>
                  <a:t>9</a:t>
                </a:r>
                <a:r>
                  <a:rPr lang="zh-CN" altLang="en-US" sz="1600" dirty="0"/>
                  <a:t>个</a:t>
                </a:r>
                <a:r>
                  <a:rPr lang="en-US" altLang="zh-CN" sz="1600" dirty="0" err="1"/>
                  <a:t>hypercolumn</a:t>
                </a:r>
                <a:r>
                  <a:rPr lang="en-US" altLang="zh-CN" sz="1600" dirty="0"/>
                  <a:t>(HC)</a:t>
                </a:r>
                <a:r>
                  <a:rPr lang="zh-CN" altLang="en-US" sz="1600" dirty="0"/>
                  <a:t>，每个</a:t>
                </a:r>
                <a:r>
                  <a:rPr lang="en-US" altLang="zh-CN" sz="1600" dirty="0"/>
                  <a:t>HC</a:t>
                </a:r>
                <a:r>
                  <a:rPr lang="zh-CN" altLang="en-US" sz="1600" dirty="0"/>
                  <a:t>的尺度为</a:t>
                </a:r>
                <a:r>
                  <a:rPr lang="en-US" altLang="zh-CN" sz="1600" dirty="0"/>
                  <a:t>0.5</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altLang="zh-CN" sz="1600" dirty="0"/>
                  <a:t>0.5mm</a:t>
                </a:r>
              </a:p>
              <a:p>
                <a:r>
                  <a:rPr lang="en-US" altLang="zh-CN" sz="1600" dirty="0"/>
                  <a:t>CDE</a:t>
                </a:r>
                <a:r>
                  <a:rPr lang="zh-CN" altLang="en-US" sz="1600" dirty="0"/>
                  <a:t>：</a:t>
                </a:r>
                <a:r>
                  <a:rPr lang="en-US" altLang="zh-CN" sz="1600" dirty="0"/>
                  <a:t>L4C</a:t>
                </a:r>
                <a:r>
                  <a:rPr lang="zh-CN" altLang="en-US" sz="1600" dirty="0"/>
                  <a:t>层内细胞连接关系</a:t>
                </a:r>
                <a:endParaRPr lang="en-US" altLang="zh-CN" sz="1600" dirty="0"/>
              </a:p>
            </p:txBody>
          </p:sp>
        </mc:Choice>
        <mc:Fallback>
          <p:sp>
            <p:nvSpPr>
              <p:cNvPr id="5" name="文本框 4">
                <a:extLst>
                  <a:ext uri="{FF2B5EF4-FFF2-40B4-BE49-F238E27FC236}">
                    <a16:creationId xmlns:a16="http://schemas.microsoft.com/office/drawing/2014/main" id="{DBA73155-CFDB-0AE0-A2AF-A9E139E6BC83}"/>
                  </a:ext>
                </a:extLst>
              </p:cNvPr>
              <p:cNvSpPr txBox="1">
                <a:spLocks noRot="1" noChangeAspect="1" noMove="1" noResize="1" noEditPoints="1" noAdjustHandles="1" noChangeArrowheads="1" noChangeShapeType="1" noTextEdit="1"/>
              </p:cNvSpPr>
              <p:nvPr/>
            </p:nvSpPr>
            <p:spPr>
              <a:xfrm>
                <a:off x="702271" y="5293845"/>
                <a:ext cx="5807633" cy="830997"/>
              </a:xfrm>
              <a:prstGeom prst="rect">
                <a:avLst/>
              </a:prstGeom>
              <a:blipFill>
                <a:blip r:embed="rId4"/>
                <a:stretch>
                  <a:fillRect l="-525" t="-2190" b="-8029"/>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3E97C9CE-7A05-4BF0-3668-E8B2BFF4C4D3}"/>
              </a:ext>
            </a:extLst>
          </p:cNvPr>
          <p:cNvSpPr txBox="1"/>
          <p:nvPr/>
        </p:nvSpPr>
        <p:spPr>
          <a:xfrm>
            <a:off x="6768897" y="1405334"/>
            <a:ext cx="5118100" cy="3816429"/>
          </a:xfrm>
          <a:prstGeom prst="rect">
            <a:avLst/>
          </a:prstGeom>
          <a:solidFill>
            <a:schemeClr val="bg1">
              <a:lumMod val="95000"/>
            </a:schemeClr>
          </a:solidFill>
        </p:spPr>
        <p:txBody>
          <a:bodyPr wrap="square">
            <a:spAutoFit/>
          </a:bodyPr>
          <a:lstStyle/>
          <a:p>
            <a:r>
              <a:rPr lang="zh-CN" altLang="en-US" sz="1800" dirty="0"/>
              <a:t>聚焦</a:t>
            </a:r>
            <a:r>
              <a:rPr lang="en-US" altLang="zh-CN" sz="1800" dirty="0"/>
              <a:t>V1 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8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kern="100" dirty="0">
                <a:latin typeface="等线" panose="02010600030101010101" pitchFamily="2" charset="-122"/>
                <a:ea typeface="等线" panose="02010600030101010101" pitchFamily="2" charset="-122"/>
                <a:cs typeface="Times New Roman" panose="02020603050405020304" pitchFamily="18" charset="0"/>
              </a:rPr>
              <a:t>的输入模型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dirty="0"/>
              <a:t>建模了离心率在</a:t>
            </a:r>
            <a:r>
              <a:rPr lang="en-US" altLang="zh-CN" dirty="0"/>
              <a:t>5°</a:t>
            </a:r>
            <a:r>
              <a:rPr lang="zh-CN" altLang="en-US" dirty="0"/>
              <a:t>左右的</a:t>
            </a:r>
            <a:r>
              <a:rPr lang="en-US" altLang="zh-CN" dirty="0"/>
              <a:t>9</a:t>
            </a:r>
            <a:r>
              <a:rPr lang="zh-CN" altLang="en-US" dirty="0"/>
              <a:t>个</a:t>
            </a:r>
            <a:r>
              <a:rPr lang="en-US" altLang="zh-CN" dirty="0" err="1"/>
              <a:t>hypercolumn</a:t>
            </a:r>
            <a:r>
              <a:rPr lang="en-US" altLang="zh-CN" dirty="0"/>
              <a:t>(HC) </a:t>
            </a:r>
          </a:p>
          <a:p>
            <a:endParaRPr lang="en-US" altLang="zh-CN" dirty="0"/>
          </a:p>
          <a:p>
            <a:r>
              <a:rPr lang="zh-CN" altLang="en-US" b="1" dirty="0"/>
              <a:t>数量上：</a:t>
            </a:r>
            <a:endParaRPr lang="en-US" altLang="zh-CN" b="1" dirty="0"/>
          </a:p>
          <a:p>
            <a:r>
              <a:rPr lang="zh-CN" altLang="en-US" sz="1700" dirty="0"/>
              <a:t>每个</a:t>
            </a:r>
            <a:r>
              <a:rPr lang="en-US" altLang="zh-CN" sz="1700" dirty="0"/>
              <a:t>HC</a:t>
            </a:r>
            <a:r>
              <a:rPr lang="zh-CN" altLang="en-US" sz="1700" dirty="0"/>
              <a:t>的</a:t>
            </a:r>
            <a:r>
              <a:rPr lang="en-US" altLang="zh-CN" sz="1700" dirty="0"/>
              <a:t>L</a:t>
            </a:r>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7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1700" dirty="0"/>
              <a:t>约有</a:t>
            </a:r>
            <a:r>
              <a:rPr lang="en-US" altLang="zh-CN" sz="1700" dirty="0"/>
              <a:t>4000</a:t>
            </a:r>
            <a:r>
              <a:rPr lang="zh-CN" altLang="en-US" sz="1700" dirty="0"/>
              <a:t>个神经元，</a:t>
            </a:r>
            <a:r>
              <a:rPr lang="en-US" altLang="zh-CN" sz="1700" dirty="0"/>
              <a:t>3/4</a:t>
            </a:r>
            <a:r>
              <a:rPr lang="zh-CN" altLang="en-US" sz="1700" dirty="0"/>
              <a:t>为</a:t>
            </a:r>
            <a:r>
              <a:rPr lang="en-US" altLang="zh-CN" sz="1700" dirty="0"/>
              <a:t>E</a:t>
            </a:r>
            <a:r>
              <a:rPr lang="zh-CN" altLang="en-US" sz="1700" dirty="0"/>
              <a:t>，</a:t>
            </a:r>
            <a:r>
              <a:rPr lang="en-US" altLang="zh-CN" sz="1700" dirty="0"/>
              <a:t>1/4</a:t>
            </a:r>
            <a:r>
              <a:rPr lang="zh-CN" altLang="en-US" sz="1700" dirty="0"/>
              <a:t>为</a:t>
            </a:r>
            <a:r>
              <a:rPr lang="en-US" altLang="zh-CN" sz="1700" dirty="0"/>
              <a:t>I</a:t>
            </a:r>
            <a:r>
              <a:rPr lang="zh-CN" altLang="en-US" sz="1700" dirty="0"/>
              <a:t>；</a:t>
            </a:r>
            <a:endParaRPr lang="en-US" altLang="zh-CN" sz="1700" dirty="0"/>
          </a:p>
          <a:p>
            <a:r>
              <a:rPr lang="zh-CN" altLang="en-US" sz="1600" dirty="0"/>
              <a:t>每个</a:t>
            </a:r>
            <a:r>
              <a:rPr lang="en-US" altLang="zh-CN" sz="1600" dirty="0"/>
              <a:t>HC</a:t>
            </a:r>
            <a:r>
              <a:rPr lang="zh-CN" altLang="en-US" sz="1600" dirty="0"/>
              <a:t>平均接受</a:t>
            </a:r>
            <a:r>
              <a:rPr lang="en-US" altLang="zh-CN" sz="1600" dirty="0"/>
              <a:t>10</a:t>
            </a:r>
            <a:r>
              <a:rPr lang="zh-CN" altLang="en-US" sz="1600" dirty="0"/>
              <a:t>个</a:t>
            </a:r>
            <a:r>
              <a:rPr lang="en-US" altLang="zh-CN" sz="1600" dirty="0"/>
              <a:t>LGN</a:t>
            </a:r>
            <a:r>
              <a:rPr lang="zh-CN" altLang="en-US" sz="1600" dirty="0"/>
              <a:t>的输入</a:t>
            </a:r>
            <a:r>
              <a:rPr lang="en-US" altLang="zh-CN" sz="1600" dirty="0"/>
              <a:t>(5</a:t>
            </a:r>
            <a:r>
              <a:rPr lang="zh-CN" altLang="en-US" sz="1600" dirty="0"/>
              <a:t>个</a:t>
            </a:r>
            <a:r>
              <a:rPr lang="en-US" altLang="zh-CN" sz="1600" dirty="0"/>
              <a:t>ON,5</a:t>
            </a:r>
            <a:r>
              <a:rPr lang="zh-CN" altLang="en-US" sz="1600" dirty="0"/>
              <a:t>个</a:t>
            </a:r>
            <a:r>
              <a:rPr lang="en-US" altLang="zh-CN" sz="1600" dirty="0"/>
              <a:t>OFF)</a:t>
            </a:r>
            <a:r>
              <a:rPr lang="zh-CN" altLang="en-US" sz="1600" dirty="0"/>
              <a:t>；</a:t>
            </a:r>
            <a:endParaRPr lang="en-US" altLang="zh-CN" sz="1700" dirty="0"/>
          </a:p>
          <a:p>
            <a:r>
              <a:rPr lang="zh-CN" altLang="en-US" sz="1700" dirty="0"/>
              <a:t>每个</a:t>
            </a:r>
            <a:r>
              <a:rPr lang="en-US" altLang="zh-CN" sz="1700" dirty="0"/>
              <a:t>HC</a:t>
            </a:r>
            <a:r>
              <a:rPr lang="zh-CN" altLang="en-US" sz="1700" dirty="0"/>
              <a:t>里的</a:t>
            </a:r>
            <a:r>
              <a:rPr lang="en-US" altLang="zh-CN" sz="1700" dirty="0"/>
              <a:t>L6</a:t>
            </a:r>
            <a:r>
              <a:rPr lang="zh-CN" altLang="en-US" sz="1700" dirty="0"/>
              <a:t>有</a:t>
            </a:r>
            <a:r>
              <a:rPr lang="en-US" altLang="zh-CN" sz="1700" dirty="0"/>
              <a:t>300</a:t>
            </a:r>
            <a:r>
              <a:rPr lang="zh-CN" altLang="en-US" sz="1700" dirty="0"/>
              <a:t>个</a:t>
            </a:r>
            <a:r>
              <a:rPr lang="en-US" altLang="zh-CN" sz="1700" dirty="0"/>
              <a:t>E</a:t>
            </a:r>
            <a:r>
              <a:rPr lang="zh-CN" altLang="en-US" sz="1700" dirty="0"/>
              <a:t>，给</a:t>
            </a:r>
            <a:r>
              <a:rPr lang="en-US" altLang="zh-CN" sz="1700" dirty="0"/>
              <a:t>L</a:t>
            </a:r>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7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1700" dirty="0"/>
              <a:t>提供反馈；</a:t>
            </a:r>
            <a:endParaRPr lang="en-US" altLang="zh-CN" sz="1700" dirty="0"/>
          </a:p>
          <a:p>
            <a:r>
              <a:rPr lang="zh-CN" altLang="en-US" sz="1700" dirty="0"/>
              <a:t>建模了</a:t>
            </a:r>
            <a:r>
              <a:rPr lang="en-US" altLang="zh-CN" sz="1600" dirty="0"/>
              <a:t>4</a:t>
            </a:r>
            <a:r>
              <a:rPr lang="zh-CN" altLang="en-US" sz="1600" dirty="0"/>
              <a:t>万多的</a:t>
            </a:r>
            <a:r>
              <a:rPr lang="zh-CN" altLang="en-US" dirty="0"/>
              <a:t>神经细胞</a:t>
            </a:r>
            <a:r>
              <a:rPr lang="zh-CN" altLang="en-US" sz="1800" dirty="0"/>
              <a:t>群体</a:t>
            </a:r>
            <a:endParaRPr lang="en-US" altLang="zh-CN" sz="1800" dirty="0"/>
          </a:p>
          <a:p>
            <a:r>
              <a:rPr lang="zh-CN" altLang="en-US" sz="1700" dirty="0"/>
              <a:t>神经元模型为</a:t>
            </a:r>
            <a:r>
              <a:rPr lang="en-US" altLang="zh-CN" sz="1700" dirty="0"/>
              <a:t>LIF</a:t>
            </a:r>
            <a:r>
              <a:rPr lang="zh-CN" altLang="en-US" sz="1700" dirty="0"/>
              <a:t>点模型</a:t>
            </a:r>
            <a:endParaRPr lang="en-US" altLang="zh-CN" sz="1700" dirty="0"/>
          </a:p>
          <a:p>
            <a:pPr marL="342900" indent="-342900">
              <a:buFontTx/>
              <a:buAutoNum type="arabicPeriod"/>
            </a:pPr>
            <a:endParaRPr lang="en-US" altLang="zh-CN" sz="1700" dirty="0"/>
          </a:p>
          <a:p>
            <a:r>
              <a:rPr lang="en-US" altLang="zh-CN" sz="1700" b="1" dirty="0"/>
              <a:t>L</a:t>
            </a:r>
            <a:r>
              <a:rPr lang="en-US" altLang="zh-CN" sz="1700" b="1"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700" b="1"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1700" b="1" dirty="0"/>
              <a:t>连接方面：</a:t>
            </a:r>
            <a:endParaRPr lang="en-US" altLang="zh-CN" sz="1700" b="1" dirty="0"/>
          </a:p>
          <a:p>
            <a:pPr marL="342900" indent="-342900">
              <a:buAutoNum type="arabicPeriod"/>
            </a:pPr>
            <a:r>
              <a:rPr lang="zh-CN" altLang="en-US" sz="1700" dirty="0"/>
              <a:t>前馈：来自</a:t>
            </a:r>
            <a:r>
              <a:rPr lang="en-US" altLang="zh-CN" sz="1700" dirty="0"/>
              <a:t>LGN</a:t>
            </a:r>
          </a:p>
          <a:p>
            <a:pPr marL="342900" indent="-342900">
              <a:buAutoNum type="arabicPeriod"/>
            </a:pPr>
            <a:r>
              <a:rPr lang="zh-CN" altLang="en-US" sz="1700" dirty="0"/>
              <a:t>反馈：来自</a:t>
            </a:r>
            <a:r>
              <a:rPr lang="en-US" altLang="zh-CN" sz="1700" dirty="0"/>
              <a:t>L6</a:t>
            </a:r>
            <a:r>
              <a:rPr lang="zh-CN" altLang="en-US" sz="1700" dirty="0"/>
              <a:t>反馈。</a:t>
            </a:r>
            <a:endParaRPr lang="en-US" altLang="zh-CN" sz="1700" dirty="0"/>
          </a:p>
          <a:p>
            <a:pPr marL="342900" indent="-342900">
              <a:buFontTx/>
              <a:buAutoNum type="arabicPeriod"/>
            </a:pPr>
            <a:r>
              <a:rPr lang="en-US" altLang="zh-CN" sz="1700" dirty="0"/>
              <a:t>L4</a:t>
            </a:r>
            <a:r>
              <a:rPr lang="zh-CN" altLang="en-US" sz="1700" dirty="0"/>
              <a:t>同层的</a:t>
            </a:r>
            <a:r>
              <a:rPr lang="en-US" altLang="zh-CN" sz="1700" dirty="0"/>
              <a:t>recurrent</a:t>
            </a:r>
          </a:p>
        </p:txBody>
      </p:sp>
      <p:pic>
        <p:nvPicPr>
          <p:cNvPr id="9" name="图片 8">
            <a:extLst>
              <a:ext uri="{FF2B5EF4-FFF2-40B4-BE49-F238E27FC236}">
                <a16:creationId xmlns:a16="http://schemas.microsoft.com/office/drawing/2014/main" id="{0563FEBC-B784-411C-2456-806BD2C57D17}"/>
              </a:ext>
            </a:extLst>
          </p:cNvPr>
          <p:cNvPicPr>
            <a:picLocks noChangeAspect="1"/>
          </p:cNvPicPr>
          <p:nvPr/>
        </p:nvPicPr>
        <p:blipFill>
          <a:blip r:embed="rId5"/>
          <a:stretch>
            <a:fillRect/>
          </a:stretch>
        </p:blipFill>
        <p:spPr>
          <a:xfrm>
            <a:off x="1396636" y="3236816"/>
            <a:ext cx="4683091" cy="1679805"/>
          </a:xfrm>
          <a:prstGeom prst="rect">
            <a:avLst/>
          </a:prstGeom>
        </p:spPr>
      </p:pic>
      <p:sp>
        <p:nvSpPr>
          <p:cNvPr id="8" name="文本框 7">
            <a:extLst>
              <a:ext uri="{FF2B5EF4-FFF2-40B4-BE49-F238E27FC236}">
                <a16:creationId xmlns:a16="http://schemas.microsoft.com/office/drawing/2014/main" id="{2E4A4668-089C-AE45-2C2A-A24E52744243}"/>
              </a:ext>
            </a:extLst>
          </p:cNvPr>
          <p:cNvSpPr txBox="1"/>
          <p:nvPr/>
        </p:nvSpPr>
        <p:spPr>
          <a:xfrm>
            <a:off x="5045075" y="507953"/>
            <a:ext cx="1914525" cy="461665"/>
          </a:xfrm>
          <a:prstGeom prst="rect">
            <a:avLst/>
          </a:prstGeom>
          <a:noFill/>
        </p:spPr>
        <p:txBody>
          <a:bodyPr wrap="square">
            <a:spAutoFit/>
          </a:bodyPr>
          <a:lstStyle/>
          <a:p>
            <a:r>
              <a:rPr lang="zh-CN" altLang="en-US" sz="2400" b="1" dirty="0"/>
              <a:t>总体架构：</a:t>
            </a:r>
          </a:p>
        </p:txBody>
      </p:sp>
      <p:grpSp>
        <p:nvGrpSpPr>
          <p:cNvPr id="10" name="组合 9">
            <a:extLst>
              <a:ext uri="{FF2B5EF4-FFF2-40B4-BE49-F238E27FC236}">
                <a16:creationId xmlns:a16="http://schemas.microsoft.com/office/drawing/2014/main" id="{2F5F2ED3-94EF-A053-59D0-C58643B7850F}"/>
              </a:ext>
            </a:extLst>
          </p:cNvPr>
          <p:cNvGrpSpPr/>
          <p:nvPr/>
        </p:nvGrpSpPr>
        <p:grpSpPr>
          <a:xfrm>
            <a:off x="224791" y="2028595"/>
            <a:ext cx="1226674" cy="1679805"/>
            <a:chOff x="94126" y="1802508"/>
            <a:chExt cx="1901877" cy="2570238"/>
          </a:xfrm>
        </p:grpSpPr>
        <p:pic>
          <p:nvPicPr>
            <p:cNvPr id="12" name="图片 11">
              <a:extLst>
                <a:ext uri="{FF2B5EF4-FFF2-40B4-BE49-F238E27FC236}">
                  <a16:creationId xmlns:a16="http://schemas.microsoft.com/office/drawing/2014/main" id="{EE65D064-F6B2-BD19-A401-C2A3FD5C59B0}"/>
                </a:ext>
              </a:extLst>
            </p:cNvPr>
            <p:cNvPicPr>
              <a:picLocks noChangeAspect="1"/>
            </p:cNvPicPr>
            <p:nvPr/>
          </p:nvPicPr>
          <p:blipFill>
            <a:blip r:embed="rId6"/>
            <a:stretch>
              <a:fillRect/>
            </a:stretch>
          </p:blipFill>
          <p:spPr>
            <a:xfrm>
              <a:off x="94126" y="1802508"/>
              <a:ext cx="1901877" cy="2570238"/>
            </a:xfrm>
            <a:prstGeom prst="rect">
              <a:avLst/>
            </a:prstGeom>
          </p:spPr>
        </p:pic>
        <p:sp>
          <p:nvSpPr>
            <p:cNvPr id="13" name="矩形 12">
              <a:extLst>
                <a:ext uri="{FF2B5EF4-FFF2-40B4-BE49-F238E27FC236}">
                  <a16:creationId xmlns:a16="http://schemas.microsoft.com/office/drawing/2014/main" id="{858C4F42-985F-2AD1-69ED-70030F1B5484}"/>
                </a:ext>
              </a:extLst>
            </p:cNvPr>
            <p:cNvSpPr/>
            <p:nvPr/>
          </p:nvSpPr>
          <p:spPr>
            <a:xfrm>
              <a:off x="842481" y="3164440"/>
              <a:ext cx="1068512" cy="120830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8910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607626-015D-17BD-DB1E-6A430EC33ADB}"/>
              </a:ext>
            </a:extLst>
          </p:cNvPr>
          <p:cNvSpPr txBox="1"/>
          <p:nvPr/>
        </p:nvSpPr>
        <p:spPr>
          <a:xfrm>
            <a:off x="1009050" y="1440825"/>
            <a:ext cx="3613750" cy="1261884"/>
          </a:xfrm>
          <a:prstGeom prst="rect">
            <a:avLst/>
          </a:prstGeom>
          <a:noFill/>
        </p:spPr>
        <p:txBody>
          <a:bodyPr wrap="square">
            <a:spAutoFit/>
          </a:bodyPr>
          <a:lstStyle/>
          <a:p>
            <a:r>
              <a:rPr lang="zh-CN" altLang="en-US" sz="2000" dirty="0">
                <a:solidFill>
                  <a:srgbClr val="FF0000"/>
                </a:solidFill>
              </a:rPr>
              <a:t>问题</a:t>
            </a:r>
            <a:r>
              <a:rPr lang="en-US" altLang="zh-CN" sz="2000" dirty="0">
                <a:solidFill>
                  <a:srgbClr val="FF0000"/>
                </a:solidFill>
              </a:rPr>
              <a:t>1</a:t>
            </a:r>
            <a:r>
              <a:rPr lang="zh-CN" altLang="en-US" sz="2000" dirty="0">
                <a:solidFill>
                  <a:srgbClr val="FF0000"/>
                </a:solidFill>
              </a:rPr>
              <a:t>：</a:t>
            </a:r>
            <a:r>
              <a:rPr lang="en-US" altLang="zh-CN" sz="2000" dirty="0">
                <a:solidFill>
                  <a:srgbClr val="FF0000"/>
                </a:solidFill>
              </a:rPr>
              <a:t>V1 L</a:t>
            </a:r>
            <a:r>
              <a:rPr lang="en-US" altLang="zh-CN" sz="20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4C</a:t>
            </a:r>
            <a:r>
              <a:rPr lang="el-GR" altLang="zh-CN" sz="20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α</a:t>
            </a:r>
            <a:r>
              <a:rPr lang="zh-CN" altLang="en-US" sz="2000" dirty="0">
                <a:solidFill>
                  <a:srgbClr val="FF0000"/>
                </a:solidFill>
              </a:rPr>
              <a:t>神经元会接收到哪些类型的输入？？</a:t>
            </a:r>
            <a:endParaRPr lang="en-US" altLang="zh-CN" sz="2000" dirty="0">
              <a:solidFill>
                <a:srgbClr val="FF0000"/>
              </a:solidFill>
            </a:endParaRPr>
          </a:p>
          <a:p>
            <a:endParaRPr lang="en-US" altLang="zh-CN" dirty="0">
              <a:solidFill>
                <a:srgbClr val="FF0000"/>
              </a:solidFill>
            </a:endParaRPr>
          </a:p>
          <a:p>
            <a:endParaRPr lang="en-US" altLang="zh-CN" dirty="0"/>
          </a:p>
        </p:txBody>
      </p:sp>
      <p:sp>
        <p:nvSpPr>
          <p:cNvPr id="3" name="椭圆 2">
            <a:extLst>
              <a:ext uri="{FF2B5EF4-FFF2-40B4-BE49-F238E27FC236}">
                <a16:creationId xmlns:a16="http://schemas.microsoft.com/office/drawing/2014/main" id="{07AD6474-FAE6-5046-BC22-02E4E29AD045}"/>
              </a:ext>
            </a:extLst>
          </p:cNvPr>
          <p:cNvSpPr/>
          <p:nvPr/>
        </p:nvSpPr>
        <p:spPr>
          <a:xfrm>
            <a:off x="8273398" y="1233764"/>
            <a:ext cx="558800" cy="546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 name="椭圆 3">
            <a:extLst>
              <a:ext uri="{FF2B5EF4-FFF2-40B4-BE49-F238E27FC236}">
                <a16:creationId xmlns:a16="http://schemas.microsoft.com/office/drawing/2014/main" id="{4BBF1B38-4744-268D-0CC7-A5A06A5D8760}"/>
              </a:ext>
            </a:extLst>
          </p:cNvPr>
          <p:cNvSpPr/>
          <p:nvPr/>
        </p:nvSpPr>
        <p:spPr>
          <a:xfrm>
            <a:off x="10034568" y="1271616"/>
            <a:ext cx="558800" cy="546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endParaRPr lang="zh-CN" altLang="en-US" dirty="0"/>
          </a:p>
        </p:txBody>
      </p:sp>
      <p:sp>
        <p:nvSpPr>
          <p:cNvPr id="11" name="对话气泡: 矩形 10">
            <a:extLst>
              <a:ext uri="{FF2B5EF4-FFF2-40B4-BE49-F238E27FC236}">
                <a16:creationId xmlns:a16="http://schemas.microsoft.com/office/drawing/2014/main" id="{6D8DBD6E-FED5-891A-1681-6C0F42CE0EF1}"/>
              </a:ext>
            </a:extLst>
          </p:cNvPr>
          <p:cNvSpPr/>
          <p:nvPr/>
        </p:nvSpPr>
        <p:spPr>
          <a:xfrm>
            <a:off x="5621659" y="2222500"/>
            <a:ext cx="2963541" cy="1473200"/>
          </a:xfrm>
          <a:prstGeom prst="wedgeRectCallout">
            <a:avLst>
              <a:gd name="adj1" fmla="val 46020"/>
              <a:gd name="adj2" fmla="val -8146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话气泡: 矩形 12">
            <a:extLst>
              <a:ext uri="{FF2B5EF4-FFF2-40B4-BE49-F238E27FC236}">
                <a16:creationId xmlns:a16="http://schemas.microsoft.com/office/drawing/2014/main" id="{1C4A2BD4-D76F-44E0-4AD5-3789B655EF34}"/>
              </a:ext>
            </a:extLst>
          </p:cNvPr>
          <p:cNvSpPr/>
          <p:nvPr/>
        </p:nvSpPr>
        <p:spPr>
          <a:xfrm>
            <a:off x="8832198" y="2222499"/>
            <a:ext cx="2963541" cy="1473199"/>
          </a:xfrm>
          <a:prstGeom prst="wedgeRectCallout">
            <a:avLst>
              <a:gd name="adj1" fmla="val -56831"/>
              <a:gd name="adj2" fmla="val -8378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5EC1428-BC20-71A4-EE5D-9C47A5F49417}"/>
              </a:ext>
            </a:extLst>
          </p:cNvPr>
          <p:cNvSpPr txBox="1"/>
          <p:nvPr/>
        </p:nvSpPr>
        <p:spPr>
          <a:xfrm>
            <a:off x="8342333" y="606462"/>
            <a:ext cx="6096000" cy="369332"/>
          </a:xfrm>
          <a:prstGeom prst="rect">
            <a:avLst/>
          </a:prstGeom>
          <a:noFill/>
        </p:spPr>
        <p:txBody>
          <a:bodyPr wrap="square">
            <a:spAutoFit/>
          </a:bodyPr>
          <a:lstStyle/>
          <a:p>
            <a:r>
              <a:rPr lang="en-US" altLang="zh-CN" sz="1800" dirty="0"/>
              <a:t>V1 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800" kern="100" dirty="0">
                <a:effectLst/>
                <a:latin typeface="等线" panose="02010600030101010101" pitchFamily="2" charset="-122"/>
                <a:ea typeface="等线" panose="02010600030101010101" pitchFamily="2" charset="-122"/>
                <a:cs typeface="Times New Roman" panose="02020603050405020304" pitchFamily="18" charset="0"/>
              </a:rPr>
              <a:t>α</a:t>
            </a:r>
            <a:endParaRPr lang="zh-CN" altLang="en-US" dirty="0"/>
          </a:p>
        </p:txBody>
      </p:sp>
      <p:sp>
        <p:nvSpPr>
          <p:cNvPr id="8" name="文本框 7">
            <a:extLst>
              <a:ext uri="{FF2B5EF4-FFF2-40B4-BE49-F238E27FC236}">
                <a16:creationId xmlns:a16="http://schemas.microsoft.com/office/drawing/2014/main" id="{EAF309AA-CF5B-9A27-A26B-B81821467905}"/>
              </a:ext>
            </a:extLst>
          </p:cNvPr>
          <p:cNvSpPr txBox="1"/>
          <p:nvPr/>
        </p:nvSpPr>
        <p:spPr>
          <a:xfrm>
            <a:off x="5621659" y="2344518"/>
            <a:ext cx="3306441" cy="1200329"/>
          </a:xfrm>
          <a:prstGeom prst="rect">
            <a:avLst/>
          </a:prstGeom>
          <a:noFill/>
        </p:spPr>
        <p:txBody>
          <a:bodyPr wrap="square">
            <a:spAutoFit/>
          </a:bodyPr>
          <a:lstStyle/>
          <a:p>
            <a:r>
              <a:rPr lang="zh-CN" altLang="en-US" b="1" dirty="0"/>
              <a:t>兴奋性输入的来源：</a:t>
            </a:r>
            <a:endParaRPr lang="en-US" altLang="zh-CN" b="1" dirty="0"/>
          </a:p>
          <a:p>
            <a:pPr marL="342900" indent="-342900">
              <a:buAutoNum type="arabicPeriod"/>
            </a:pPr>
            <a:r>
              <a:rPr lang="en-US" altLang="zh-CN" dirty="0"/>
              <a:t>LGN M</a:t>
            </a:r>
            <a:r>
              <a:rPr lang="zh-CN" altLang="en-US" dirty="0"/>
              <a:t>的前馈输入</a:t>
            </a:r>
            <a:endParaRPr lang="en-US" altLang="zh-CN" dirty="0"/>
          </a:p>
          <a:p>
            <a:pPr marL="342900" indent="-342900">
              <a:buAutoNum type="arabicPeriod"/>
            </a:pPr>
            <a:r>
              <a:rPr lang="zh-CN" altLang="en-US" dirty="0"/>
              <a:t>同层</a:t>
            </a:r>
            <a:r>
              <a:rPr lang="en-US" altLang="zh-CN" dirty="0"/>
              <a:t>E</a:t>
            </a:r>
            <a:r>
              <a:rPr lang="zh-CN" altLang="en-US" dirty="0"/>
              <a:t>细胞</a:t>
            </a:r>
            <a:r>
              <a:rPr lang="en-US" altLang="zh-CN" dirty="0"/>
              <a:t>recurrent</a:t>
            </a:r>
            <a:r>
              <a:rPr lang="zh-CN" altLang="en-US" dirty="0"/>
              <a:t>连接；</a:t>
            </a:r>
            <a:endParaRPr lang="en-US" altLang="zh-CN" dirty="0"/>
          </a:p>
          <a:p>
            <a:pPr marL="342900" indent="-342900">
              <a:buAutoNum type="arabicPeriod"/>
            </a:pPr>
            <a:r>
              <a:rPr lang="en-US" altLang="zh-CN" dirty="0"/>
              <a:t>L6</a:t>
            </a:r>
            <a:r>
              <a:rPr lang="zh-CN" altLang="en-US" dirty="0"/>
              <a:t>层</a:t>
            </a:r>
            <a:r>
              <a:rPr lang="en-US" altLang="zh-CN" dirty="0"/>
              <a:t>E</a:t>
            </a:r>
            <a:r>
              <a:rPr lang="zh-CN" altLang="en-US" dirty="0"/>
              <a:t>细胞的“反馈”</a:t>
            </a:r>
            <a:r>
              <a:rPr lang="en-US" altLang="zh-CN" dirty="0"/>
              <a:t>/</a:t>
            </a:r>
            <a:r>
              <a:rPr lang="zh-CN" altLang="en-US" dirty="0"/>
              <a:t>输入</a:t>
            </a:r>
            <a:endParaRPr lang="en-US" altLang="zh-CN" dirty="0"/>
          </a:p>
        </p:txBody>
      </p:sp>
      <p:sp>
        <p:nvSpPr>
          <p:cNvPr id="10" name="文本框 9">
            <a:extLst>
              <a:ext uri="{FF2B5EF4-FFF2-40B4-BE49-F238E27FC236}">
                <a16:creationId xmlns:a16="http://schemas.microsoft.com/office/drawing/2014/main" id="{211E4B58-8B67-C399-6984-54DE0DD3893B}"/>
              </a:ext>
            </a:extLst>
          </p:cNvPr>
          <p:cNvSpPr txBox="1"/>
          <p:nvPr/>
        </p:nvSpPr>
        <p:spPr>
          <a:xfrm>
            <a:off x="8832198" y="2434787"/>
            <a:ext cx="3128641" cy="923330"/>
          </a:xfrm>
          <a:prstGeom prst="rect">
            <a:avLst/>
          </a:prstGeom>
          <a:noFill/>
        </p:spPr>
        <p:txBody>
          <a:bodyPr wrap="square">
            <a:spAutoFit/>
          </a:bodyPr>
          <a:lstStyle/>
          <a:p>
            <a:r>
              <a:rPr lang="zh-CN" altLang="en-US" b="1" dirty="0"/>
              <a:t>抑制性输入的来源：</a:t>
            </a:r>
            <a:endParaRPr lang="en-US" altLang="zh-CN" b="1" dirty="0"/>
          </a:p>
          <a:p>
            <a:endParaRPr lang="en-US" altLang="zh-CN" b="1" dirty="0"/>
          </a:p>
          <a:p>
            <a:r>
              <a:rPr lang="en-US" altLang="zh-CN" dirty="0"/>
              <a:t>1. </a:t>
            </a:r>
            <a:r>
              <a:rPr lang="zh-CN" altLang="en-US" dirty="0"/>
              <a:t>同层</a:t>
            </a:r>
            <a:r>
              <a:rPr lang="en-US" altLang="zh-CN" dirty="0"/>
              <a:t>I</a:t>
            </a:r>
            <a:r>
              <a:rPr lang="zh-CN" altLang="en-US" dirty="0"/>
              <a:t>细胞的</a:t>
            </a:r>
            <a:r>
              <a:rPr lang="en-US" altLang="zh-CN" dirty="0"/>
              <a:t>recurrent</a:t>
            </a:r>
            <a:r>
              <a:rPr lang="zh-CN" altLang="en-US" dirty="0"/>
              <a:t>连接</a:t>
            </a:r>
            <a:endParaRPr lang="en-US" altLang="zh-CN" dirty="0"/>
          </a:p>
        </p:txBody>
      </p:sp>
      <p:sp>
        <p:nvSpPr>
          <p:cNvPr id="14" name="文本框 13">
            <a:extLst>
              <a:ext uri="{FF2B5EF4-FFF2-40B4-BE49-F238E27FC236}">
                <a16:creationId xmlns:a16="http://schemas.microsoft.com/office/drawing/2014/main" id="{3B8F1D6C-75DC-C505-5671-37E672D9A5C8}"/>
              </a:ext>
            </a:extLst>
          </p:cNvPr>
          <p:cNvSpPr txBox="1"/>
          <p:nvPr/>
        </p:nvSpPr>
        <p:spPr>
          <a:xfrm>
            <a:off x="4289125" y="375629"/>
            <a:ext cx="3613749" cy="461665"/>
          </a:xfrm>
          <a:prstGeom prst="rect">
            <a:avLst/>
          </a:prstGeom>
          <a:noFill/>
        </p:spPr>
        <p:txBody>
          <a:bodyPr wrap="square">
            <a:spAutoFit/>
          </a:bodyPr>
          <a:lstStyle/>
          <a:p>
            <a:r>
              <a:rPr lang="zh-CN" altLang="en-US" sz="2400" b="1" dirty="0"/>
              <a:t>连接的建模细节：</a:t>
            </a:r>
          </a:p>
        </p:txBody>
      </p:sp>
    </p:spTree>
    <p:extLst>
      <p:ext uri="{BB962C8B-B14F-4D97-AF65-F5344CB8AC3E}">
        <p14:creationId xmlns:p14="http://schemas.microsoft.com/office/powerpoint/2010/main" val="425529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607626-015D-17BD-DB1E-6A430EC33ADB}"/>
              </a:ext>
            </a:extLst>
          </p:cNvPr>
          <p:cNvSpPr txBox="1"/>
          <p:nvPr/>
        </p:nvSpPr>
        <p:spPr>
          <a:xfrm>
            <a:off x="1009050" y="1440825"/>
            <a:ext cx="3613750" cy="2185214"/>
          </a:xfrm>
          <a:prstGeom prst="rect">
            <a:avLst/>
          </a:prstGeom>
          <a:noFill/>
        </p:spPr>
        <p:txBody>
          <a:bodyPr wrap="square">
            <a:spAutoFit/>
          </a:bodyPr>
          <a:lstStyle/>
          <a:p>
            <a:r>
              <a:rPr lang="zh-CN" altLang="en-US" sz="2000" dirty="0"/>
              <a:t>问题</a:t>
            </a:r>
            <a:r>
              <a:rPr lang="en-US" altLang="zh-CN" sz="2000" dirty="0"/>
              <a:t>1</a:t>
            </a:r>
            <a:r>
              <a:rPr lang="zh-CN" altLang="en-US" sz="2000" dirty="0"/>
              <a:t>：</a:t>
            </a:r>
            <a:r>
              <a:rPr lang="en-US" altLang="zh-CN" sz="2000" dirty="0"/>
              <a:t>V1 L</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20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2000" dirty="0"/>
              <a:t>神经元会接收到哪些类型的输入？？</a:t>
            </a:r>
            <a:endParaRPr lang="en-US" altLang="zh-CN" sz="2000" dirty="0"/>
          </a:p>
          <a:p>
            <a:endParaRPr lang="en-US" altLang="zh-CN" dirty="0"/>
          </a:p>
          <a:p>
            <a:r>
              <a:rPr lang="zh-CN" altLang="en-US" dirty="0"/>
              <a:t>针对</a:t>
            </a:r>
            <a:r>
              <a:rPr lang="en-US" altLang="zh-CN" dirty="0"/>
              <a:t>V1</a:t>
            </a:r>
            <a:r>
              <a:rPr lang="zh-CN" altLang="en-US" dirty="0"/>
              <a:t>兴奋性</a:t>
            </a:r>
            <a:r>
              <a:rPr lang="en-US" altLang="zh-CN" dirty="0"/>
              <a:t>/</a:t>
            </a:r>
            <a:r>
              <a:rPr lang="zh-CN" altLang="en-US" dirty="0"/>
              <a:t>抑制性神经元：</a:t>
            </a:r>
            <a:endParaRPr lang="en-US" altLang="zh-CN" dirty="0"/>
          </a:p>
          <a:p>
            <a:r>
              <a:rPr lang="zh-CN" altLang="en-US" sz="2000" dirty="0">
                <a:solidFill>
                  <a:srgbClr val="FF0000"/>
                </a:solidFill>
              </a:rPr>
              <a:t>问题</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 </a:t>
            </a:r>
            <a:r>
              <a:rPr lang="zh-CN" altLang="en-US" sz="2000" dirty="0">
                <a:solidFill>
                  <a:srgbClr val="FF0000"/>
                </a:solidFill>
              </a:rPr>
              <a:t>如何确定它与哪些神经元有连接？？</a:t>
            </a:r>
            <a:endParaRPr lang="en-US" altLang="zh-CN" sz="2000" dirty="0"/>
          </a:p>
          <a:p>
            <a:endParaRPr lang="en-US" altLang="zh-CN" sz="2000" dirty="0">
              <a:solidFill>
                <a:srgbClr val="FF0000"/>
              </a:solidFill>
            </a:endParaRPr>
          </a:p>
        </p:txBody>
      </p:sp>
      <p:sp>
        <p:nvSpPr>
          <p:cNvPr id="3" name="椭圆 2">
            <a:extLst>
              <a:ext uri="{FF2B5EF4-FFF2-40B4-BE49-F238E27FC236}">
                <a16:creationId xmlns:a16="http://schemas.microsoft.com/office/drawing/2014/main" id="{07AD6474-FAE6-5046-BC22-02E4E29AD045}"/>
              </a:ext>
            </a:extLst>
          </p:cNvPr>
          <p:cNvSpPr/>
          <p:nvPr/>
        </p:nvSpPr>
        <p:spPr>
          <a:xfrm>
            <a:off x="8273398" y="1233764"/>
            <a:ext cx="558800" cy="546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 name="椭圆 3">
            <a:extLst>
              <a:ext uri="{FF2B5EF4-FFF2-40B4-BE49-F238E27FC236}">
                <a16:creationId xmlns:a16="http://schemas.microsoft.com/office/drawing/2014/main" id="{4BBF1B38-4744-268D-0CC7-A5A06A5D8760}"/>
              </a:ext>
            </a:extLst>
          </p:cNvPr>
          <p:cNvSpPr/>
          <p:nvPr/>
        </p:nvSpPr>
        <p:spPr>
          <a:xfrm>
            <a:off x="10034568" y="1271616"/>
            <a:ext cx="558800" cy="546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endParaRPr lang="zh-CN" altLang="en-US" dirty="0"/>
          </a:p>
        </p:txBody>
      </p:sp>
      <p:sp>
        <p:nvSpPr>
          <p:cNvPr id="11" name="对话气泡: 矩形 10">
            <a:extLst>
              <a:ext uri="{FF2B5EF4-FFF2-40B4-BE49-F238E27FC236}">
                <a16:creationId xmlns:a16="http://schemas.microsoft.com/office/drawing/2014/main" id="{6D8DBD6E-FED5-891A-1681-6C0F42CE0EF1}"/>
              </a:ext>
            </a:extLst>
          </p:cNvPr>
          <p:cNvSpPr/>
          <p:nvPr/>
        </p:nvSpPr>
        <p:spPr>
          <a:xfrm>
            <a:off x="5621659" y="2222500"/>
            <a:ext cx="2963541" cy="1473200"/>
          </a:xfrm>
          <a:prstGeom prst="wedgeRectCallout">
            <a:avLst>
              <a:gd name="adj1" fmla="val 46020"/>
              <a:gd name="adj2" fmla="val -8146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话气泡: 矩形 12">
            <a:extLst>
              <a:ext uri="{FF2B5EF4-FFF2-40B4-BE49-F238E27FC236}">
                <a16:creationId xmlns:a16="http://schemas.microsoft.com/office/drawing/2014/main" id="{1C4A2BD4-D76F-44E0-4AD5-3789B655EF34}"/>
              </a:ext>
            </a:extLst>
          </p:cNvPr>
          <p:cNvSpPr/>
          <p:nvPr/>
        </p:nvSpPr>
        <p:spPr>
          <a:xfrm>
            <a:off x="8832198" y="2222499"/>
            <a:ext cx="2963541" cy="1473199"/>
          </a:xfrm>
          <a:prstGeom prst="wedgeRectCallout">
            <a:avLst>
              <a:gd name="adj1" fmla="val -55659"/>
              <a:gd name="adj2" fmla="val -8142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AF309AA-CF5B-9A27-A26B-B81821467905}"/>
              </a:ext>
            </a:extLst>
          </p:cNvPr>
          <p:cNvSpPr txBox="1"/>
          <p:nvPr/>
        </p:nvSpPr>
        <p:spPr>
          <a:xfrm>
            <a:off x="5621659" y="2344518"/>
            <a:ext cx="3306441" cy="1200329"/>
          </a:xfrm>
          <a:prstGeom prst="rect">
            <a:avLst/>
          </a:prstGeom>
          <a:noFill/>
        </p:spPr>
        <p:txBody>
          <a:bodyPr wrap="square">
            <a:spAutoFit/>
          </a:bodyPr>
          <a:lstStyle/>
          <a:p>
            <a:r>
              <a:rPr lang="zh-CN" altLang="en-US" b="1" dirty="0"/>
              <a:t>兴奋性输入的来源：</a:t>
            </a:r>
            <a:endParaRPr lang="en-US" altLang="zh-CN" b="1" dirty="0"/>
          </a:p>
          <a:p>
            <a:pPr marL="342900" indent="-342900">
              <a:buAutoNum type="arabicPeriod"/>
            </a:pPr>
            <a:r>
              <a:rPr lang="en-US" altLang="zh-CN" dirty="0"/>
              <a:t>LGN M</a:t>
            </a:r>
            <a:r>
              <a:rPr lang="zh-CN" altLang="en-US" dirty="0"/>
              <a:t>的前馈输入</a:t>
            </a:r>
            <a:endParaRPr lang="en-US" altLang="zh-CN" dirty="0"/>
          </a:p>
          <a:p>
            <a:pPr marL="342900" indent="-342900">
              <a:buAutoNum type="arabicPeriod"/>
            </a:pPr>
            <a:r>
              <a:rPr lang="zh-CN" altLang="en-US" dirty="0">
                <a:solidFill>
                  <a:srgbClr val="FF0000"/>
                </a:solidFill>
              </a:rPr>
              <a:t>同层</a:t>
            </a:r>
            <a:r>
              <a:rPr lang="en-US" altLang="zh-CN" dirty="0">
                <a:solidFill>
                  <a:srgbClr val="FF0000"/>
                </a:solidFill>
              </a:rPr>
              <a:t>E</a:t>
            </a:r>
            <a:r>
              <a:rPr lang="zh-CN" altLang="en-US" dirty="0">
                <a:solidFill>
                  <a:srgbClr val="FF0000"/>
                </a:solidFill>
              </a:rPr>
              <a:t>细胞</a:t>
            </a:r>
            <a:r>
              <a:rPr lang="en-US" altLang="zh-CN" dirty="0">
                <a:solidFill>
                  <a:srgbClr val="FF0000"/>
                </a:solidFill>
              </a:rPr>
              <a:t>recurrent</a:t>
            </a:r>
            <a:r>
              <a:rPr lang="zh-CN" altLang="en-US" dirty="0">
                <a:solidFill>
                  <a:srgbClr val="FF0000"/>
                </a:solidFill>
              </a:rPr>
              <a:t>连接</a:t>
            </a:r>
            <a:r>
              <a:rPr lang="zh-CN" altLang="en-US" dirty="0"/>
              <a:t>；</a:t>
            </a:r>
            <a:endParaRPr lang="en-US" altLang="zh-CN" dirty="0"/>
          </a:p>
          <a:p>
            <a:pPr marL="342900" indent="-342900">
              <a:buAutoNum type="arabicPeriod"/>
            </a:pPr>
            <a:r>
              <a:rPr lang="en-US" altLang="zh-CN" dirty="0"/>
              <a:t>L6</a:t>
            </a:r>
            <a:r>
              <a:rPr lang="zh-CN" altLang="en-US" dirty="0"/>
              <a:t>层</a:t>
            </a:r>
            <a:r>
              <a:rPr lang="en-US" altLang="zh-CN" dirty="0"/>
              <a:t>E</a:t>
            </a:r>
            <a:r>
              <a:rPr lang="zh-CN" altLang="en-US" dirty="0"/>
              <a:t>细胞的“反馈”</a:t>
            </a:r>
            <a:r>
              <a:rPr lang="en-US" altLang="zh-CN" dirty="0"/>
              <a:t>/</a:t>
            </a:r>
            <a:r>
              <a:rPr lang="zh-CN" altLang="en-US" dirty="0"/>
              <a:t>输入</a:t>
            </a:r>
            <a:endParaRPr lang="en-US" altLang="zh-CN" dirty="0"/>
          </a:p>
        </p:txBody>
      </p:sp>
      <p:sp>
        <p:nvSpPr>
          <p:cNvPr id="10" name="文本框 9">
            <a:extLst>
              <a:ext uri="{FF2B5EF4-FFF2-40B4-BE49-F238E27FC236}">
                <a16:creationId xmlns:a16="http://schemas.microsoft.com/office/drawing/2014/main" id="{211E4B58-8B67-C399-6984-54DE0DD3893B}"/>
              </a:ext>
            </a:extLst>
          </p:cNvPr>
          <p:cNvSpPr txBox="1"/>
          <p:nvPr/>
        </p:nvSpPr>
        <p:spPr>
          <a:xfrm>
            <a:off x="8832198" y="2434787"/>
            <a:ext cx="3128641" cy="923330"/>
          </a:xfrm>
          <a:prstGeom prst="rect">
            <a:avLst/>
          </a:prstGeom>
          <a:noFill/>
        </p:spPr>
        <p:txBody>
          <a:bodyPr wrap="square">
            <a:spAutoFit/>
          </a:bodyPr>
          <a:lstStyle/>
          <a:p>
            <a:r>
              <a:rPr lang="zh-CN" altLang="en-US" b="1" dirty="0"/>
              <a:t>抑制性输入的来源：</a:t>
            </a:r>
            <a:endParaRPr lang="en-US" altLang="zh-CN" b="1" dirty="0"/>
          </a:p>
          <a:p>
            <a:endParaRPr lang="en-US" altLang="zh-CN" b="1" dirty="0"/>
          </a:p>
          <a:p>
            <a:r>
              <a:rPr lang="en-US" altLang="zh-CN" dirty="0"/>
              <a:t>1. </a:t>
            </a:r>
            <a:r>
              <a:rPr lang="zh-CN" altLang="en-US" dirty="0">
                <a:solidFill>
                  <a:srgbClr val="FF0000"/>
                </a:solidFill>
              </a:rPr>
              <a:t>同层</a:t>
            </a:r>
            <a:r>
              <a:rPr lang="en-US" altLang="zh-CN" dirty="0">
                <a:solidFill>
                  <a:srgbClr val="FF0000"/>
                </a:solidFill>
              </a:rPr>
              <a:t>I</a:t>
            </a:r>
            <a:r>
              <a:rPr lang="zh-CN" altLang="en-US" dirty="0">
                <a:solidFill>
                  <a:srgbClr val="FF0000"/>
                </a:solidFill>
              </a:rPr>
              <a:t>细胞的</a:t>
            </a:r>
            <a:r>
              <a:rPr lang="en-US" altLang="zh-CN" dirty="0">
                <a:solidFill>
                  <a:srgbClr val="FF0000"/>
                </a:solidFill>
              </a:rPr>
              <a:t>recurrent</a:t>
            </a:r>
            <a:r>
              <a:rPr lang="zh-CN" altLang="en-US" dirty="0">
                <a:solidFill>
                  <a:srgbClr val="FF0000"/>
                </a:solidFill>
              </a:rPr>
              <a:t>连接</a:t>
            </a:r>
            <a:endParaRPr lang="en-US" altLang="zh-CN" dirty="0">
              <a:solidFill>
                <a:srgbClr val="FF0000"/>
              </a:solidFill>
            </a:endParaRPr>
          </a:p>
        </p:txBody>
      </p:sp>
      <p:sp>
        <p:nvSpPr>
          <p:cNvPr id="14" name="文本框 13">
            <a:extLst>
              <a:ext uri="{FF2B5EF4-FFF2-40B4-BE49-F238E27FC236}">
                <a16:creationId xmlns:a16="http://schemas.microsoft.com/office/drawing/2014/main" id="{85ADB014-EC73-DC33-9F83-2AFD4A78D7F4}"/>
              </a:ext>
            </a:extLst>
          </p:cNvPr>
          <p:cNvSpPr txBox="1"/>
          <p:nvPr/>
        </p:nvSpPr>
        <p:spPr>
          <a:xfrm>
            <a:off x="957920" y="3786101"/>
            <a:ext cx="4426879" cy="2585323"/>
          </a:xfrm>
          <a:prstGeom prst="rect">
            <a:avLst/>
          </a:prstGeom>
          <a:noFill/>
          <a:ln w="34925">
            <a:solidFill>
              <a:schemeClr val="accent2"/>
            </a:solidFill>
            <a:prstDash val="sysDash"/>
          </a:ln>
        </p:spPr>
        <p:txBody>
          <a:bodyPr wrap="square">
            <a:spAutoFit/>
          </a:bodyPr>
          <a:lstStyle/>
          <a:p>
            <a:r>
              <a:rPr lang="zh-CN" altLang="en-US" dirty="0">
                <a:solidFill>
                  <a:srgbClr val="FF0000"/>
                </a:solidFill>
              </a:rPr>
              <a:t>*来自</a:t>
            </a:r>
            <a:r>
              <a:rPr lang="en-US" altLang="zh-CN" dirty="0">
                <a:solidFill>
                  <a:srgbClr val="FF0000"/>
                </a:solidFill>
              </a:rPr>
              <a:t>L4</a:t>
            </a:r>
            <a:r>
              <a:rPr lang="zh-CN" altLang="en-US" dirty="0">
                <a:solidFill>
                  <a:srgbClr val="FF0000"/>
                </a:solidFill>
              </a:rPr>
              <a:t>同层细胞的连接</a:t>
            </a:r>
            <a:endParaRPr lang="en-US" altLang="zh-CN" dirty="0">
              <a:solidFill>
                <a:srgbClr val="FF0000"/>
              </a:solidFill>
            </a:endParaRPr>
          </a:p>
          <a:p>
            <a:r>
              <a:rPr lang="zh-CN" altLang="en-US" dirty="0">
                <a:solidFill>
                  <a:srgbClr val="FF0000"/>
                </a:solidFill>
              </a:rPr>
              <a:t>神经元之间的连接概率与什么有关？？</a:t>
            </a:r>
            <a:endParaRPr lang="en-US" altLang="zh-CN" dirty="0">
              <a:solidFill>
                <a:srgbClr val="FF0000"/>
              </a:solidFill>
            </a:endParaRPr>
          </a:p>
          <a:p>
            <a:pPr marL="285750" indent="-285750">
              <a:buFont typeface="Wingdings" panose="05000000000000000000" pitchFamily="2" charset="2"/>
              <a:buChar char="u"/>
            </a:pPr>
            <a:r>
              <a:rPr lang="zh-CN" altLang="en-US" dirty="0"/>
              <a:t>神经元之间的连接概率与它们的距离有关：</a:t>
            </a:r>
            <a:r>
              <a:rPr lang="en-US" altLang="zh-CN" dirty="0"/>
              <a:t>E</a:t>
            </a:r>
            <a:r>
              <a:rPr lang="zh-CN" altLang="en-US" dirty="0"/>
              <a:t>和</a:t>
            </a:r>
            <a:r>
              <a:rPr lang="en-US" altLang="zh-CN" dirty="0"/>
              <a:t>I</a:t>
            </a:r>
            <a:r>
              <a:rPr lang="zh-CN" altLang="en-US" dirty="0"/>
              <a:t>使用具有不同</a:t>
            </a:r>
            <a:r>
              <a:rPr lang="en-US" altLang="zh-CN" dirty="0"/>
              <a:t>STD</a:t>
            </a:r>
            <a:r>
              <a:rPr lang="zh-CN" altLang="en-US" dirty="0"/>
              <a:t>的高斯函数</a:t>
            </a:r>
            <a:endParaRPr lang="en-US" altLang="zh-CN" dirty="0"/>
          </a:p>
          <a:p>
            <a:pPr marL="285750" indent="-285750">
              <a:buFont typeface="Wingdings" panose="05000000000000000000" pitchFamily="2" charset="2"/>
              <a:buChar char="u"/>
            </a:pPr>
            <a:r>
              <a:rPr lang="zh-CN" altLang="en-US" sz="1800" dirty="0"/>
              <a:t>神经元的类型决定了它们之间的最大连接概率</a:t>
            </a:r>
            <a:r>
              <a:rPr lang="zh-CN" altLang="en-US" dirty="0"/>
              <a:t>：</a:t>
            </a:r>
            <a:r>
              <a:rPr lang="en-US" altLang="zh-CN" dirty="0"/>
              <a:t>E</a:t>
            </a:r>
            <a:r>
              <a:rPr lang="zh-CN" altLang="en-US" dirty="0"/>
              <a:t>之间的</a:t>
            </a:r>
            <a:r>
              <a:rPr lang="en-US" altLang="zh-CN" dirty="0" err="1"/>
              <a:t>MaxP</a:t>
            </a:r>
            <a:r>
              <a:rPr lang="zh-CN" altLang="en-US" sz="1800" dirty="0"/>
              <a:t>为</a:t>
            </a:r>
            <a:r>
              <a:rPr lang="en-US" altLang="zh-CN" sz="1800" dirty="0"/>
              <a:t>0.15</a:t>
            </a:r>
            <a:r>
              <a:rPr lang="zh-CN" altLang="en-US" dirty="0"/>
              <a:t>；涉及到与</a:t>
            </a:r>
            <a:r>
              <a:rPr lang="en-US" altLang="zh-CN" dirty="0"/>
              <a:t>I</a:t>
            </a:r>
            <a:r>
              <a:rPr lang="zh-CN" altLang="en-US" dirty="0"/>
              <a:t>之间的连接的</a:t>
            </a:r>
            <a:r>
              <a:rPr lang="en-US" altLang="zh-CN" dirty="0" err="1"/>
              <a:t>MaxP</a:t>
            </a:r>
            <a:r>
              <a:rPr lang="zh-CN" altLang="en-US" sz="1800" dirty="0"/>
              <a:t>为</a:t>
            </a:r>
            <a:r>
              <a:rPr lang="en-US" altLang="zh-CN" sz="1800" dirty="0"/>
              <a:t>0.6.</a:t>
            </a:r>
            <a:endParaRPr lang="en-US" altLang="zh-CN" dirty="0"/>
          </a:p>
          <a:p>
            <a:pPr marL="285750" indent="-285750">
              <a:buFont typeface="Wingdings" panose="05000000000000000000" pitchFamily="2" charset="2"/>
              <a:buChar char="l"/>
            </a:pPr>
            <a:r>
              <a:rPr lang="zh-CN" altLang="en-US" sz="1800" dirty="0">
                <a:solidFill>
                  <a:srgbClr val="FF0000"/>
                </a:solidFill>
              </a:rPr>
              <a:t>平均每个</a:t>
            </a:r>
            <a:r>
              <a:rPr lang="en-US" altLang="zh-CN" sz="1800" dirty="0">
                <a:solidFill>
                  <a:srgbClr val="FF0000"/>
                </a:solidFill>
              </a:rPr>
              <a:t>E</a:t>
            </a:r>
            <a:r>
              <a:rPr lang="zh-CN" altLang="en-US" sz="1800" dirty="0">
                <a:solidFill>
                  <a:srgbClr val="FF0000"/>
                </a:solidFill>
              </a:rPr>
              <a:t>接受</a:t>
            </a:r>
            <a:r>
              <a:rPr lang="en-US" altLang="zh-CN" sz="1800" dirty="0">
                <a:solidFill>
                  <a:srgbClr val="FF0000"/>
                </a:solidFill>
              </a:rPr>
              <a:t>200</a:t>
            </a:r>
            <a:r>
              <a:rPr lang="zh-CN" altLang="en-US" sz="1800" dirty="0">
                <a:solidFill>
                  <a:srgbClr val="FF0000"/>
                </a:solidFill>
              </a:rPr>
              <a:t>个</a:t>
            </a:r>
            <a:r>
              <a:rPr lang="en-US" altLang="zh-CN" sz="1800" dirty="0">
                <a:solidFill>
                  <a:srgbClr val="FF0000"/>
                </a:solidFill>
              </a:rPr>
              <a:t>E</a:t>
            </a:r>
            <a:r>
              <a:rPr lang="zh-CN" altLang="en-US" sz="1800" dirty="0">
                <a:solidFill>
                  <a:srgbClr val="FF0000"/>
                </a:solidFill>
              </a:rPr>
              <a:t>和</a:t>
            </a:r>
            <a:r>
              <a:rPr lang="en-US" altLang="zh-CN" sz="1800" dirty="0">
                <a:solidFill>
                  <a:srgbClr val="FF0000"/>
                </a:solidFill>
              </a:rPr>
              <a:t>100</a:t>
            </a:r>
            <a:r>
              <a:rPr lang="zh-CN" altLang="en-US" sz="1800" dirty="0">
                <a:solidFill>
                  <a:srgbClr val="FF0000"/>
                </a:solidFill>
              </a:rPr>
              <a:t>个</a:t>
            </a:r>
            <a:r>
              <a:rPr lang="en-US" altLang="zh-CN" sz="1800" dirty="0">
                <a:solidFill>
                  <a:srgbClr val="FF0000"/>
                </a:solidFill>
              </a:rPr>
              <a:t>I</a:t>
            </a:r>
            <a:r>
              <a:rPr lang="zh-CN" altLang="en-US" sz="1800" dirty="0">
                <a:solidFill>
                  <a:srgbClr val="FF0000"/>
                </a:solidFill>
              </a:rPr>
              <a:t>的输入；</a:t>
            </a:r>
            <a:endParaRPr lang="en-US" altLang="zh-CN" sz="1800" dirty="0">
              <a:solidFill>
                <a:srgbClr val="FF0000"/>
              </a:solidFill>
            </a:endParaRPr>
          </a:p>
          <a:p>
            <a:pPr marL="285750" indent="-285750">
              <a:buFont typeface="Wingdings" panose="05000000000000000000" pitchFamily="2" charset="2"/>
              <a:buChar char="l"/>
            </a:pPr>
            <a:r>
              <a:rPr lang="zh-CN" altLang="en-US" sz="1800" dirty="0">
                <a:solidFill>
                  <a:srgbClr val="FF0000"/>
                </a:solidFill>
              </a:rPr>
              <a:t>平均每个</a:t>
            </a:r>
            <a:r>
              <a:rPr lang="en-US" altLang="zh-CN" sz="1800" dirty="0">
                <a:solidFill>
                  <a:srgbClr val="FF0000"/>
                </a:solidFill>
              </a:rPr>
              <a:t>I</a:t>
            </a:r>
            <a:r>
              <a:rPr lang="zh-CN" altLang="en-US" sz="1800" dirty="0">
                <a:solidFill>
                  <a:srgbClr val="FF0000"/>
                </a:solidFill>
              </a:rPr>
              <a:t>接受</a:t>
            </a:r>
            <a:r>
              <a:rPr lang="en-US" altLang="zh-CN" sz="1800" dirty="0">
                <a:solidFill>
                  <a:srgbClr val="FF0000"/>
                </a:solidFill>
              </a:rPr>
              <a:t>750</a:t>
            </a:r>
            <a:r>
              <a:rPr lang="zh-CN" altLang="en-US" sz="1800" dirty="0">
                <a:solidFill>
                  <a:srgbClr val="FF0000"/>
                </a:solidFill>
              </a:rPr>
              <a:t>个</a:t>
            </a:r>
            <a:r>
              <a:rPr lang="en-US" altLang="zh-CN" sz="1800" dirty="0">
                <a:solidFill>
                  <a:srgbClr val="FF0000"/>
                </a:solidFill>
              </a:rPr>
              <a:t>E</a:t>
            </a:r>
            <a:r>
              <a:rPr lang="zh-CN" altLang="en-US" sz="1800" dirty="0">
                <a:solidFill>
                  <a:srgbClr val="FF0000"/>
                </a:solidFill>
              </a:rPr>
              <a:t>和</a:t>
            </a:r>
            <a:r>
              <a:rPr lang="en-US" altLang="zh-CN" sz="1800" dirty="0">
                <a:solidFill>
                  <a:srgbClr val="FF0000"/>
                </a:solidFill>
              </a:rPr>
              <a:t>100</a:t>
            </a:r>
            <a:r>
              <a:rPr lang="zh-CN" altLang="en-US" sz="1800" dirty="0">
                <a:solidFill>
                  <a:srgbClr val="FF0000"/>
                </a:solidFill>
              </a:rPr>
              <a:t>个</a:t>
            </a:r>
            <a:r>
              <a:rPr lang="en-US" altLang="zh-CN" sz="1800" dirty="0">
                <a:solidFill>
                  <a:srgbClr val="FF0000"/>
                </a:solidFill>
              </a:rPr>
              <a:t>I</a:t>
            </a:r>
            <a:r>
              <a:rPr lang="zh-CN" altLang="en-US" sz="1800" dirty="0">
                <a:solidFill>
                  <a:srgbClr val="FF0000"/>
                </a:solidFill>
              </a:rPr>
              <a:t>的输入</a:t>
            </a:r>
            <a:endParaRPr lang="en-US" altLang="zh-CN" dirty="0"/>
          </a:p>
        </p:txBody>
      </p:sp>
      <p:sp>
        <p:nvSpPr>
          <p:cNvPr id="16" name="文本框 15">
            <a:extLst>
              <a:ext uri="{FF2B5EF4-FFF2-40B4-BE49-F238E27FC236}">
                <a16:creationId xmlns:a16="http://schemas.microsoft.com/office/drawing/2014/main" id="{129CD815-E810-D732-E6FC-7C34597748B9}"/>
              </a:ext>
            </a:extLst>
          </p:cNvPr>
          <p:cNvSpPr txBox="1"/>
          <p:nvPr/>
        </p:nvSpPr>
        <p:spPr>
          <a:xfrm>
            <a:off x="8088333" y="606462"/>
            <a:ext cx="6096000" cy="369332"/>
          </a:xfrm>
          <a:prstGeom prst="rect">
            <a:avLst/>
          </a:prstGeom>
          <a:noFill/>
        </p:spPr>
        <p:txBody>
          <a:bodyPr wrap="square">
            <a:spAutoFit/>
          </a:bodyPr>
          <a:lstStyle/>
          <a:p>
            <a:r>
              <a:rPr lang="en-US" altLang="zh-CN" sz="1800" dirty="0"/>
              <a:t>V1 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800" kern="100" dirty="0">
                <a:effectLst/>
                <a:latin typeface="等线" panose="02010600030101010101" pitchFamily="2" charset="-122"/>
                <a:ea typeface="等线" panose="02010600030101010101" pitchFamily="2" charset="-122"/>
                <a:cs typeface="Times New Roman" panose="02020603050405020304" pitchFamily="18" charset="0"/>
              </a:rPr>
              <a:t>α</a:t>
            </a:r>
            <a:endParaRPr lang="zh-CN" altLang="en-US" dirty="0"/>
          </a:p>
        </p:txBody>
      </p:sp>
      <p:pic>
        <p:nvPicPr>
          <p:cNvPr id="17" name="图片 16">
            <a:extLst>
              <a:ext uri="{FF2B5EF4-FFF2-40B4-BE49-F238E27FC236}">
                <a16:creationId xmlns:a16="http://schemas.microsoft.com/office/drawing/2014/main" id="{E2194B70-7744-9D17-C5D9-A702E1B2DC9D}"/>
              </a:ext>
            </a:extLst>
          </p:cNvPr>
          <p:cNvPicPr>
            <a:picLocks noChangeAspect="1"/>
          </p:cNvPicPr>
          <p:nvPr/>
        </p:nvPicPr>
        <p:blipFill>
          <a:blip r:embed="rId2"/>
          <a:stretch>
            <a:fillRect/>
          </a:stretch>
        </p:blipFill>
        <p:spPr>
          <a:xfrm>
            <a:off x="5841006" y="4244976"/>
            <a:ext cx="5717442" cy="2006562"/>
          </a:xfrm>
          <a:prstGeom prst="rect">
            <a:avLst/>
          </a:prstGeom>
        </p:spPr>
      </p:pic>
      <p:sp>
        <p:nvSpPr>
          <p:cNvPr id="18" name="文本框 17">
            <a:extLst>
              <a:ext uri="{FF2B5EF4-FFF2-40B4-BE49-F238E27FC236}">
                <a16:creationId xmlns:a16="http://schemas.microsoft.com/office/drawing/2014/main" id="{9C550DB1-DAA3-BAD5-1687-8B9CF89014C2}"/>
              </a:ext>
            </a:extLst>
          </p:cNvPr>
          <p:cNvSpPr txBox="1"/>
          <p:nvPr/>
        </p:nvSpPr>
        <p:spPr>
          <a:xfrm>
            <a:off x="4289125" y="375629"/>
            <a:ext cx="3613749" cy="461665"/>
          </a:xfrm>
          <a:prstGeom prst="rect">
            <a:avLst/>
          </a:prstGeom>
          <a:noFill/>
        </p:spPr>
        <p:txBody>
          <a:bodyPr wrap="square">
            <a:spAutoFit/>
          </a:bodyPr>
          <a:lstStyle/>
          <a:p>
            <a:r>
              <a:rPr lang="zh-CN" altLang="en-US" sz="2400" b="1" dirty="0"/>
              <a:t>连接的建模细节：</a:t>
            </a:r>
          </a:p>
        </p:txBody>
      </p:sp>
    </p:spTree>
    <p:extLst>
      <p:ext uri="{BB962C8B-B14F-4D97-AF65-F5344CB8AC3E}">
        <p14:creationId xmlns:p14="http://schemas.microsoft.com/office/powerpoint/2010/main" val="360268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607626-015D-17BD-DB1E-6A430EC33ADB}"/>
              </a:ext>
            </a:extLst>
          </p:cNvPr>
          <p:cNvSpPr txBox="1"/>
          <p:nvPr/>
        </p:nvSpPr>
        <p:spPr>
          <a:xfrm>
            <a:off x="1009050" y="1440825"/>
            <a:ext cx="3613750" cy="2185214"/>
          </a:xfrm>
          <a:prstGeom prst="rect">
            <a:avLst/>
          </a:prstGeom>
          <a:noFill/>
        </p:spPr>
        <p:txBody>
          <a:bodyPr wrap="square">
            <a:spAutoFit/>
          </a:bodyPr>
          <a:lstStyle/>
          <a:p>
            <a:r>
              <a:rPr lang="zh-CN" altLang="en-US" sz="2000" dirty="0"/>
              <a:t>问题</a:t>
            </a:r>
            <a:r>
              <a:rPr lang="en-US" altLang="zh-CN" sz="2000" dirty="0"/>
              <a:t>1</a:t>
            </a:r>
            <a:r>
              <a:rPr lang="zh-CN" altLang="en-US" sz="2000" dirty="0"/>
              <a:t>：</a:t>
            </a:r>
            <a:r>
              <a:rPr lang="en-US" altLang="zh-CN" sz="2000" dirty="0"/>
              <a:t>V1 L</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2000" kern="100" dirty="0">
                <a:effectLst/>
                <a:latin typeface="等线" panose="02010600030101010101" pitchFamily="2" charset="-122"/>
                <a:ea typeface="等线" panose="02010600030101010101" pitchFamily="2" charset="-122"/>
                <a:cs typeface="Times New Roman" panose="02020603050405020304" pitchFamily="18" charset="0"/>
              </a:rPr>
              <a:t>α</a:t>
            </a:r>
            <a:r>
              <a:rPr lang="zh-CN" altLang="en-US" sz="2000" dirty="0"/>
              <a:t>神经元会接收到哪些类型的输入？？</a:t>
            </a:r>
            <a:endParaRPr lang="en-US" altLang="zh-CN" sz="2000" dirty="0"/>
          </a:p>
          <a:p>
            <a:endParaRPr lang="en-US" altLang="zh-CN" dirty="0"/>
          </a:p>
          <a:p>
            <a:r>
              <a:rPr lang="zh-CN" altLang="en-US" dirty="0"/>
              <a:t>针对</a:t>
            </a:r>
            <a:r>
              <a:rPr lang="en-US" altLang="zh-CN" dirty="0"/>
              <a:t>V1</a:t>
            </a:r>
            <a:r>
              <a:rPr lang="zh-CN" altLang="en-US" dirty="0"/>
              <a:t>兴奋性</a:t>
            </a:r>
            <a:r>
              <a:rPr lang="en-US" altLang="zh-CN" dirty="0"/>
              <a:t>/</a:t>
            </a:r>
            <a:r>
              <a:rPr lang="zh-CN" altLang="en-US" dirty="0"/>
              <a:t>抑制性神经元：</a:t>
            </a:r>
            <a:endParaRPr lang="en-US" altLang="zh-CN" dirty="0"/>
          </a:p>
          <a:p>
            <a:r>
              <a:rPr lang="zh-CN" altLang="en-US" sz="2000" dirty="0">
                <a:solidFill>
                  <a:srgbClr val="FF0000"/>
                </a:solidFill>
              </a:rPr>
              <a:t>问题</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 </a:t>
            </a:r>
            <a:r>
              <a:rPr lang="zh-CN" altLang="en-US" sz="2000" dirty="0">
                <a:solidFill>
                  <a:srgbClr val="FF0000"/>
                </a:solidFill>
              </a:rPr>
              <a:t>如何确定它与哪些神经元有连接？？</a:t>
            </a:r>
            <a:endParaRPr lang="en-US" altLang="zh-CN" sz="2000" dirty="0"/>
          </a:p>
          <a:p>
            <a:endParaRPr lang="en-US" altLang="zh-CN" sz="2000" dirty="0">
              <a:solidFill>
                <a:srgbClr val="FF0000"/>
              </a:solidFill>
            </a:endParaRPr>
          </a:p>
        </p:txBody>
      </p:sp>
      <p:sp>
        <p:nvSpPr>
          <p:cNvPr id="3" name="椭圆 2">
            <a:extLst>
              <a:ext uri="{FF2B5EF4-FFF2-40B4-BE49-F238E27FC236}">
                <a16:creationId xmlns:a16="http://schemas.microsoft.com/office/drawing/2014/main" id="{07AD6474-FAE6-5046-BC22-02E4E29AD045}"/>
              </a:ext>
            </a:extLst>
          </p:cNvPr>
          <p:cNvSpPr/>
          <p:nvPr/>
        </p:nvSpPr>
        <p:spPr>
          <a:xfrm>
            <a:off x="8273398" y="1233764"/>
            <a:ext cx="558800" cy="546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 name="椭圆 3">
            <a:extLst>
              <a:ext uri="{FF2B5EF4-FFF2-40B4-BE49-F238E27FC236}">
                <a16:creationId xmlns:a16="http://schemas.microsoft.com/office/drawing/2014/main" id="{4BBF1B38-4744-268D-0CC7-A5A06A5D8760}"/>
              </a:ext>
            </a:extLst>
          </p:cNvPr>
          <p:cNvSpPr/>
          <p:nvPr/>
        </p:nvSpPr>
        <p:spPr>
          <a:xfrm>
            <a:off x="10034568" y="1271616"/>
            <a:ext cx="558800" cy="546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endParaRPr lang="zh-CN" altLang="en-US" dirty="0"/>
          </a:p>
        </p:txBody>
      </p:sp>
      <p:sp>
        <p:nvSpPr>
          <p:cNvPr id="11" name="对话气泡: 矩形 10">
            <a:extLst>
              <a:ext uri="{FF2B5EF4-FFF2-40B4-BE49-F238E27FC236}">
                <a16:creationId xmlns:a16="http://schemas.microsoft.com/office/drawing/2014/main" id="{6D8DBD6E-FED5-891A-1681-6C0F42CE0EF1}"/>
              </a:ext>
            </a:extLst>
          </p:cNvPr>
          <p:cNvSpPr/>
          <p:nvPr/>
        </p:nvSpPr>
        <p:spPr>
          <a:xfrm>
            <a:off x="5621659" y="2222500"/>
            <a:ext cx="2963541" cy="1473200"/>
          </a:xfrm>
          <a:prstGeom prst="wedgeRectCallout">
            <a:avLst>
              <a:gd name="adj1" fmla="val 46020"/>
              <a:gd name="adj2" fmla="val -81465"/>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话气泡: 矩形 12">
            <a:extLst>
              <a:ext uri="{FF2B5EF4-FFF2-40B4-BE49-F238E27FC236}">
                <a16:creationId xmlns:a16="http://schemas.microsoft.com/office/drawing/2014/main" id="{1C4A2BD4-D76F-44E0-4AD5-3789B655EF34}"/>
              </a:ext>
            </a:extLst>
          </p:cNvPr>
          <p:cNvSpPr/>
          <p:nvPr/>
        </p:nvSpPr>
        <p:spPr>
          <a:xfrm>
            <a:off x="8832198" y="2222499"/>
            <a:ext cx="2963541" cy="1473199"/>
          </a:xfrm>
          <a:prstGeom prst="wedgeRectCallout">
            <a:avLst>
              <a:gd name="adj1" fmla="val -56831"/>
              <a:gd name="adj2" fmla="val -8378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AF309AA-CF5B-9A27-A26B-B81821467905}"/>
              </a:ext>
            </a:extLst>
          </p:cNvPr>
          <p:cNvSpPr txBox="1"/>
          <p:nvPr/>
        </p:nvSpPr>
        <p:spPr>
          <a:xfrm>
            <a:off x="5621659" y="2344518"/>
            <a:ext cx="3306441" cy="1200329"/>
          </a:xfrm>
          <a:prstGeom prst="rect">
            <a:avLst/>
          </a:prstGeom>
          <a:noFill/>
        </p:spPr>
        <p:txBody>
          <a:bodyPr wrap="square">
            <a:spAutoFit/>
          </a:bodyPr>
          <a:lstStyle/>
          <a:p>
            <a:r>
              <a:rPr lang="zh-CN" altLang="en-US" b="1" dirty="0"/>
              <a:t>兴奋性输入的来源：</a:t>
            </a:r>
            <a:endParaRPr lang="en-US" altLang="zh-CN" b="1" dirty="0"/>
          </a:p>
          <a:p>
            <a:pPr marL="342900" indent="-342900">
              <a:buAutoNum type="arabicPeriod"/>
            </a:pPr>
            <a:r>
              <a:rPr lang="en-US" altLang="zh-CN" dirty="0">
                <a:solidFill>
                  <a:srgbClr val="FF0000"/>
                </a:solidFill>
              </a:rPr>
              <a:t>LGN M</a:t>
            </a:r>
            <a:r>
              <a:rPr lang="zh-CN" altLang="en-US" dirty="0">
                <a:solidFill>
                  <a:srgbClr val="FF0000"/>
                </a:solidFill>
              </a:rPr>
              <a:t>的前馈输入</a:t>
            </a:r>
            <a:endParaRPr lang="en-US" altLang="zh-CN" dirty="0">
              <a:solidFill>
                <a:srgbClr val="FF0000"/>
              </a:solidFill>
            </a:endParaRPr>
          </a:p>
          <a:p>
            <a:pPr marL="342900" indent="-342900">
              <a:buAutoNum type="arabicPeriod"/>
            </a:pPr>
            <a:r>
              <a:rPr lang="zh-CN" altLang="en-US" dirty="0"/>
              <a:t>同层</a:t>
            </a:r>
            <a:r>
              <a:rPr lang="en-US" altLang="zh-CN" dirty="0"/>
              <a:t>E</a:t>
            </a:r>
            <a:r>
              <a:rPr lang="zh-CN" altLang="en-US" dirty="0"/>
              <a:t>细胞</a:t>
            </a:r>
            <a:r>
              <a:rPr lang="en-US" altLang="zh-CN" dirty="0"/>
              <a:t>recurrent</a:t>
            </a:r>
            <a:r>
              <a:rPr lang="zh-CN" altLang="en-US" dirty="0"/>
              <a:t>连接；</a:t>
            </a:r>
            <a:endParaRPr lang="en-US" altLang="zh-CN" dirty="0"/>
          </a:p>
          <a:p>
            <a:pPr marL="342900" indent="-342900">
              <a:buAutoNum type="arabicPeriod"/>
            </a:pPr>
            <a:r>
              <a:rPr lang="en-US" altLang="zh-CN" dirty="0"/>
              <a:t>L6</a:t>
            </a:r>
            <a:r>
              <a:rPr lang="zh-CN" altLang="en-US" dirty="0"/>
              <a:t>层</a:t>
            </a:r>
            <a:r>
              <a:rPr lang="en-US" altLang="zh-CN" dirty="0"/>
              <a:t>E</a:t>
            </a:r>
            <a:r>
              <a:rPr lang="zh-CN" altLang="en-US" dirty="0"/>
              <a:t>细胞的“反馈”</a:t>
            </a:r>
            <a:r>
              <a:rPr lang="en-US" altLang="zh-CN" dirty="0"/>
              <a:t>/</a:t>
            </a:r>
            <a:r>
              <a:rPr lang="zh-CN" altLang="en-US" dirty="0"/>
              <a:t>输入</a:t>
            </a:r>
            <a:endParaRPr lang="en-US" altLang="zh-CN" dirty="0"/>
          </a:p>
        </p:txBody>
      </p:sp>
      <p:sp>
        <p:nvSpPr>
          <p:cNvPr id="10" name="文本框 9">
            <a:extLst>
              <a:ext uri="{FF2B5EF4-FFF2-40B4-BE49-F238E27FC236}">
                <a16:creationId xmlns:a16="http://schemas.microsoft.com/office/drawing/2014/main" id="{211E4B58-8B67-C399-6984-54DE0DD3893B}"/>
              </a:ext>
            </a:extLst>
          </p:cNvPr>
          <p:cNvSpPr txBox="1"/>
          <p:nvPr/>
        </p:nvSpPr>
        <p:spPr>
          <a:xfrm>
            <a:off x="8832198" y="2434787"/>
            <a:ext cx="3128641" cy="923330"/>
          </a:xfrm>
          <a:prstGeom prst="rect">
            <a:avLst/>
          </a:prstGeom>
          <a:noFill/>
        </p:spPr>
        <p:txBody>
          <a:bodyPr wrap="square">
            <a:spAutoFit/>
          </a:bodyPr>
          <a:lstStyle/>
          <a:p>
            <a:r>
              <a:rPr lang="zh-CN" altLang="en-US" b="1" dirty="0"/>
              <a:t>抑制性输入的来源：</a:t>
            </a:r>
            <a:endParaRPr lang="en-US" altLang="zh-CN" b="1" dirty="0"/>
          </a:p>
          <a:p>
            <a:endParaRPr lang="en-US" altLang="zh-CN" b="1" dirty="0"/>
          </a:p>
          <a:p>
            <a:r>
              <a:rPr lang="en-US" altLang="zh-CN" dirty="0"/>
              <a:t>1. </a:t>
            </a:r>
            <a:r>
              <a:rPr lang="zh-CN" altLang="en-US" dirty="0"/>
              <a:t>同层</a:t>
            </a:r>
            <a:r>
              <a:rPr lang="en-US" altLang="zh-CN" dirty="0"/>
              <a:t>I</a:t>
            </a:r>
            <a:r>
              <a:rPr lang="zh-CN" altLang="en-US" dirty="0"/>
              <a:t>细胞的</a:t>
            </a:r>
            <a:r>
              <a:rPr lang="en-US" altLang="zh-CN" dirty="0"/>
              <a:t>recurrent</a:t>
            </a:r>
            <a:r>
              <a:rPr lang="zh-CN" altLang="en-US" dirty="0"/>
              <a:t>连接</a:t>
            </a:r>
            <a:endParaRPr lang="en-US" altLang="zh-CN" dirty="0"/>
          </a:p>
        </p:txBody>
      </p:sp>
      <p:sp>
        <p:nvSpPr>
          <p:cNvPr id="14" name="文本框 13">
            <a:extLst>
              <a:ext uri="{FF2B5EF4-FFF2-40B4-BE49-F238E27FC236}">
                <a16:creationId xmlns:a16="http://schemas.microsoft.com/office/drawing/2014/main" id="{85ADB014-EC73-DC33-9F83-2AFD4A78D7F4}"/>
              </a:ext>
            </a:extLst>
          </p:cNvPr>
          <p:cNvSpPr txBox="1"/>
          <p:nvPr/>
        </p:nvSpPr>
        <p:spPr>
          <a:xfrm>
            <a:off x="876898" y="3817718"/>
            <a:ext cx="4663738" cy="2031325"/>
          </a:xfrm>
          <a:prstGeom prst="rect">
            <a:avLst/>
          </a:prstGeom>
          <a:noFill/>
          <a:ln w="34925">
            <a:solidFill>
              <a:schemeClr val="accent2"/>
            </a:solidFill>
            <a:prstDash val="sysDash"/>
          </a:ln>
        </p:spPr>
        <p:txBody>
          <a:bodyPr wrap="square">
            <a:spAutoFit/>
          </a:bodyPr>
          <a:lstStyle/>
          <a:p>
            <a:r>
              <a:rPr lang="zh-CN" altLang="en-US" dirty="0">
                <a:solidFill>
                  <a:srgbClr val="FF0000"/>
                </a:solidFill>
              </a:rPr>
              <a:t>*不同位置上的</a:t>
            </a:r>
            <a:r>
              <a:rPr lang="en-US" altLang="zh-CN" dirty="0">
                <a:solidFill>
                  <a:srgbClr val="FF0000"/>
                </a:solidFill>
              </a:rPr>
              <a:t>V1</a:t>
            </a:r>
            <a:r>
              <a:rPr lang="zh-CN" altLang="en-US" dirty="0">
                <a:solidFill>
                  <a:srgbClr val="FF0000"/>
                </a:solidFill>
              </a:rPr>
              <a:t>细胞接受到的</a:t>
            </a:r>
            <a:r>
              <a:rPr lang="en-US" altLang="zh-CN" dirty="0">
                <a:solidFill>
                  <a:srgbClr val="FF0000"/>
                </a:solidFill>
              </a:rPr>
              <a:t>LGN M</a:t>
            </a:r>
            <a:r>
              <a:rPr lang="zh-CN" altLang="en-US" dirty="0">
                <a:solidFill>
                  <a:srgbClr val="FF0000"/>
                </a:solidFill>
              </a:rPr>
              <a:t>的前馈输入是怎样的？？</a:t>
            </a:r>
            <a:endParaRPr lang="en-US" altLang="zh-CN" dirty="0">
              <a:solidFill>
                <a:srgbClr val="FF0000"/>
              </a:solidFill>
            </a:endParaRPr>
          </a:p>
          <a:p>
            <a:endParaRPr lang="en-US" altLang="zh-CN" dirty="0">
              <a:solidFill>
                <a:srgbClr val="FF0000"/>
              </a:solidFill>
            </a:endParaRPr>
          </a:p>
          <a:p>
            <a:r>
              <a:rPr lang="zh-CN" altLang="en-US" sz="1800" dirty="0">
                <a:solidFill>
                  <a:srgbClr val="FF0000"/>
                </a:solidFill>
              </a:rPr>
              <a:t>数量上：</a:t>
            </a:r>
            <a:r>
              <a:rPr lang="zh-CN" altLang="en-US" dirty="0"/>
              <a:t>每个</a:t>
            </a:r>
            <a:r>
              <a:rPr lang="en-US" altLang="zh-CN" dirty="0"/>
              <a:t>HC</a:t>
            </a:r>
            <a:r>
              <a:rPr lang="zh-CN" altLang="en-US" dirty="0"/>
              <a:t>的感受野是对应位置上的</a:t>
            </a:r>
            <a:r>
              <a:rPr lang="en-US" altLang="zh-CN" sz="1800" dirty="0"/>
              <a:t>10</a:t>
            </a:r>
            <a:r>
              <a:rPr lang="zh-CN" altLang="en-US" sz="1800" dirty="0"/>
              <a:t>个</a:t>
            </a:r>
            <a:r>
              <a:rPr lang="en-US" altLang="zh-CN" sz="1800" dirty="0"/>
              <a:t>LGN M</a:t>
            </a:r>
            <a:r>
              <a:rPr lang="zh-CN" altLang="en-US" sz="1800" dirty="0"/>
              <a:t>细胞</a:t>
            </a:r>
            <a:r>
              <a:rPr lang="en-US" altLang="zh-CN" sz="1800" dirty="0"/>
              <a:t>(</a:t>
            </a:r>
            <a:r>
              <a:rPr lang="zh-CN" altLang="en-US" sz="1800" dirty="0"/>
              <a:t>平均</a:t>
            </a:r>
            <a:r>
              <a:rPr lang="en-US" altLang="zh-CN" sz="1800" dirty="0"/>
              <a:t>5</a:t>
            </a:r>
            <a:r>
              <a:rPr lang="zh-CN" altLang="en-US" sz="1800" dirty="0"/>
              <a:t>个</a:t>
            </a:r>
            <a:r>
              <a:rPr lang="en-US" altLang="zh-CN" sz="1800" dirty="0"/>
              <a:t>ON</a:t>
            </a:r>
            <a:r>
              <a:rPr lang="zh-CN" altLang="en-US" sz="1800" dirty="0"/>
              <a:t>和</a:t>
            </a:r>
            <a:r>
              <a:rPr lang="en-US" altLang="zh-CN" sz="1800" dirty="0"/>
              <a:t>5</a:t>
            </a:r>
            <a:r>
              <a:rPr lang="zh-CN" altLang="en-US" sz="1800" dirty="0"/>
              <a:t>个</a:t>
            </a:r>
            <a:r>
              <a:rPr lang="en-US" altLang="zh-CN" sz="1800" dirty="0"/>
              <a:t>OFF)</a:t>
            </a:r>
          </a:p>
          <a:p>
            <a:r>
              <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设计</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1</a:t>
            </a:r>
            <a:r>
              <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不同位置上预设不同朝向的</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LGN</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输入：代表了</a:t>
            </a:r>
            <a:r>
              <a:rPr lang="en-US" altLang="zh-CN" sz="1800" dirty="0"/>
              <a:t>6</a:t>
            </a:r>
            <a:r>
              <a:rPr lang="zh-CN" altLang="en-US" sz="1800" dirty="0"/>
              <a:t>种朝向性</a:t>
            </a:r>
            <a:r>
              <a:rPr lang="en-US" altLang="zh-CN" sz="1800" dirty="0"/>
              <a:t>0</a:t>
            </a:r>
            <a:r>
              <a:rPr lang="en-US" altLang="zh-CN" dirty="0"/>
              <a:t>,30,60,90,120,150°</a:t>
            </a:r>
            <a:endParaRPr lang="en-US" altLang="zh-CN" sz="1800" dirty="0"/>
          </a:p>
        </p:txBody>
      </p:sp>
      <p:sp>
        <p:nvSpPr>
          <p:cNvPr id="16" name="文本框 15">
            <a:extLst>
              <a:ext uri="{FF2B5EF4-FFF2-40B4-BE49-F238E27FC236}">
                <a16:creationId xmlns:a16="http://schemas.microsoft.com/office/drawing/2014/main" id="{129CD815-E810-D732-E6FC-7C34597748B9}"/>
              </a:ext>
            </a:extLst>
          </p:cNvPr>
          <p:cNvSpPr txBox="1"/>
          <p:nvPr/>
        </p:nvSpPr>
        <p:spPr>
          <a:xfrm>
            <a:off x="8088333" y="606462"/>
            <a:ext cx="6096000" cy="369332"/>
          </a:xfrm>
          <a:prstGeom prst="rect">
            <a:avLst/>
          </a:prstGeom>
          <a:noFill/>
        </p:spPr>
        <p:txBody>
          <a:bodyPr wrap="square">
            <a:spAutoFit/>
          </a:bodyPr>
          <a:lstStyle/>
          <a:p>
            <a:r>
              <a:rPr lang="en-US" altLang="zh-CN" sz="1800" dirty="0"/>
              <a:t>V1 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4C</a:t>
            </a:r>
            <a:r>
              <a:rPr lang="el-GR" altLang="zh-CN" sz="1800" kern="100" dirty="0">
                <a:effectLst/>
                <a:latin typeface="等线" panose="02010600030101010101" pitchFamily="2" charset="-122"/>
                <a:ea typeface="等线" panose="02010600030101010101" pitchFamily="2" charset="-122"/>
                <a:cs typeface="Times New Roman" panose="02020603050405020304" pitchFamily="18" charset="0"/>
              </a:rPr>
              <a:t>α</a:t>
            </a:r>
            <a:endParaRPr lang="zh-CN" altLang="en-US" dirty="0"/>
          </a:p>
        </p:txBody>
      </p:sp>
      <p:pic>
        <p:nvPicPr>
          <p:cNvPr id="17" name="图片 16">
            <a:extLst>
              <a:ext uri="{FF2B5EF4-FFF2-40B4-BE49-F238E27FC236}">
                <a16:creationId xmlns:a16="http://schemas.microsoft.com/office/drawing/2014/main" id="{6B712DD4-F53B-7D47-795C-67E65D18FB88}"/>
              </a:ext>
            </a:extLst>
          </p:cNvPr>
          <p:cNvPicPr>
            <a:picLocks noChangeAspect="1"/>
          </p:cNvPicPr>
          <p:nvPr/>
        </p:nvPicPr>
        <p:blipFill>
          <a:blip r:embed="rId2"/>
          <a:stretch>
            <a:fillRect/>
          </a:stretch>
        </p:blipFill>
        <p:spPr>
          <a:xfrm>
            <a:off x="6454069" y="4046462"/>
            <a:ext cx="4262262" cy="2292620"/>
          </a:xfrm>
          <a:prstGeom prst="rect">
            <a:avLst/>
          </a:prstGeom>
        </p:spPr>
      </p:pic>
      <p:pic>
        <p:nvPicPr>
          <p:cNvPr id="6" name="图片 5">
            <a:extLst>
              <a:ext uri="{FF2B5EF4-FFF2-40B4-BE49-F238E27FC236}">
                <a16:creationId xmlns:a16="http://schemas.microsoft.com/office/drawing/2014/main" id="{49CA111F-2203-7163-3D96-B065301A9ABA}"/>
              </a:ext>
            </a:extLst>
          </p:cNvPr>
          <p:cNvPicPr>
            <a:picLocks noChangeAspect="1"/>
          </p:cNvPicPr>
          <p:nvPr/>
        </p:nvPicPr>
        <p:blipFill>
          <a:blip r:embed="rId3"/>
          <a:stretch>
            <a:fillRect/>
          </a:stretch>
        </p:blipFill>
        <p:spPr>
          <a:xfrm>
            <a:off x="8742698" y="4330798"/>
            <a:ext cx="1960933" cy="1982884"/>
          </a:xfrm>
          <a:prstGeom prst="rect">
            <a:avLst/>
          </a:prstGeom>
        </p:spPr>
      </p:pic>
      <p:sp>
        <p:nvSpPr>
          <p:cNvPr id="26" name="文本框 25">
            <a:extLst>
              <a:ext uri="{FF2B5EF4-FFF2-40B4-BE49-F238E27FC236}">
                <a16:creationId xmlns:a16="http://schemas.microsoft.com/office/drawing/2014/main" id="{27CE73DB-B178-D7C2-E2CA-C1636725EE92}"/>
              </a:ext>
            </a:extLst>
          </p:cNvPr>
          <p:cNvSpPr txBox="1"/>
          <p:nvPr/>
        </p:nvSpPr>
        <p:spPr>
          <a:xfrm>
            <a:off x="4289125" y="375629"/>
            <a:ext cx="3613749" cy="461665"/>
          </a:xfrm>
          <a:prstGeom prst="rect">
            <a:avLst/>
          </a:prstGeom>
          <a:noFill/>
        </p:spPr>
        <p:txBody>
          <a:bodyPr wrap="square">
            <a:spAutoFit/>
          </a:bodyPr>
          <a:lstStyle/>
          <a:p>
            <a:r>
              <a:rPr lang="zh-CN" altLang="en-US" sz="2400" b="1" dirty="0"/>
              <a:t>连接的建模细节：</a:t>
            </a:r>
          </a:p>
        </p:txBody>
      </p:sp>
    </p:spTree>
    <p:extLst>
      <p:ext uri="{BB962C8B-B14F-4D97-AF65-F5344CB8AC3E}">
        <p14:creationId xmlns:p14="http://schemas.microsoft.com/office/powerpoint/2010/main" val="273922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7ECE3-5BE3-352A-9D5F-8A1FC04A997B}"/>
              </a:ext>
            </a:extLst>
          </p:cNvPr>
          <p:cNvSpPr>
            <a:spLocks noGrp="1"/>
          </p:cNvSpPr>
          <p:nvPr>
            <p:ph type="title"/>
          </p:nvPr>
        </p:nvSpPr>
        <p:spPr>
          <a:xfrm>
            <a:off x="699026" y="-38100"/>
            <a:ext cx="7619473" cy="916115"/>
          </a:xfrm>
        </p:spPr>
        <p:txBody>
          <a:bodyPr>
            <a:normAutofit fontScale="90000"/>
          </a:bodyPr>
          <a:lstStyle/>
          <a:p>
            <a:pPr marL="571500" indent="-571500">
              <a:buFont typeface="Wingdings" panose="05000000000000000000" pitchFamily="2" charset="2"/>
              <a:buChar char="u"/>
            </a:pPr>
            <a:r>
              <a:rPr lang="en-US" altLang="zh-CN" sz="3200" dirty="0"/>
              <a:t>Details:</a:t>
            </a:r>
            <a:r>
              <a:rPr lang="zh-CN" altLang="en-US" sz="3200" dirty="0"/>
              <a:t>如何生成不同朝向的</a:t>
            </a:r>
            <a:r>
              <a:rPr lang="en-US" altLang="zh-CN" sz="3200" dirty="0"/>
              <a:t>LGN</a:t>
            </a:r>
            <a:r>
              <a:rPr lang="zh-CN" altLang="en-US" sz="3200" dirty="0"/>
              <a:t>输入模板 </a:t>
            </a:r>
          </a:p>
        </p:txBody>
      </p:sp>
      <p:pic>
        <p:nvPicPr>
          <p:cNvPr id="4" name="图片 3">
            <a:extLst>
              <a:ext uri="{FF2B5EF4-FFF2-40B4-BE49-F238E27FC236}">
                <a16:creationId xmlns:a16="http://schemas.microsoft.com/office/drawing/2014/main" id="{1B53367B-EEA8-DAEB-C6FB-8C5F36367D35}"/>
              </a:ext>
            </a:extLst>
          </p:cNvPr>
          <p:cNvPicPr>
            <a:picLocks noChangeAspect="1"/>
          </p:cNvPicPr>
          <p:nvPr/>
        </p:nvPicPr>
        <p:blipFill>
          <a:blip r:embed="rId2"/>
          <a:stretch>
            <a:fillRect/>
          </a:stretch>
        </p:blipFill>
        <p:spPr>
          <a:xfrm>
            <a:off x="558313" y="753870"/>
            <a:ext cx="6466955" cy="4741878"/>
          </a:xfrm>
          <a:prstGeom prst="rect">
            <a:avLst/>
          </a:prstGeom>
        </p:spPr>
      </p:pic>
      <p:sp>
        <p:nvSpPr>
          <p:cNvPr id="5" name="文本框 4">
            <a:extLst>
              <a:ext uri="{FF2B5EF4-FFF2-40B4-BE49-F238E27FC236}">
                <a16:creationId xmlns:a16="http://schemas.microsoft.com/office/drawing/2014/main" id="{B56FA90C-0083-1215-B5F1-78E96B2098A1}"/>
              </a:ext>
            </a:extLst>
          </p:cNvPr>
          <p:cNvSpPr txBox="1"/>
          <p:nvPr/>
        </p:nvSpPr>
        <p:spPr>
          <a:xfrm>
            <a:off x="7212321" y="773463"/>
            <a:ext cx="4730635" cy="3970318"/>
          </a:xfrm>
          <a:prstGeom prst="rect">
            <a:avLst/>
          </a:prstGeom>
          <a:noFill/>
          <a:ln w="38100">
            <a:solidFill>
              <a:schemeClr val="accent3"/>
            </a:solidFill>
            <a:prstDash val="sysDash"/>
          </a:ln>
        </p:spPr>
        <p:txBody>
          <a:bodyPr wrap="square">
            <a:spAutoFit/>
          </a:bodyPr>
          <a:lstStyle/>
          <a:p>
            <a:r>
              <a:rPr lang="zh-CN" altLang="en-US" dirty="0">
                <a:solidFill>
                  <a:srgbClr val="FF0000"/>
                </a:solidFill>
              </a:rPr>
              <a:t>根据如下约束来生成</a:t>
            </a:r>
            <a:r>
              <a:rPr lang="en-US" altLang="zh-CN" dirty="0">
                <a:solidFill>
                  <a:srgbClr val="FF0000"/>
                </a:solidFill>
              </a:rPr>
              <a:t>V1 E</a:t>
            </a:r>
            <a:r>
              <a:rPr lang="zh-CN" altLang="en-US" dirty="0">
                <a:solidFill>
                  <a:srgbClr val="FF0000"/>
                </a:solidFill>
              </a:rPr>
              <a:t>细胞的</a:t>
            </a:r>
            <a:r>
              <a:rPr lang="en-US" altLang="zh-CN" dirty="0">
                <a:solidFill>
                  <a:srgbClr val="FF0000"/>
                </a:solidFill>
              </a:rPr>
              <a:t>LGN</a:t>
            </a:r>
            <a:r>
              <a:rPr lang="zh-CN" altLang="en-US" dirty="0">
                <a:solidFill>
                  <a:srgbClr val="FF0000"/>
                </a:solidFill>
              </a:rPr>
              <a:t>输入模板</a:t>
            </a:r>
            <a:r>
              <a:rPr lang="en-US" altLang="zh-CN" dirty="0">
                <a:solidFill>
                  <a:srgbClr val="FF0000"/>
                </a:solidFill>
              </a:rPr>
              <a:t>(</a:t>
            </a:r>
            <a:r>
              <a:rPr lang="zh-CN" altLang="en-US" dirty="0">
                <a:solidFill>
                  <a:srgbClr val="FF0000"/>
                </a:solidFill>
              </a:rPr>
              <a:t>见左图</a:t>
            </a:r>
            <a:r>
              <a:rPr lang="en-US" altLang="zh-CN" dirty="0">
                <a:solidFill>
                  <a:srgbClr val="FF0000"/>
                </a:solidFill>
              </a:rPr>
              <a:t>)</a:t>
            </a:r>
            <a:r>
              <a:rPr lang="zh-CN" altLang="en-US" dirty="0">
                <a:solidFill>
                  <a:srgbClr val="FF0000"/>
                </a:solidFill>
              </a:rPr>
              <a:t>：</a:t>
            </a:r>
            <a:endParaRPr lang="en-US" altLang="zh-CN" dirty="0">
              <a:solidFill>
                <a:srgbClr val="FF0000"/>
              </a:solidFill>
            </a:endParaRPr>
          </a:p>
          <a:p>
            <a:pPr marL="342900" indent="-342900">
              <a:buAutoNum type="arabicPeriod"/>
            </a:pPr>
            <a:r>
              <a:rPr lang="zh-CN" altLang="en-US" dirty="0"/>
              <a:t>每个</a:t>
            </a:r>
            <a:r>
              <a:rPr lang="en-US" altLang="zh-CN" dirty="0"/>
              <a:t>ON/OFF</a:t>
            </a:r>
            <a:r>
              <a:rPr lang="zh-CN" altLang="en-US" dirty="0"/>
              <a:t>子区域不能被大于</a:t>
            </a:r>
            <a:r>
              <a:rPr lang="en-US" altLang="zh-CN" dirty="0"/>
              <a:t>1</a:t>
            </a:r>
            <a:r>
              <a:rPr lang="zh-CN" altLang="en-US" dirty="0"/>
              <a:t>行的</a:t>
            </a:r>
            <a:r>
              <a:rPr lang="en-US" altLang="zh-CN" dirty="0"/>
              <a:t>LGN</a:t>
            </a:r>
            <a:r>
              <a:rPr lang="zh-CN" altLang="en-US" dirty="0"/>
              <a:t>细胞所表示；</a:t>
            </a:r>
            <a:endParaRPr lang="en-US" altLang="zh-CN" dirty="0"/>
          </a:p>
          <a:p>
            <a:pPr marL="342900" indent="-342900">
              <a:buAutoNum type="arabicPeriod"/>
            </a:pPr>
            <a:r>
              <a:rPr lang="zh-CN" altLang="en-US" dirty="0"/>
              <a:t>每行中具有的</a:t>
            </a:r>
            <a:r>
              <a:rPr lang="en-US" altLang="zh-CN" dirty="0"/>
              <a:t>LGN</a:t>
            </a:r>
            <a:r>
              <a:rPr lang="zh-CN" altLang="en-US" dirty="0"/>
              <a:t>细胞不能超过</a:t>
            </a:r>
            <a:r>
              <a:rPr lang="en-US" altLang="zh-CN" dirty="0"/>
              <a:t>3</a:t>
            </a:r>
            <a:r>
              <a:rPr lang="zh-CN" altLang="en-US" dirty="0"/>
              <a:t>个；</a:t>
            </a:r>
            <a:endParaRPr lang="en-US" altLang="zh-CN" dirty="0"/>
          </a:p>
          <a:p>
            <a:pPr marL="342900" indent="-342900">
              <a:buAutoNum type="arabicPeriod"/>
            </a:pPr>
            <a:r>
              <a:rPr lang="zh-CN" altLang="en-US" dirty="0"/>
              <a:t>相邻行的</a:t>
            </a:r>
            <a:r>
              <a:rPr lang="en-US" altLang="zh-CN" dirty="0"/>
              <a:t>LGN</a:t>
            </a:r>
            <a:r>
              <a:rPr lang="zh-CN" altLang="en-US" dirty="0"/>
              <a:t>细胞的距离需要被间隔</a:t>
            </a:r>
            <a:r>
              <a:rPr lang="en-US" altLang="zh-CN" dirty="0"/>
              <a:t>3/16-1/4°</a:t>
            </a:r>
            <a:r>
              <a:rPr lang="zh-CN" altLang="en-US" dirty="0"/>
              <a:t>，保证细胞对空间频率为</a:t>
            </a:r>
            <a:r>
              <a:rPr lang="en-US" altLang="zh-CN" dirty="0"/>
              <a:t>2.5-3c/d</a:t>
            </a:r>
            <a:r>
              <a:rPr lang="zh-CN" altLang="en-US" dirty="0"/>
              <a:t>的漂移光栅有最大的激活响应。</a:t>
            </a:r>
            <a:endParaRPr lang="en-US" altLang="zh-CN" dirty="0"/>
          </a:p>
          <a:p>
            <a:pPr marL="342900" indent="-342900">
              <a:buAutoNum type="arabicPeriod"/>
            </a:pPr>
            <a:r>
              <a:rPr lang="en-US" altLang="zh-CN" dirty="0"/>
              <a:t>V1</a:t>
            </a:r>
            <a:r>
              <a:rPr lang="zh-CN" altLang="en-US" dirty="0"/>
              <a:t>不能接受距离超过</a:t>
            </a:r>
            <a:r>
              <a:rPr lang="en-US" altLang="zh-CN" dirty="0"/>
              <a:t>450um</a:t>
            </a:r>
            <a:r>
              <a:rPr lang="zh-CN" altLang="en-US" dirty="0"/>
              <a:t>以上的</a:t>
            </a:r>
            <a:r>
              <a:rPr lang="en-US" altLang="zh-CN" dirty="0"/>
              <a:t>LGN</a:t>
            </a:r>
            <a:r>
              <a:rPr lang="zh-CN" altLang="en-US" dirty="0"/>
              <a:t>的输入</a:t>
            </a:r>
            <a:endParaRPr lang="en-US" altLang="zh-CN" dirty="0"/>
          </a:p>
          <a:p>
            <a:r>
              <a:rPr lang="zh-CN" altLang="en-US" dirty="0"/>
              <a:t>*</a:t>
            </a:r>
            <a:r>
              <a:rPr lang="zh-CN" altLang="en-US" dirty="0">
                <a:solidFill>
                  <a:srgbClr val="FF0000"/>
                </a:solidFill>
              </a:rPr>
              <a:t>模板中</a:t>
            </a:r>
            <a:r>
              <a:rPr lang="en-US" altLang="zh-CN" dirty="0">
                <a:solidFill>
                  <a:srgbClr val="FF0000"/>
                </a:solidFill>
              </a:rPr>
              <a:t>LGN</a:t>
            </a:r>
            <a:r>
              <a:rPr lang="zh-CN" altLang="en-US" dirty="0">
                <a:solidFill>
                  <a:srgbClr val="FF0000"/>
                </a:solidFill>
              </a:rPr>
              <a:t>细胞个数</a:t>
            </a:r>
            <a:r>
              <a:rPr lang="en-US" altLang="zh-CN" dirty="0">
                <a:solidFill>
                  <a:srgbClr val="FF0000"/>
                </a:solidFill>
              </a:rPr>
              <a:t>(</a:t>
            </a:r>
            <a:r>
              <a:rPr lang="en-US" altLang="zh-CN" dirty="0" err="1">
                <a:solidFill>
                  <a:srgbClr val="FF0000"/>
                </a:solidFill>
              </a:rPr>
              <a:t>nLGN</a:t>
            </a:r>
            <a:r>
              <a:rPr lang="en-US" altLang="zh-CN" dirty="0">
                <a:solidFill>
                  <a:srgbClr val="FF0000"/>
                </a:solidFill>
              </a:rPr>
              <a:t>)</a:t>
            </a:r>
            <a:r>
              <a:rPr lang="zh-CN" altLang="en-US" dirty="0">
                <a:solidFill>
                  <a:srgbClr val="FF0000"/>
                </a:solidFill>
              </a:rPr>
              <a:t>最多不超过</a:t>
            </a:r>
            <a:r>
              <a:rPr lang="en-US" altLang="zh-CN" dirty="0">
                <a:solidFill>
                  <a:srgbClr val="FF0000"/>
                </a:solidFill>
              </a:rPr>
              <a:t>6</a:t>
            </a:r>
            <a:r>
              <a:rPr lang="zh-CN" altLang="en-US" dirty="0">
                <a:solidFill>
                  <a:srgbClr val="FF0000"/>
                </a:solidFill>
              </a:rPr>
              <a:t>个</a:t>
            </a:r>
            <a:endParaRPr lang="en-US" altLang="zh-CN" dirty="0">
              <a:solidFill>
                <a:srgbClr val="FF0000"/>
              </a:solidFill>
            </a:endParaRPr>
          </a:p>
          <a:p>
            <a:endParaRPr lang="en-US" altLang="zh-CN" dirty="0"/>
          </a:p>
          <a:p>
            <a:r>
              <a:rPr lang="en-US" altLang="zh-CN" dirty="0">
                <a:solidFill>
                  <a:srgbClr val="FF0000"/>
                </a:solidFill>
              </a:rPr>
              <a:t>V1 I</a:t>
            </a:r>
            <a:r>
              <a:rPr lang="zh-CN" altLang="en-US" dirty="0">
                <a:solidFill>
                  <a:srgbClr val="FF0000"/>
                </a:solidFill>
              </a:rPr>
              <a:t>细胞接受的</a:t>
            </a:r>
            <a:r>
              <a:rPr lang="en-US" altLang="zh-CN" dirty="0">
                <a:solidFill>
                  <a:srgbClr val="FF0000"/>
                </a:solidFill>
              </a:rPr>
              <a:t>LGN</a:t>
            </a:r>
            <a:r>
              <a:rPr lang="zh-CN" altLang="en-US" dirty="0">
                <a:solidFill>
                  <a:srgbClr val="FF0000"/>
                </a:solidFill>
              </a:rPr>
              <a:t>输入可以无上述朝向的约束</a:t>
            </a:r>
            <a:endParaRPr lang="en-US" altLang="zh-CN" dirty="0">
              <a:solidFill>
                <a:srgbClr val="FF0000"/>
              </a:solidFill>
            </a:endParaRPr>
          </a:p>
        </p:txBody>
      </p:sp>
      <p:sp>
        <p:nvSpPr>
          <p:cNvPr id="7" name="文本框 6">
            <a:extLst>
              <a:ext uri="{FF2B5EF4-FFF2-40B4-BE49-F238E27FC236}">
                <a16:creationId xmlns:a16="http://schemas.microsoft.com/office/drawing/2014/main" id="{65A2B019-618A-DC24-426C-CE5015B216D5}"/>
              </a:ext>
            </a:extLst>
          </p:cNvPr>
          <p:cNvSpPr txBox="1"/>
          <p:nvPr/>
        </p:nvSpPr>
        <p:spPr>
          <a:xfrm>
            <a:off x="4006988" y="5545928"/>
            <a:ext cx="6176862" cy="1077218"/>
          </a:xfrm>
          <a:prstGeom prst="rect">
            <a:avLst/>
          </a:prstGeom>
          <a:noFill/>
        </p:spPr>
        <p:txBody>
          <a:bodyPr wrap="square">
            <a:spAutoFit/>
          </a:bodyPr>
          <a:lstStyle/>
          <a:p>
            <a:r>
              <a:rPr lang="zh-CN" altLang="en-US" sz="1600" dirty="0"/>
              <a:t>预设</a:t>
            </a:r>
            <a:r>
              <a:rPr lang="en-US" altLang="zh-CN" sz="1600" dirty="0"/>
              <a:t>6</a:t>
            </a:r>
            <a:r>
              <a:rPr lang="zh-CN" altLang="en-US" sz="1600" dirty="0"/>
              <a:t>种朝向分别为：</a:t>
            </a:r>
            <a:r>
              <a:rPr lang="en-US" altLang="zh-CN" sz="1600" dirty="0"/>
              <a:t>0,30°,60°,90°,120°,150°</a:t>
            </a:r>
            <a:r>
              <a:rPr lang="zh-CN" altLang="en-US" sz="1600" dirty="0"/>
              <a:t>；</a:t>
            </a:r>
            <a:endParaRPr lang="en-US" altLang="zh-CN" sz="1600" dirty="0"/>
          </a:p>
          <a:p>
            <a:r>
              <a:rPr lang="zh-CN" altLang="en-US" sz="1600" dirty="0"/>
              <a:t>计算</a:t>
            </a:r>
            <a:r>
              <a:rPr lang="en-US" altLang="zh-CN" sz="1600" dirty="0"/>
              <a:t>V1</a:t>
            </a:r>
            <a:r>
              <a:rPr lang="zh-CN" altLang="en-US" sz="1600" dirty="0"/>
              <a:t>细胞接受到的</a:t>
            </a:r>
            <a:r>
              <a:rPr lang="en-US" altLang="zh-CN" sz="1600" dirty="0"/>
              <a:t>ON</a:t>
            </a:r>
            <a:r>
              <a:rPr lang="zh-CN" altLang="en-US" sz="1600" dirty="0"/>
              <a:t>和</a:t>
            </a:r>
            <a:r>
              <a:rPr lang="en-US" altLang="zh-CN" sz="1600" dirty="0"/>
              <a:t>OFF LGN</a:t>
            </a:r>
            <a:r>
              <a:rPr lang="zh-CN" altLang="en-US" sz="1600" dirty="0"/>
              <a:t> 输入的可能情况：</a:t>
            </a:r>
            <a:endParaRPr lang="en-US" altLang="zh-CN" sz="1600" dirty="0"/>
          </a:p>
          <a:p>
            <a:r>
              <a:rPr lang="en-US" altLang="zh-CN" sz="1600" dirty="0"/>
              <a:t>A</a:t>
            </a:r>
            <a:r>
              <a:rPr lang="zh-CN" altLang="en-US" sz="1600" dirty="0"/>
              <a:t>：符合约束的垂直</a:t>
            </a:r>
            <a:r>
              <a:rPr lang="en-US" altLang="zh-CN" sz="1600" dirty="0"/>
              <a:t>(0°)</a:t>
            </a:r>
            <a:r>
              <a:rPr lang="zh-CN" altLang="en-US" sz="1600" dirty="0"/>
              <a:t>模板；</a:t>
            </a:r>
            <a:r>
              <a:rPr lang="en-US" altLang="zh-CN" sz="1600" dirty="0"/>
              <a:t>B</a:t>
            </a:r>
            <a:r>
              <a:rPr lang="zh-CN" altLang="en-US" sz="1600" dirty="0"/>
              <a:t>：符合约束的水平</a:t>
            </a:r>
            <a:r>
              <a:rPr lang="en-US" altLang="zh-CN" sz="1600" dirty="0"/>
              <a:t>(90°)</a:t>
            </a:r>
            <a:r>
              <a:rPr lang="zh-CN" altLang="en-US" sz="1600" dirty="0"/>
              <a:t>模板</a:t>
            </a:r>
            <a:endParaRPr lang="en-US" altLang="zh-CN" sz="1600" dirty="0"/>
          </a:p>
          <a:p>
            <a:r>
              <a:rPr lang="zh-CN" altLang="en-US" sz="1600" dirty="0"/>
              <a:t>注：</a:t>
            </a:r>
            <a:r>
              <a:rPr lang="en-US" altLang="zh-CN" sz="1600" dirty="0">
                <a:solidFill>
                  <a:srgbClr val="FF0000"/>
                </a:solidFill>
              </a:rPr>
              <a:t>30° 60° 150°</a:t>
            </a:r>
            <a:r>
              <a:rPr lang="zh-CN" altLang="en-US" sz="1600" dirty="0">
                <a:solidFill>
                  <a:srgbClr val="FF0000"/>
                </a:solidFill>
              </a:rPr>
              <a:t>可以在</a:t>
            </a:r>
            <a:r>
              <a:rPr lang="en-US" altLang="zh-CN" sz="1600" dirty="0">
                <a:solidFill>
                  <a:srgbClr val="FF0000"/>
                </a:solidFill>
              </a:rPr>
              <a:t>0°</a:t>
            </a:r>
            <a:r>
              <a:rPr lang="zh-CN" altLang="en-US" sz="1600" dirty="0">
                <a:solidFill>
                  <a:srgbClr val="FF0000"/>
                </a:solidFill>
              </a:rPr>
              <a:t>和</a:t>
            </a:r>
            <a:r>
              <a:rPr lang="en-US" altLang="zh-CN" sz="1600" dirty="0">
                <a:solidFill>
                  <a:srgbClr val="FF0000"/>
                </a:solidFill>
              </a:rPr>
              <a:t>90°</a:t>
            </a:r>
            <a:r>
              <a:rPr lang="zh-CN" altLang="en-US" sz="1600" dirty="0">
                <a:solidFill>
                  <a:srgbClr val="FF0000"/>
                </a:solidFill>
              </a:rPr>
              <a:t>基础上合理翻转</a:t>
            </a:r>
            <a:r>
              <a:rPr lang="en-US" altLang="zh-CN" sz="1600" dirty="0">
                <a:solidFill>
                  <a:srgbClr val="FF0000"/>
                </a:solidFill>
              </a:rPr>
              <a:t>60°</a:t>
            </a:r>
            <a:r>
              <a:rPr lang="zh-CN" altLang="en-US" sz="1600" dirty="0">
                <a:solidFill>
                  <a:srgbClr val="FF0000"/>
                </a:solidFill>
              </a:rPr>
              <a:t>实现</a:t>
            </a:r>
          </a:p>
        </p:txBody>
      </p:sp>
    </p:spTree>
    <p:extLst>
      <p:ext uri="{BB962C8B-B14F-4D97-AF65-F5344CB8AC3E}">
        <p14:creationId xmlns:p14="http://schemas.microsoft.com/office/powerpoint/2010/main" val="6964908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2351</Words>
  <Application>Microsoft Office PowerPoint</Application>
  <PresentationFormat>宽屏</PresentationFormat>
  <Paragraphs>261</Paragraphs>
  <Slides>22</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Arial</vt:lpstr>
      <vt:lpstr>Cambria Math</vt:lpstr>
      <vt:lpstr>Wingdings</vt:lpstr>
      <vt:lpstr>Office 主题​​</vt:lpstr>
      <vt:lpstr>Macaque V1模型调研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Details:如何生成不同朝向的LGN输入模板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灵长类V1模型调研</dc:title>
  <dc:creator>jessiechen0102@outlook.com</dc:creator>
  <cp:lastModifiedBy>jessiechen0102@outlook.com</cp:lastModifiedBy>
  <cp:revision>159</cp:revision>
  <dcterms:created xsi:type="dcterms:W3CDTF">2022-07-04T07:07:19Z</dcterms:created>
  <dcterms:modified xsi:type="dcterms:W3CDTF">2022-07-12T09:07:37Z</dcterms:modified>
</cp:coreProperties>
</file>