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71" r:id="rId4"/>
    <p:sldId id="263" r:id="rId5"/>
    <p:sldId id="258" r:id="rId6"/>
    <p:sldId id="259" r:id="rId7"/>
    <p:sldId id="264" r:id="rId8"/>
    <p:sldId id="265" r:id="rId9"/>
    <p:sldId id="261" r:id="rId10"/>
    <p:sldId id="257" r:id="rId11"/>
    <p:sldId id="274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>
        <p:guide orient="horz" pos="2139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sz="4800"/>
              <a:t>灵长类视觉</a:t>
            </a:r>
            <a:r>
              <a:rPr lang="en-US" altLang="zh-CN" sz="4800"/>
              <a:t>——LGN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0626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1035" y="623570"/>
            <a:ext cx="5010150" cy="3552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355" y="4316095"/>
            <a:ext cx="179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增加</a:t>
            </a:r>
            <a:r>
              <a:rPr lang="en-US" altLang="zh-CN"/>
              <a:t>LGN</a:t>
            </a:r>
            <a:r>
              <a:rPr lang="zh-CN" altLang="en-US"/>
              <a:t>复杂性</a:t>
            </a:r>
          </a:p>
        </p:txBody>
      </p:sp>
      <p:sp>
        <p:nvSpPr>
          <p:cNvPr id="7" name="椭圆 6"/>
          <p:cNvSpPr/>
          <p:nvPr/>
        </p:nvSpPr>
        <p:spPr>
          <a:xfrm>
            <a:off x="6133465" y="736600"/>
            <a:ext cx="793115" cy="737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33465" y="921385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RGCs</a:t>
            </a:r>
          </a:p>
        </p:txBody>
      </p:sp>
      <p:sp>
        <p:nvSpPr>
          <p:cNvPr id="9" name="椭圆 8"/>
          <p:cNvSpPr/>
          <p:nvPr/>
        </p:nvSpPr>
        <p:spPr>
          <a:xfrm>
            <a:off x="8538845" y="617855"/>
            <a:ext cx="793115" cy="737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64450" y="1845945"/>
            <a:ext cx="793115" cy="73723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8" idx="3"/>
            <a:endCxn id="9" idx="2"/>
          </p:cNvCxnSpPr>
          <p:nvPr/>
        </p:nvCxnSpPr>
        <p:spPr>
          <a:xfrm flipV="1">
            <a:off x="6938645" y="986790"/>
            <a:ext cx="1600200" cy="11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5"/>
            <a:endCxn id="10" idx="1"/>
          </p:cNvCxnSpPr>
          <p:nvPr/>
        </p:nvCxnSpPr>
        <p:spPr>
          <a:xfrm>
            <a:off x="6810375" y="1365885"/>
            <a:ext cx="970280" cy="58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7"/>
            <a:endCxn id="9" idx="4"/>
          </p:cNvCxnSpPr>
          <p:nvPr/>
        </p:nvCxnSpPr>
        <p:spPr>
          <a:xfrm flipV="1">
            <a:off x="8341360" y="1355090"/>
            <a:ext cx="594360" cy="5988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92035" y="208470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interneuron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392795" y="828675"/>
            <a:ext cx="108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relay cell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80295" y="73660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lagged cell</a:t>
            </a:r>
          </a:p>
        </p:txBody>
      </p:sp>
      <p:sp>
        <p:nvSpPr>
          <p:cNvPr id="17" name="椭圆 16"/>
          <p:cNvSpPr/>
          <p:nvPr/>
        </p:nvSpPr>
        <p:spPr>
          <a:xfrm>
            <a:off x="6017260" y="2926715"/>
            <a:ext cx="793115" cy="737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602220" y="2926715"/>
            <a:ext cx="793115" cy="73723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187180" y="2926715"/>
            <a:ext cx="793115" cy="737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021705" y="3111500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RGCs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337425" y="3111500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interneuron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02725" y="3110865"/>
            <a:ext cx="108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relay cell</a:t>
            </a:r>
          </a:p>
        </p:txBody>
      </p:sp>
      <p:cxnSp>
        <p:nvCxnSpPr>
          <p:cNvPr id="23" name="直接箭头连接符 22"/>
          <p:cNvCxnSpPr>
            <a:stCxn id="20" idx="3"/>
            <a:endCxn id="21" idx="1"/>
          </p:cNvCxnSpPr>
          <p:nvPr/>
        </p:nvCxnSpPr>
        <p:spPr>
          <a:xfrm>
            <a:off x="6826885" y="329565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3"/>
            <a:endCxn id="22" idx="1"/>
          </p:cNvCxnSpPr>
          <p:nvPr/>
        </p:nvCxnSpPr>
        <p:spPr>
          <a:xfrm flipV="1">
            <a:off x="8676005" y="3295015"/>
            <a:ext cx="426720" cy="6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441305" y="31108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提供侧抑制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15010" y="5134610"/>
            <a:ext cx="439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multiplexing</a:t>
            </a:r>
            <a:r>
              <a:rPr lang="zh-CN" altLang="en-US"/>
              <a:t>放大了</a:t>
            </a:r>
            <a:r>
              <a:rPr lang="en-US" altLang="zh-CN"/>
              <a:t>RGC</a:t>
            </a:r>
            <a:r>
              <a:rPr lang="zh-CN" altLang="en-US"/>
              <a:t>影响</a:t>
            </a:r>
          </a:p>
          <a:p>
            <a:r>
              <a:rPr lang="en-US" altLang="zh-CN"/>
              <a:t>Integration</a:t>
            </a:r>
            <a:r>
              <a:rPr lang="zh-CN" altLang="en-US"/>
              <a:t>会产生</a:t>
            </a:r>
            <a:r>
              <a:rPr lang="en-US" altLang="zh-CN"/>
              <a:t>RGCs</a:t>
            </a:r>
            <a:r>
              <a:rPr lang="zh-CN" altLang="en-US"/>
              <a:t>中不存在的感受野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64795" y="5779770"/>
            <a:ext cx="5752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但是</a:t>
            </a:r>
            <a:r>
              <a:rPr lang="en-US" altLang="zh-CN"/>
              <a:t>multiplexing</a:t>
            </a:r>
            <a:r>
              <a:rPr lang="zh-CN" altLang="en-US"/>
              <a:t>和</a:t>
            </a:r>
            <a:r>
              <a:rPr lang="en-US" altLang="zh-CN"/>
              <a:t>integration</a:t>
            </a:r>
            <a:r>
              <a:rPr lang="zh-CN" altLang="en-US"/>
              <a:t>在灵长类动物中出现概率很小，但在猫中很常见，</a:t>
            </a:r>
            <a:r>
              <a:rPr lang="en-US" altLang="zh-CN"/>
              <a:t>A</a:t>
            </a:r>
            <a:r>
              <a:rPr lang="zh-CN" altLang="en-US"/>
              <a:t>层中大于</a:t>
            </a:r>
            <a:r>
              <a:rPr lang="en-US" altLang="zh-CN"/>
              <a:t>67%y</a:t>
            </a:r>
            <a:r>
              <a:rPr lang="zh-CN" altLang="en-US"/>
              <a:t>细胞会接收多个</a:t>
            </a:r>
            <a:r>
              <a:rPr lang="en-US" altLang="zh-CN"/>
              <a:t>RGCs</a:t>
            </a:r>
            <a:r>
              <a:rPr lang="zh-CN" altLang="en-US"/>
              <a:t>输入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170930" y="4141470"/>
            <a:ext cx="37198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前馈抑制主要发生在</a:t>
            </a:r>
            <a:r>
              <a:rPr lang="en-US" altLang="zh-CN"/>
              <a:t>M layers</a:t>
            </a:r>
          </a:p>
          <a:p>
            <a:r>
              <a:rPr lang="en-US" altLang="zh-CN"/>
              <a:t>M layers contain ~15% interneuron</a:t>
            </a:r>
          </a:p>
          <a:p>
            <a:r>
              <a:rPr lang="en-US" altLang="zh-CN"/>
              <a:t>P layers contain ~4% interneuron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984105" y="136588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增加时间多样性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2455AD4-C8CC-7B67-830E-2C681F344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06" y="604913"/>
            <a:ext cx="6702387" cy="44168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2FC5D5-2619-EA3F-BF12-2C8B5B1F1FC1}"/>
              </a:ext>
            </a:extLst>
          </p:cNvPr>
          <p:cNvSpPr txBox="1"/>
          <p:nvPr/>
        </p:nvSpPr>
        <p:spPr>
          <a:xfrm>
            <a:off x="799146" y="5191258"/>
            <a:ext cx="426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纹理高度冗余</a:t>
            </a:r>
            <a:r>
              <a:rPr lang="en-US" altLang="zh-CN" dirty="0"/>
              <a:t>(</a:t>
            </a:r>
            <a:r>
              <a:rPr lang="zh-CN" altLang="en-US" dirty="0"/>
              <a:t>相邻点具有高度相关性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Center/surround</a:t>
            </a:r>
            <a:r>
              <a:rPr lang="zh-CN" altLang="en-US" dirty="0"/>
              <a:t>结构减少空间冗余</a:t>
            </a:r>
            <a:endParaRPr lang="en-US" altLang="zh-CN" dirty="0"/>
          </a:p>
          <a:p>
            <a:r>
              <a:rPr lang="en-US" altLang="zh-CN" dirty="0"/>
              <a:t>Lagged cell </a:t>
            </a:r>
            <a:r>
              <a:rPr lang="zh-CN" altLang="en-US" dirty="0"/>
              <a:t>减少时间上的冗余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3AB0FE-C647-6C7A-F6C6-142EE8FBEA5A}"/>
              </a:ext>
            </a:extLst>
          </p:cNvPr>
          <p:cNvSpPr txBox="1"/>
          <p:nvPr/>
        </p:nvSpPr>
        <p:spPr>
          <a:xfrm>
            <a:off x="5770178" y="5296583"/>
            <a:ext cx="573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时间的多变性可能是产生</a:t>
            </a:r>
            <a:r>
              <a:rPr lang="en-US" altLang="zh-CN" dirty="0"/>
              <a:t>direction-selective</a:t>
            </a:r>
            <a:r>
              <a:rPr lang="zh-CN" altLang="en-US" dirty="0"/>
              <a:t>的基底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本周主要工作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调研</a:t>
            </a:r>
            <a:r>
              <a:rPr lang="en-US" altLang="zh-CN"/>
              <a:t>LGN</a:t>
            </a:r>
            <a:r>
              <a:rPr lang="zh-CN" altLang="en-US"/>
              <a:t>模型</a:t>
            </a:r>
          </a:p>
          <a:p>
            <a:r>
              <a:rPr lang="zh-CN" altLang="en-US"/>
              <a:t>调研</a:t>
            </a:r>
            <a:r>
              <a:rPr lang="en-US" altLang="zh-CN"/>
              <a:t>LGN</a:t>
            </a:r>
            <a:r>
              <a:rPr lang="zh-CN" altLang="en-US"/>
              <a:t>特异性性质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451045" y="1095430"/>
          <a:ext cx="8778875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7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/>
                        <a:t>biophysical model: </a:t>
                      </a:r>
                      <a:r>
                        <a:rPr lang="zh-CN" altLang="en-US" b="0" dirty="0"/>
                        <a:t>描述各神经元生物物理性质以及各离子通道贡献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spatial receptive field model: </a:t>
                      </a:r>
                      <a:r>
                        <a:rPr lang="zh-CN" altLang="en-US"/>
                        <a:t>模拟</a:t>
                      </a:r>
                      <a:r>
                        <a:rPr lang="en-US" altLang="zh-CN"/>
                        <a:t>LGN</a:t>
                      </a:r>
                      <a:r>
                        <a:rPr lang="zh-CN" altLang="en-US"/>
                        <a:t>中心外周拮抗的感受野结构</a:t>
                      </a:r>
                      <a:r>
                        <a:rPr lang="en-US" altLang="zh-CN"/>
                        <a:t>            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feedforward response model: </a:t>
                      </a:r>
                      <a:r>
                        <a:rPr lang="zh-CN" altLang="en-US"/>
                        <a:t>仅有</a:t>
                      </a:r>
                      <a:r>
                        <a:rPr lang="en-US" altLang="zh-CN"/>
                        <a:t>retinal</a:t>
                      </a:r>
                      <a:r>
                        <a:rPr lang="zh-CN" altLang="en-US"/>
                        <a:t>输入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temporal model: </a:t>
                      </a:r>
                      <a:r>
                        <a:rPr lang="zh-CN" altLang="en-US"/>
                        <a:t>对时间感受野建模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TRN feedback model: </a:t>
                      </a:r>
                      <a:r>
                        <a:rPr lang="zh-CN" altLang="en-US"/>
                        <a:t>加入来自</a:t>
                      </a:r>
                      <a:r>
                        <a:rPr lang="en-US" altLang="zh-CN"/>
                        <a:t>TRN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cortical feedback model: </a:t>
                      </a:r>
                      <a:r>
                        <a:rPr lang="zh-CN" altLang="en-US" dirty="0"/>
                        <a:t>加入皮层反馈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52450" y="285750"/>
            <a:ext cx="1971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LGN model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2885" y="3669030"/>
            <a:ext cx="366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difference-of-Gaussian(DoG) model</a:t>
            </a: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57945" y="4227195"/>
            <a:ext cx="2849880" cy="233172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03650" y="3669030"/>
            <a:ext cx="458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Difference Of Offset Gaussians (DOOG) model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636000" y="3669030"/>
            <a:ext cx="3494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Laplacian of Gaussian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(LoG) model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075" y="4070350"/>
            <a:ext cx="2325370" cy="24885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" y="4267200"/>
            <a:ext cx="3040380" cy="2094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5615" y="988695"/>
            <a:ext cx="6348095" cy="4472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6575" y="300990"/>
            <a:ext cx="1911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DoG model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5615" y="5729605"/>
            <a:ext cx="979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 err="1"/>
              <a:t>DoG</a:t>
            </a:r>
            <a:r>
              <a:rPr lang="zh-CN" altLang="en-US" dirty="0"/>
              <a:t>模型分别量化了</a:t>
            </a:r>
            <a:r>
              <a:rPr lang="en-US" altLang="zh-CN" dirty="0"/>
              <a:t>owl monkey LGN</a:t>
            </a:r>
            <a:r>
              <a:rPr lang="zh-CN" altLang="en-US" dirty="0"/>
              <a:t>中三种不同类型细胞的感受野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同时也比较了</a:t>
            </a:r>
            <a:r>
              <a:rPr lang="en-US" altLang="zh-CN" dirty="0"/>
              <a:t>M, P, and K cell</a:t>
            </a:r>
            <a:r>
              <a:rPr lang="zh-CN" altLang="en-US" dirty="0"/>
              <a:t>感受野的差异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8266" y="765429"/>
                <a:ext cx="8200390" cy="3771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𝑣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𝑒𝑥𝑝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[−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]−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𝑒𝑥𝑝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[−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])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66" y="765429"/>
                <a:ext cx="8200390" cy="377190"/>
              </a:xfrm>
              <a:prstGeom prst="rect">
                <a:avLst/>
              </a:prstGeom>
              <a:blipFill rotWithShape="1">
                <a:blip r:embed="rId3"/>
                <a:stretch>
                  <a:fillRect l="-7" t="-67" r="7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81965" y="1354455"/>
                <a:ext cx="11155045" cy="787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为空间频率，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为刺激对比度，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DejaVu Math TeX Gyre" panose="02000503000000000000" charset="0"/>
                    <a:cs typeface="DejaVu Math TeX Gyre" panose="02000503000000000000" charset="0"/>
                  </a:rPr>
                  <a:t>分别表示</a:t>
                </a:r>
                <a:r>
                  <a:rPr lang="en-US" altLang="zh-CN" dirty="0">
                    <a:latin typeface="DejaVu Math TeX Gyre" panose="02000503000000000000" charset="0"/>
                    <a:cs typeface="DejaVu Math TeX Gyre" panose="02000503000000000000" charset="0"/>
                  </a:rPr>
                  <a:t>center</a:t>
                </a:r>
                <a:r>
                  <a:rPr lang="zh-CN" altLang="en-US" dirty="0">
                    <a:latin typeface="DejaVu Math TeX Gyre" panose="02000503000000000000" charset="0"/>
                    <a:cs typeface="DejaVu Math TeX Gyre" panose="02000503000000000000" charset="0"/>
                  </a:rPr>
                  <a:t>和</a:t>
                </a:r>
                <a:r>
                  <a:rPr lang="en-US" altLang="zh-CN" dirty="0">
                    <a:latin typeface="DejaVu Math TeX Gyre" panose="02000503000000000000" charset="0"/>
                    <a:cs typeface="DejaVu Math TeX Gyre" panose="02000503000000000000" charset="0"/>
                  </a:rPr>
                  <a:t>surround</a:t>
                </a:r>
                <a:r>
                  <a:rPr lang="zh-CN" altLang="en-US" dirty="0">
                    <a:latin typeface="DejaVu Math TeX Gyre" panose="02000503000000000000" charset="0"/>
                    <a:cs typeface="DejaVu Math TeX Gyre" panose="02000503000000000000" charset="0"/>
                  </a:rPr>
                  <a:t>在峰值灵敏度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zh-CN" altLang="en-US" dirty="0">
                    <a:latin typeface="DejaVu Math TeX Gyre" panose="02000503000000000000" charset="0"/>
                    <a:cs typeface="DejaVu Math TeX Gyre" panose="02000503000000000000" charset="0"/>
                  </a:rPr>
                  <a:t>下的半径，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DejaVu Math TeX Gyre" panose="02000503000000000000" charset="0"/>
                    <a:cs typeface="DejaVu Math TeX Gyre" panose="02000503000000000000" charset="0"/>
                  </a:rPr>
                  <a:t>分别表示</a:t>
                </a:r>
                <a:r>
                  <a:rPr lang="en-US" altLang="zh-CN" dirty="0">
                    <a:latin typeface="DejaVu Math TeX Gyre" panose="02000503000000000000" charset="0"/>
                    <a:cs typeface="DejaVu Math TeX Gyre" panose="02000503000000000000" charset="0"/>
                  </a:rPr>
                  <a:t>center</a:t>
                </a:r>
                <a:r>
                  <a:rPr lang="zh-CN" altLang="en-US" dirty="0">
                    <a:latin typeface="DejaVu Math TeX Gyre" panose="02000503000000000000" charset="0"/>
                    <a:cs typeface="DejaVu Math TeX Gyre" panose="02000503000000000000" charset="0"/>
                  </a:rPr>
                  <a:t>和</a:t>
                </a:r>
                <a:r>
                  <a:rPr lang="en-US" altLang="zh-CN" dirty="0">
                    <a:latin typeface="DejaVu Math TeX Gyre" panose="02000503000000000000" charset="0"/>
                    <a:cs typeface="DejaVu Math TeX Gyre" panose="02000503000000000000" charset="0"/>
                  </a:rPr>
                  <a:t>surround</a:t>
                </a:r>
                <a:r>
                  <a:rPr lang="zh-CN" altLang="en-US" dirty="0">
                    <a:latin typeface="DejaVu Math TeX Gyre" panose="02000503000000000000" charset="0"/>
                    <a:cs typeface="DejaVu Math TeX Gyre" panose="02000503000000000000" charset="0"/>
                  </a:rPr>
                  <a:t>的峰值灵敏度。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" y="1354455"/>
                <a:ext cx="11155045" cy="787908"/>
              </a:xfrm>
              <a:prstGeom prst="rect">
                <a:avLst/>
              </a:prstGeom>
              <a:blipFill>
                <a:blip r:embed="rId4"/>
                <a:stretch>
                  <a:fillRect l="-437" t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81965" y="2237740"/>
            <a:ext cx="10744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实验采集了</a:t>
            </a:r>
            <a:r>
              <a:rPr lang="en-US" altLang="zh-CN"/>
              <a:t>68</a:t>
            </a:r>
            <a:r>
              <a:rPr lang="zh-CN" altLang="en-US"/>
              <a:t>个</a:t>
            </a:r>
            <a:r>
              <a:rPr lang="en-US" altLang="zh-CN"/>
              <a:t>LGN cells</a:t>
            </a:r>
            <a:r>
              <a:rPr lang="zh-CN" altLang="en-US"/>
              <a:t>其中</a:t>
            </a:r>
            <a:r>
              <a:rPr lang="en-US" altLang="zh-CN"/>
              <a:t>22 K cells (17 ON-center,5 OFF-center), 21 M cells (19 ON-center, 2 OFF-center), and 25P cells (16 ON-center, 9 OFF-center)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81965" y="3272155"/>
            <a:ext cx="10906125" cy="2886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1965" y="6099175"/>
            <a:ext cx="2523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其中离心率小于</a:t>
            </a:r>
            <a:r>
              <a:rPr lang="en-US" altLang="zh-CN" sz="1600"/>
              <a:t>15</a:t>
            </a:r>
            <a:r>
              <a:rPr lang="zh-CN" altLang="en-US" sz="1600"/>
              <a:t>°范围内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" y="1170940"/>
            <a:ext cx="3860165" cy="239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660" y="1170940"/>
            <a:ext cx="3795395" cy="2423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005" y="1269365"/>
            <a:ext cx="3592830" cy="23253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855" y="58229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三种神经元空间频率与灵敏性的函数关系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63855" y="4225925"/>
            <a:ext cx="3803015" cy="22307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0370" y="4281805"/>
            <a:ext cx="3871595" cy="21196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3360" y="4281805"/>
            <a:ext cx="3800475" cy="21158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7355" y="3664585"/>
            <a:ext cx="560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三种神经元</a:t>
            </a:r>
            <a:r>
              <a:rPr lang="en-US" altLang="zh-CN"/>
              <a:t>center</a:t>
            </a:r>
            <a:r>
              <a:rPr lang="zh-CN" altLang="en-US"/>
              <a:t>和</a:t>
            </a:r>
            <a:r>
              <a:rPr lang="en-US" altLang="zh-CN"/>
              <a:t>surround</a:t>
            </a:r>
            <a:r>
              <a:rPr lang="zh-CN" altLang="en-US"/>
              <a:t>半径与灵敏度的函数关系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22545" y="6397625"/>
            <a:ext cx="2399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average slope = -1.52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13180" y="6401435"/>
            <a:ext cx="2399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average slope = -1.29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97365" y="6401435"/>
            <a:ext cx="1510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slope = -2.07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9480" y="996315"/>
            <a:ext cx="3964305" cy="2875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996315"/>
            <a:ext cx="4041140" cy="2852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0370" y="42735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三种神经元离心率与半径的函数关系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82675" y="4231640"/>
            <a:ext cx="41624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离心率变化范围2.5°-28.5°</a:t>
            </a:r>
          </a:p>
          <a:p>
            <a:r>
              <a:rPr lang="zh-CN" altLang="en-US"/>
              <a:t>K cell center radius 0.08°-0.86°</a:t>
            </a:r>
          </a:p>
          <a:p>
            <a:r>
              <a:rPr lang="zh-CN" altLang="en-US"/>
              <a:t>M cell center radius 0.06°-0.78°</a:t>
            </a:r>
          </a:p>
          <a:p>
            <a:r>
              <a:rPr lang="zh-CN" altLang="en-US"/>
              <a:t>P cell center radius 0.06°-0.83°</a:t>
            </a:r>
          </a:p>
          <a:p>
            <a:r>
              <a:rPr lang="zh-CN" altLang="en-US"/>
              <a:t>K cell surround radius 0.4°-1.8°</a:t>
            </a:r>
          </a:p>
          <a:p>
            <a:r>
              <a:rPr lang="zh-CN" altLang="en-US"/>
              <a:t>M cell surround radius 0.24°-2.05°</a:t>
            </a:r>
          </a:p>
          <a:p>
            <a:r>
              <a:rPr lang="zh-CN" altLang="en-US"/>
              <a:t>P cell surround radius 0.27°-1.67°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6820" y="1303020"/>
            <a:ext cx="415607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510" y="1238885"/>
            <a:ext cx="4084955" cy="3186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2615" y="568325"/>
            <a:ext cx="400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三种神经元</a:t>
            </a:r>
            <a:r>
              <a:rPr lang="en-US" altLang="zh-CN"/>
              <a:t>center</a:t>
            </a:r>
            <a:r>
              <a:rPr lang="zh-CN" altLang="en-US"/>
              <a:t>与</a:t>
            </a:r>
            <a:r>
              <a:rPr lang="en-US" altLang="zh-CN"/>
              <a:t>surround</a:t>
            </a:r>
            <a:r>
              <a:rPr lang="zh-CN" altLang="en-US"/>
              <a:t>相对强度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2465" y="4498975"/>
            <a:ext cx="583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几乎所有的神经元</a:t>
            </a:r>
            <a:r>
              <a:rPr lang="en-US" altLang="zh-CN"/>
              <a:t>center volume</a:t>
            </a:r>
            <a:r>
              <a:rPr lang="zh-CN" altLang="en-US"/>
              <a:t>都大于</a:t>
            </a:r>
            <a:r>
              <a:rPr lang="en-US" altLang="zh-CN"/>
              <a:t>surround volume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6600" y="4940935"/>
            <a:ext cx="400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三种神经元</a:t>
            </a:r>
            <a:r>
              <a:rPr lang="en-US" altLang="zh-CN"/>
              <a:t>center</a:t>
            </a:r>
            <a:r>
              <a:rPr lang="zh-CN" altLang="en-US"/>
              <a:t>，</a:t>
            </a:r>
            <a:r>
              <a:rPr lang="en-US" altLang="zh-CN"/>
              <a:t>surround</a:t>
            </a:r>
            <a:r>
              <a:rPr lang="zh-CN" altLang="en-US"/>
              <a:t>比值相近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6600" y="5386705"/>
            <a:ext cx="423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center</a:t>
            </a:r>
            <a:r>
              <a:rPr lang="zh-CN" altLang="en-US"/>
              <a:t>，</a:t>
            </a:r>
            <a:r>
              <a:rPr lang="en-US" altLang="zh-CN"/>
              <a:t>surround</a:t>
            </a:r>
            <a:r>
              <a:rPr lang="zh-CN" altLang="en-US"/>
              <a:t>比值与感受野位置无关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585" y="266700"/>
            <a:ext cx="10281285" cy="2399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3570" y="395859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非视网膜输入会对视网膜输入进行</a:t>
            </a:r>
            <a:r>
              <a:rPr lang="en-US" altLang="zh-CN" dirty="0"/>
              <a:t>“pruning”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6585" y="2828290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精致的分层结构，复杂的微环路设计，多种非视网膜输入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403350" y="3196590"/>
            <a:ext cx="1024890" cy="69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6585" y="3358515"/>
            <a:ext cx="4013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同侧眼</a:t>
            </a:r>
            <a:r>
              <a:rPr lang="en-US" altLang="zh-CN"/>
              <a:t>or</a:t>
            </a:r>
            <a:r>
              <a:rPr lang="zh-CN" altLang="en-US"/>
              <a:t>对侧眼，</a:t>
            </a:r>
            <a:r>
              <a:rPr lang="en-US" altLang="zh-CN"/>
              <a:t>P M or K</a:t>
            </a:r>
            <a:r>
              <a:rPr lang="zh-CN" altLang="en-US"/>
              <a:t>，中心极性</a:t>
            </a:r>
          </a:p>
        </p:txBody>
      </p:sp>
      <p:sp>
        <p:nvSpPr>
          <p:cNvPr id="14" name="矩形 13"/>
          <p:cNvSpPr/>
          <p:nvPr/>
        </p:nvSpPr>
        <p:spPr>
          <a:xfrm>
            <a:off x="623570" y="3322955"/>
            <a:ext cx="4008120" cy="44958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4" idx="3"/>
          </p:cNvCxnSpPr>
          <p:nvPr/>
        </p:nvCxnSpPr>
        <p:spPr>
          <a:xfrm flipH="1" flipV="1">
            <a:off x="4631690" y="3547745"/>
            <a:ext cx="94043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12460" y="333375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有助于非视网膜输入特异性的作用于某些分组中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3772535"/>
            <a:ext cx="4869815" cy="29959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e714e36-f391-470b-9b39-60f177860c0c"/>
  <p:tag name="COMMONDATA" val="eyJoZGlkIjoiNWEyNGIxZmFhYjRlOGIzY2E5MzVhZjdjMzNiZjYxO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72,&quot;width&quot;:448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95,&quot;width&quot;:11454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95,&quot;width&quot;:7890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DejaVu Math TeX Gyre</vt:lpstr>
      <vt:lpstr>Times New Roman</vt:lpstr>
      <vt:lpstr>Wingdings</vt:lpstr>
      <vt:lpstr>Office 主题​​</vt:lpstr>
      <vt:lpstr>灵长类视觉——LGN</vt:lpstr>
      <vt:lpstr>本周主要工作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高 金金</cp:lastModifiedBy>
  <cp:revision>153</cp:revision>
  <dcterms:created xsi:type="dcterms:W3CDTF">2019-06-19T02:08:00Z</dcterms:created>
  <dcterms:modified xsi:type="dcterms:W3CDTF">2022-06-27T15:35:50Z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3C27A462C0FA4FF0BE56D341E6E096B3</vt:lpwstr>
  </property>
</Properties>
</file>