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3"/>
  </p:notesMasterIdLst>
  <p:sldIdLst>
    <p:sldId id="256" r:id="rId2"/>
    <p:sldId id="270" r:id="rId3"/>
    <p:sldId id="259" r:id="rId4"/>
    <p:sldId id="260" r:id="rId5"/>
    <p:sldId id="261" r:id="rId6"/>
    <p:sldId id="262" r:id="rId7"/>
    <p:sldId id="269" r:id="rId8"/>
    <p:sldId id="264" r:id="rId9"/>
    <p:sldId id="263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95072" y="6210313"/>
            <a:ext cx="609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285728"/>
            <a:ext cx="9982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BAARGAVI K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2213391036006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COMMERCE</a:t>
            </a:r>
            <a:endParaRPr lang="en-US" sz="2400" dirty="0"/>
          </a:p>
          <a:p>
            <a:r>
              <a:rPr lang="en-US" sz="2400" dirty="0" smtClean="0"/>
              <a:t>COLLEGE : QUEEN MARY’S COLLEGE,CHENNAI-600004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9" y="58959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4"/>
            <a:ext cx="243713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4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8-29 at 7.51.28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8" y="1571612"/>
            <a:ext cx="7181851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1500174"/>
            <a:ext cx="10363200" cy="185738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1092" y="2143121"/>
            <a:ext cx="6000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1.SUMMARY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KEY FINDINGS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IMPACT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marL="342900" indent="-3429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3.RECOMMNDATIONS</a:t>
            </a:r>
          </a:p>
          <a:p>
            <a:pPr marL="342900" indent="-3429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ACTIONPLAN</a:t>
            </a:r>
          </a:p>
          <a:p>
            <a:pPr marL="342900" indent="-34290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330995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grpSp>
        <p:nvGrpSpPr>
          <p:cNvPr id="4" name="object 18"/>
          <p:cNvGrpSpPr/>
          <p:nvPr/>
        </p:nvGrpSpPr>
        <p:grpSpPr>
          <a:xfrm>
            <a:off x="7310446" y="3000372"/>
            <a:ext cx="4124325" cy="2433660"/>
            <a:chOff x="47625" y="4457697"/>
            <a:chExt cx="4124325" cy="2247903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625" y="4457697"/>
              <a:ext cx="1733550" cy="173355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92" y="42860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95072" y="6210313"/>
            <a:ext cx="609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9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8151" y="135729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ATTENDANCE TRACKING:</a:t>
            </a:r>
          </a:p>
          <a:p>
            <a:r>
              <a:rPr lang="en-IN" b="1" dirty="0" smtClean="0"/>
              <a:t>Daily attendance:</a:t>
            </a:r>
          </a:p>
          <a:p>
            <a:r>
              <a:rPr lang="en-IN" dirty="0" smtClean="0"/>
              <a:t> </a:t>
            </a:r>
            <a:r>
              <a:rPr lang="en-IN" dirty="0" smtClean="0"/>
              <a:t>Track daily presence or absence, including late arrivals or early departures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Attendance </a:t>
            </a:r>
            <a:r>
              <a:rPr lang="en-IN" b="1" dirty="0" smtClean="0"/>
              <a:t>Trends: </a:t>
            </a:r>
          </a:p>
          <a:p>
            <a:r>
              <a:rPr lang="en-IN" dirty="0" smtClean="0"/>
              <a:t>Look </a:t>
            </a:r>
            <a:r>
              <a:rPr lang="en-IN" dirty="0" smtClean="0"/>
              <a:t>for patterns such as frequent absences on specific days or </a:t>
            </a:r>
            <a:r>
              <a:rPr lang="en-IN" dirty="0" smtClean="0"/>
              <a:t>seasons</a:t>
            </a:r>
          </a:p>
          <a:p>
            <a:r>
              <a:rPr lang="en-IN" b="1" dirty="0" smtClean="0"/>
              <a:t>TYPES OF LEAVE:</a:t>
            </a:r>
          </a:p>
          <a:p>
            <a:r>
              <a:rPr lang="en-IN" dirty="0" smtClean="0"/>
              <a:t> </a:t>
            </a:r>
            <a:r>
              <a:rPr lang="en-IN" dirty="0" smtClean="0"/>
              <a:t>Analyze different leave types (e.g., sick leave, vacation, personal leave) and their frequency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Leave </a:t>
            </a:r>
            <a:r>
              <a:rPr lang="en-IN" b="1" dirty="0" smtClean="0"/>
              <a:t>Utilization: </a:t>
            </a:r>
            <a:r>
              <a:rPr lang="en-IN" dirty="0" smtClean="0"/>
              <a:t>Track how much leave each employee uses compared to their allotted </a:t>
            </a:r>
            <a:r>
              <a:rPr lang="en-IN" dirty="0" smtClean="0"/>
              <a:t>amount</a:t>
            </a:r>
          </a:p>
          <a:p>
            <a:r>
              <a:rPr lang="en-IN" b="1" dirty="0" smtClean="0"/>
              <a:t>Departmental Comparison: </a:t>
            </a:r>
            <a:endParaRPr lang="en-IN" b="1" dirty="0" smtClean="0"/>
          </a:p>
          <a:p>
            <a:r>
              <a:rPr lang="en-IN" dirty="0" smtClean="0"/>
              <a:t>Compare </a:t>
            </a:r>
            <a:r>
              <a:rPr lang="en-IN" dirty="0" smtClean="0"/>
              <a:t>attendance and leave data across different departments or teams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Employee </a:t>
            </a:r>
            <a:r>
              <a:rPr lang="en-IN" b="1" dirty="0" smtClean="0"/>
              <a:t>Comparison: </a:t>
            </a:r>
            <a:endParaRPr lang="en-IN" b="1" dirty="0" smtClean="0"/>
          </a:p>
          <a:p>
            <a:r>
              <a:rPr lang="en-IN" dirty="0" smtClean="0"/>
              <a:t>Compare </a:t>
            </a:r>
            <a:r>
              <a:rPr lang="en-IN" dirty="0" smtClean="0"/>
              <a:t>individual employees to identify any outliers or </a:t>
            </a:r>
            <a:r>
              <a:rPr lang="en-IN" dirty="0" smtClean="0"/>
              <a:t>trends.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4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95072" y="6210313"/>
            <a:ext cx="609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09588" y="1928802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management of attendance and leave is crucial for ensuring operational efficiency and workforce satisfaction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provide a comprehensive overview of attendance patterns and leave utilization within the organization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examining trends, identifying areas for improvement, and understanding the impact of leave policies, this report seeks to offer actionable insights that can enhance overall productivity and employee well-being.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9" y="58959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95072" y="6210313"/>
            <a:ext cx="609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9" y="6172214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8151" y="164305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HR Managers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They use the data to manage workforce availability, address attendance issues, and ensure compliance with leave policies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Team </a:t>
            </a:r>
            <a:r>
              <a:rPr lang="en-IN" b="1" dirty="0" smtClean="0"/>
              <a:t>Leaders/Supervisors: </a:t>
            </a:r>
            <a:endParaRPr lang="en-IN" b="1" dirty="0" smtClean="0"/>
          </a:p>
          <a:p>
            <a:r>
              <a:rPr lang="en-IN" dirty="0" smtClean="0"/>
              <a:t>They </a:t>
            </a:r>
            <a:r>
              <a:rPr lang="en-IN" dirty="0" smtClean="0"/>
              <a:t>track their team’s attendance and manage workloads based on team availability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Finance </a:t>
            </a:r>
            <a:r>
              <a:rPr lang="en-IN" b="1" dirty="0" smtClean="0"/>
              <a:t>Departments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They analyze attendance and leave data to manage payroll and budget planning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Employees</a:t>
            </a:r>
            <a:r>
              <a:rPr lang="en-IN" b="1" dirty="0" smtClean="0"/>
              <a:t>: </a:t>
            </a:r>
            <a:endParaRPr lang="en-IN" b="1" dirty="0" smtClean="0"/>
          </a:p>
          <a:p>
            <a:r>
              <a:rPr lang="en-IN" dirty="0" smtClean="0"/>
              <a:t>They </a:t>
            </a:r>
            <a:r>
              <a:rPr lang="en-IN" dirty="0" smtClean="0"/>
              <a:t>may access their own attendance and leave records to track their time off and manage work-life balance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Compliance </a:t>
            </a:r>
            <a:r>
              <a:rPr lang="en-IN" b="1" dirty="0" smtClean="0"/>
              <a:t>Officers: </a:t>
            </a:r>
            <a:endParaRPr lang="en-IN" b="1" dirty="0" smtClean="0"/>
          </a:p>
          <a:p>
            <a:r>
              <a:rPr lang="en-IN" dirty="0" smtClean="0"/>
              <a:t>They </a:t>
            </a:r>
            <a:r>
              <a:rPr lang="en-IN" dirty="0" smtClean="0"/>
              <a:t>ensure that the organization adheres to </a:t>
            </a:r>
            <a:r>
              <a:rPr lang="en-IN" dirty="0" err="1" smtClean="0"/>
              <a:t>labor</a:t>
            </a:r>
            <a:r>
              <a:rPr lang="en-IN" dirty="0" smtClean="0"/>
              <a:t> laws and regulations regarding attendance and leave.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9" y="58959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96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95072" y="6210313"/>
            <a:ext cx="609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9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1422" y="2000240"/>
            <a:ext cx="4643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</a:p>
          <a:p>
            <a:pPr marL="342900" indent="-342900"/>
            <a:r>
              <a:rPr lang="en-IN" dirty="0" smtClean="0"/>
              <a:t>1.Automated </a:t>
            </a:r>
            <a:r>
              <a:rPr lang="en-IN" dirty="0" smtClean="0"/>
              <a:t>Tracking </a:t>
            </a:r>
            <a:r>
              <a:rPr lang="en-IN" dirty="0" smtClean="0"/>
              <a:t>System </a:t>
            </a:r>
          </a:p>
          <a:p>
            <a:pPr marL="342900" indent="-342900"/>
            <a:r>
              <a:rPr lang="en-IN" dirty="0" smtClean="0"/>
              <a:t>2.Leave </a:t>
            </a:r>
            <a:r>
              <a:rPr lang="en-IN" dirty="0" smtClean="0"/>
              <a:t>Management </a:t>
            </a:r>
            <a:r>
              <a:rPr lang="en-IN" dirty="0" smtClean="0"/>
              <a:t>System</a:t>
            </a:r>
          </a:p>
          <a:p>
            <a:pPr marL="342900" indent="-342900"/>
            <a:r>
              <a:rPr lang="en-IN" dirty="0" smtClean="0"/>
              <a:t>3.Data Integration</a:t>
            </a:r>
          </a:p>
          <a:p>
            <a:pPr marL="342900" indent="-342900"/>
            <a:r>
              <a:rPr lang="en-IN" dirty="0" smtClean="0"/>
              <a:t>4. Compliance Tracking</a:t>
            </a:r>
          </a:p>
          <a:p>
            <a:pPr marL="342900" indent="-342900"/>
            <a:r>
              <a:rPr lang="en-IN" dirty="0" smtClean="0"/>
              <a:t>5.User </a:t>
            </a:r>
            <a:r>
              <a:rPr lang="en-IN" dirty="0" smtClean="0"/>
              <a:t>Access </a:t>
            </a:r>
            <a:r>
              <a:rPr lang="en-IN" dirty="0" smtClean="0"/>
              <a:t>Controls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/>
            <a:r>
              <a:rPr lang="en-IN" dirty="0" smtClean="0"/>
              <a:t>  </a:t>
            </a:r>
            <a:r>
              <a:rPr lang="en-IN" b="1" dirty="0" smtClean="0"/>
              <a:t>Proposition:</a:t>
            </a:r>
            <a:endParaRPr lang="en-IN" dirty="0" smtClean="0"/>
          </a:p>
          <a:p>
            <a:pPr marL="342900" indent="-342900"/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IN" dirty="0" smtClean="0"/>
              <a:t>1</a:t>
            </a:r>
            <a:r>
              <a:rPr lang="en-IN" dirty="0" smtClean="0"/>
              <a:t>. </a:t>
            </a:r>
            <a:r>
              <a:rPr lang="en-IN" dirty="0" smtClean="0"/>
              <a:t>Enhanced Accuracy. </a:t>
            </a:r>
          </a:p>
          <a:p>
            <a:pPr marL="342900" indent="-342900"/>
            <a:r>
              <a:rPr lang="en-IN" dirty="0" smtClean="0"/>
              <a:t>2</a:t>
            </a:r>
            <a:r>
              <a:rPr lang="en-IN" dirty="0" smtClean="0"/>
              <a:t>. Improved Visibility</a:t>
            </a:r>
          </a:p>
          <a:p>
            <a:pPr marL="342900" indent="-342900"/>
            <a:r>
              <a:rPr lang="en-IN" dirty="0" smtClean="0"/>
              <a:t>3</a:t>
            </a:r>
            <a:r>
              <a:rPr lang="en-IN" dirty="0" smtClean="0"/>
              <a:t>. Better Compliance. </a:t>
            </a:r>
          </a:p>
          <a:p>
            <a:pPr marL="342900" indent="-342900"/>
            <a:r>
              <a:rPr lang="en-IN" dirty="0" smtClean="0"/>
              <a:t>4Employee Satisfaction.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81094" y="1714488"/>
            <a:ext cx="3286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 ID</a:t>
            </a:r>
          </a:p>
          <a:p>
            <a:r>
              <a:rPr lang="en-US" b="1" dirty="0" smtClean="0"/>
              <a:t>EMPLOYEE NAME </a:t>
            </a:r>
          </a:p>
          <a:p>
            <a:r>
              <a:rPr lang="en-US" b="1" dirty="0" smtClean="0"/>
              <a:t>TOTAL DAYS</a:t>
            </a:r>
          </a:p>
          <a:p>
            <a:r>
              <a:rPr lang="en-US" b="1" dirty="0" smtClean="0"/>
              <a:t>DAYS PRESENT</a:t>
            </a:r>
          </a:p>
          <a:p>
            <a:r>
              <a:rPr lang="en-US" b="1" dirty="0" smtClean="0"/>
              <a:t>SICK LEAVE</a:t>
            </a:r>
          </a:p>
          <a:p>
            <a:r>
              <a:rPr lang="en-US" b="1" dirty="0" smtClean="0"/>
              <a:t>CASUAL LEAVE</a:t>
            </a:r>
          </a:p>
          <a:p>
            <a:r>
              <a:rPr lang="en-US" b="1" dirty="0" smtClean="0"/>
              <a:t>OTHER LEAVE</a:t>
            </a:r>
          </a:p>
          <a:p>
            <a:r>
              <a:rPr lang="en-US" b="1" dirty="0" smtClean="0"/>
              <a:t>PAID LEAVE</a:t>
            </a:r>
          </a:p>
          <a:p>
            <a:r>
              <a:rPr lang="en-US" b="1" dirty="0" smtClean="0"/>
              <a:t>UNPAID LEAVE</a:t>
            </a:r>
          </a:p>
          <a:p>
            <a:r>
              <a:rPr lang="en-US" b="1" dirty="0" smtClean="0"/>
              <a:t>LATE ARRIVALS</a:t>
            </a:r>
          </a:p>
          <a:p>
            <a:r>
              <a:rPr lang="en-US" b="1" dirty="0" smtClean="0"/>
              <a:t>EARLY DEPARTURES</a:t>
            </a:r>
          </a:p>
          <a:p>
            <a:r>
              <a:rPr lang="en-US" b="1" dirty="0" smtClean="0"/>
              <a:t>OVERTIME HOURS </a:t>
            </a:r>
          </a:p>
          <a:p>
            <a:r>
              <a:rPr lang="en-US" b="1" dirty="0" smtClean="0"/>
              <a:t>ABSENT DAYS </a:t>
            </a:r>
          </a:p>
          <a:p>
            <a:r>
              <a:rPr lang="en-US" b="1" dirty="0" smtClean="0"/>
              <a:t>WORK FROM HOME</a:t>
            </a:r>
          </a:p>
          <a:p>
            <a:r>
              <a:rPr lang="en-US" b="1" dirty="0" smtClean="0"/>
              <a:t>TRAINING DAYS </a:t>
            </a:r>
          </a:p>
          <a:p>
            <a:r>
              <a:rPr lang="en-US" b="1" dirty="0" smtClean="0"/>
              <a:t>ATTENDENCE</a:t>
            </a:r>
            <a:endParaRPr lang="en-IN" b="1" dirty="0"/>
          </a:p>
        </p:txBody>
      </p:sp>
      <p:pic>
        <p:nvPicPr>
          <p:cNvPr id="4" name="Picture 3" descr="A curious young cartoon programmer studying an AI bo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8" y="1714488"/>
            <a:ext cx="3571900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9" y="58959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52467" y="1928802"/>
            <a:ext cx="49292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 Step </a:t>
            </a:r>
            <a:r>
              <a:rPr lang="en-IN" b="1" dirty="0" smtClean="0"/>
              <a:t>1</a:t>
            </a:r>
            <a:r>
              <a:rPr lang="en-IN" dirty="0" smtClean="0"/>
              <a:t>: </a:t>
            </a:r>
            <a:endParaRPr lang="en-IN" dirty="0" smtClean="0"/>
          </a:p>
          <a:p>
            <a:r>
              <a:rPr lang="en-IN" dirty="0" smtClean="0"/>
              <a:t>Data Preparation</a:t>
            </a:r>
          </a:p>
          <a:p>
            <a:r>
              <a:rPr lang="en-IN" b="1" dirty="0" smtClean="0"/>
              <a:t>Step </a:t>
            </a:r>
            <a:r>
              <a:rPr lang="en-IN" b="1" dirty="0" smtClean="0"/>
              <a:t>2</a:t>
            </a:r>
            <a:r>
              <a:rPr lang="en-IN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dirty="0" smtClean="0"/>
              <a:t>Exploratory Data Analysis (</a:t>
            </a:r>
            <a:r>
              <a:rPr lang="en-IN" dirty="0" smtClean="0"/>
              <a:t>EDA)</a:t>
            </a:r>
          </a:p>
          <a:p>
            <a:r>
              <a:rPr lang="en-IN" b="1" dirty="0" smtClean="0"/>
              <a:t>Step </a:t>
            </a:r>
            <a:r>
              <a:rPr lang="en-IN" b="1" dirty="0" smtClean="0"/>
              <a:t>3</a:t>
            </a:r>
            <a:r>
              <a:rPr lang="en-IN" dirty="0" smtClean="0"/>
              <a:t>: </a:t>
            </a:r>
            <a:endParaRPr lang="en-IN" dirty="0" smtClean="0"/>
          </a:p>
          <a:p>
            <a:r>
              <a:rPr lang="en-IN" dirty="0" smtClean="0"/>
              <a:t>Feature Engineering  </a:t>
            </a:r>
          </a:p>
          <a:p>
            <a:r>
              <a:rPr lang="en-IN" b="1" dirty="0" smtClean="0"/>
              <a:t>Step 4</a:t>
            </a:r>
            <a:r>
              <a:rPr lang="en-IN" dirty="0" smtClean="0"/>
              <a:t>: </a:t>
            </a:r>
          </a:p>
          <a:p>
            <a:r>
              <a:rPr lang="en-IN" dirty="0" err="1" smtClean="0"/>
              <a:t>Modeling</a:t>
            </a:r>
            <a:r>
              <a:rPr lang="en-IN" dirty="0" smtClean="0"/>
              <a:t> Techniques</a:t>
            </a:r>
          </a:p>
          <a:p>
            <a:r>
              <a:rPr lang="en-IN" b="1" dirty="0" smtClean="0"/>
              <a:t>Step 5</a:t>
            </a:r>
            <a:r>
              <a:rPr lang="en-IN" dirty="0" smtClean="0"/>
              <a:t>:</a:t>
            </a:r>
          </a:p>
          <a:p>
            <a:r>
              <a:rPr lang="en-IN" dirty="0" smtClean="0"/>
              <a:t> Evaluation</a:t>
            </a:r>
          </a:p>
          <a:p>
            <a:r>
              <a:rPr lang="en-IN" b="1" dirty="0" smtClean="0"/>
              <a:t>Step </a:t>
            </a:r>
            <a:r>
              <a:rPr lang="en-IN" b="1" dirty="0" smtClean="0"/>
              <a:t>6</a:t>
            </a:r>
            <a:r>
              <a:rPr lang="en-IN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dirty="0" smtClean="0"/>
              <a:t>Deployment and Monitoring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4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9" y="589598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5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9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1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8546" y="2428868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 calculate attendance percentage, </a:t>
            </a:r>
            <a:r>
              <a:rPr lang="en-IN" b="1" dirty="0" smtClean="0"/>
              <a:t>I have used </a:t>
            </a:r>
            <a:r>
              <a:rPr lang="en-IN" b="1" dirty="0" smtClean="0"/>
              <a:t>a formula </a:t>
            </a:r>
            <a:r>
              <a:rPr lang="en-IN" b="1" dirty="0" smtClean="0"/>
              <a:t> </a:t>
            </a:r>
          </a:p>
          <a:p>
            <a:r>
              <a:rPr lang="en-IN" b="1" dirty="0" smtClean="0"/>
              <a:t>(</a:t>
            </a:r>
            <a:r>
              <a:rPr lang="en-IN" b="1" dirty="0" smtClean="0"/>
              <a:t>D2/C2)*100 in the ATTENDANCE </a:t>
            </a:r>
            <a:r>
              <a:rPr lang="en-IN" b="1" dirty="0" smtClean="0"/>
              <a:t>column.</a:t>
            </a:r>
          </a:p>
          <a:p>
            <a:endParaRPr lang="en-IN" dirty="0" smtClean="0"/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IN" dirty="0" smtClean="0"/>
              <a:t>If </a:t>
            </a:r>
            <a:r>
              <a:rPr lang="en-IN" dirty="0" smtClean="0"/>
              <a:t>TOTAL DAYS (C2) = 30 and DAYS PRESENT (D2) = </a:t>
            </a:r>
            <a:r>
              <a:rPr lang="en-IN" dirty="0" smtClean="0"/>
              <a:t>25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formula =(D2/C2)*100 will calculate as follows:=(25/30)*100 = 0.8333*100 = 83.33</a:t>
            </a:r>
            <a:r>
              <a:rPr lang="en-IN" dirty="0" smtClean="0"/>
              <a:t>%</a:t>
            </a:r>
          </a:p>
          <a:p>
            <a:r>
              <a:rPr lang="en-IN" dirty="0" smtClean="0"/>
              <a:t>This </a:t>
            </a:r>
            <a:r>
              <a:rPr lang="en-IN" dirty="0" smtClean="0"/>
              <a:t>means the employee has an attendance percentage of 83.33%.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</TotalTime>
  <Words>523</Words>
  <Application>Microsoft Office PowerPoint</Application>
  <PresentationFormat>Custom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Employee Data Analysis using Excel 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8</vt:lpstr>
      <vt:lpstr>THE "WOW" IN OUR SOLUTION</vt:lpstr>
      <vt:lpstr>RESULTS</vt:lpstr>
      <vt:lpstr>        CONCLUSION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</cp:lastModifiedBy>
  <cp:revision>21</cp:revision>
  <dcterms:created xsi:type="dcterms:W3CDTF">2024-03-29T15:07:22Z</dcterms:created>
  <dcterms:modified xsi:type="dcterms:W3CDTF">2024-08-30T01:46:00Z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