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0" d="100"/>
          <a:sy n="160" d="100"/>
        </p:scale>
        <p:origin x="20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
    <p:spTree>
      <p:nvGrpSpPr>
        <p:cNvPr id="1" name=""/>
        <p:cNvGrpSpPr/>
        <p:nvPr/>
      </p:nvGrpSpPr>
      <p:grpSpPr>
        <a:xfrm>
          <a:off x="0" y="0"/>
          <a:ext cx="9144000" cy="5143500"/>
          <a:chOff x="0" y="0"/>
          <a:chExt cx="9144000" cy="5143500"/>
        </a:xfrm>
      </p:grpSpPr>
      <p:pic>
        <p:nvPicPr>
          <p:cNvPr id="2" name="Google Shape;9;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_1">
    <p:spTree>
      <p:nvGrpSpPr>
        <p:cNvPr id="1" name=""/>
        <p:cNvGrpSpPr/>
        <p:nvPr/>
      </p:nvGrpSpPr>
      <p:grpSpPr>
        <a:xfrm>
          <a:off x="0" y="0"/>
          <a:ext cx="9144000" cy="5143500"/>
          <a:chOff x="0" y="0"/>
          <a:chExt cx="9144000" cy="5143500"/>
        </a:xfrm>
      </p:grpSpPr>
      <p:pic>
        <p:nvPicPr>
          <p:cNvPr id="2" name="Google Shape;11;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_1_1">
    <p:spTree>
      <p:nvGrpSpPr>
        <p:cNvPr id="1" name=""/>
        <p:cNvGrpSpPr/>
        <p:nvPr/>
      </p:nvGrpSpPr>
      <p:grpSpPr>
        <a:xfrm>
          <a:off x="0" y="0"/>
          <a:ext cx="9144000" cy="5143500"/>
          <a:chOff x="0" y="0"/>
          <a:chExt cx="9144000" cy="5143500"/>
        </a:xfrm>
      </p:grpSpPr>
      <p:pic>
        <p:nvPicPr>
          <p:cNvPr id="2" name="Google Shape;13;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_1_1_1">
    <p:spTree>
      <p:nvGrpSpPr>
        <p:cNvPr id="1" name=""/>
        <p:cNvGrpSpPr/>
        <p:nvPr/>
      </p:nvGrpSpPr>
      <p:grpSpPr>
        <a:xfrm>
          <a:off x="0" y="0"/>
          <a:ext cx="9144000" cy="5143500"/>
          <a:chOff x="0" y="0"/>
          <a:chExt cx="9144000" cy="5143500"/>
        </a:xfrm>
      </p:grpSpPr>
      <p:pic>
        <p:nvPicPr>
          <p:cNvPr id="2" name="Google Shape;15;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_1_1_1_1_1">
    <p:spTree>
      <p:nvGrpSpPr>
        <p:cNvPr id="1" name=""/>
        <p:cNvGrpSpPr/>
        <p:nvPr/>
      </p:nvGrpSpPr>
      <p:grpSpPr>
        <a:xfrm>
          <a:off x="0" y="0"/>
          <a:ext cx="9144000" cy="5143500"/>
          <a:chOff x="0" y="0"/>
          <a:chExt cx="9144000" cy="5143500"/>
        </a:xfrm>
      </p:grpSpPr>
      <p:pic>
        <p:nvPicPr>
          <p:cNvPr id="2" name="Google Shape;19;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_1_1_1_1_1_1">
    <p:spTree>
      <p:nvGrpSpPr>
        <p:cNvPr id="1" name=""/>
        <p:cNvGrpSpPr/>
        <p:nvPr/>
      </p:nvGrpSpPr>
      <p:grpSpPr>
        <a:xfrm>
          <a:off x="0" y="0"/>
          <a:ext cx="9144000" cy="5143500"/>
          <a:chOff x="0" y="0"/>
          <a:chExt cx="9144000" cy="5143500"/>
        </a:xfrm>
      </p:grpSpPr>
      <p:pic>
        <p:nvPicPr>
          <p:cNvPr id="2" name="Google Shape;21;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22012245" r:id="rId1"/>
    <p:sldLayoutId id="2422012246" r:id="rId2"/>
    <p:sldLayoutId id="2422012247" r:id="rId3"/>
    <p:sldLayoutId id="2422012248" r:id="rId4"/>
    <p:sldLayoutId id="2422012249" r:id="rId5"/>
    <p:sldLayoutId id="2422012250" r:id="rId6"/>
    <p:sldLayoutId id="2422012251" r:id="rId7"/>
    <p:sldLayoutId id="2422012252" r:id="rId8"/>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D1073A-58DA-57FC-8C41-4772DCE81D1F}"/>
              </a:ext>
            </a:extLst>
          </p:cNvPr>
          <p:cNvSpPr txBox="1"/>
          <p:nvPr/>
        </p:nvSpPr>
        <p:spPr>
          <a:xfrm>
            <a:off x="3429000" y="742950"/>
            <a:ext cx="3352800" cy="523220"/>
          </a:xfrm>
          <a:prstGeom prst="rect">
            <a:avLst/>
          </a:prstGeom>
          <a:noFill/>
        </p:spPr>
        <p:txBody>
          <a:bodyPr wrap="square" rtlCol="0">
            <a:spAutoFit/>
          </a:bodyPr>
          <a:lstStyle/>
          <a:p>
            <a:r>
              <a:rPr lang="en-US" sz="2800" b="1" u="sng" dirty="0"/>
              <a:t>Presentation</a:t>
            </a:r>
          </a:p>
        </p:txBody>
      </p:sp>
      <p:sp>
        <p:nvSpPr>
          <p:cNvPr id="3" name="TextBox 2">
            <a:extLst>
              <a:ext uri="{FF2B5EF4-FFF2-40B4-BE49-F238E27FC236}">
                <a16:creationId xmlns:a16="http://schemas.microsoft.com/office/drawing/2014/main" id="{EAF4B7FD-4D1E-58E7-2290-0138954771C5}"/>
              </a:ext>
            </a:extLst>
          </p:cNvPr>
          <p:cNvSpPr txBox="1"/>
          <p:nvPr/>
        </p:nvSpPr>
        <p:spPr>
          <a:xfrm>
            <a:off x="914400" y="1352550"/>
            <a:ext cx="5943600" cy="3139321"/>
          </a:xfrm>
          <a:prstGeom prst="rect">
            <a:avLst/>
          </a:prstGeom>
          <a:noFill/>
        </p:spPr>
        <p:txBody>
          <a:bodyPr wrap="square" rtlCol="0">
            <a:spAutoFit/>
          </a:bodyPr>
          <a:lstStyle/>
          <a:p>
            <a:r>
              <a:rPr lang="en-US" b="1" u="sng" dirty="0"/>
              <a:t>Submitted By</a:t>
            </a:r>
            <a:r>
              <a:rPr lang="en-US" b="1" dirty="0"/>
              <a:t>-</a:t>
            </a:r>
          </a:p>
          <a:p>
            <a:r>
              <a:rPr lang="en-US" b="1" u="sng" dirty="0"/>
              <a:t>Name</a:t>
            </a:r>
            <a:r>
              <a:rPr lang="en-US" dirty="0"/>
              <a:t>: Md shahriar Rashid Rahi</a:t>
            </a:r>
          </a:p>
          <a:p>
            <a:r>
              <a:rPr lang="en-US" b="1" u="sng" dirty="0"/>
              <a:t>Id</a:t>
            </a:r>
            <a:r>
              <a:rPr lang="en-US" dirty="0"/>
              <a:t>: 221-35-1027</a:t>
            </a:r>
            <a:br>
              <a:rPr lang="en-US" dirty="0"/>
            </a:br>
            <a:r>
              <a:rPr lang="en-US" b="1" u="sng" dirty="0"/>
              <a:t>Sec</a:t>
            </a:r>
            <a:r>
              <a:rPr lang="en-US" dirty="0"/>
              <a:t>: E(37)</a:t>
            </a:r>
          </a:p>
          <a:p>
            <a:endParaRPr lang="en-US" dirty="0"/>
          </a:p>
          <a:p>
            <a:r>
              <a:rPr lang="en-US" b="1" u="sng" dirty="0"/>
              <a:t>Submitted to </a:t>
            </a:r>
            <a:r>
              <a:rPr lang="en-US" b="1" dirty="0"/>
              <a:t>-</a:t>
            </a:r>
            <a:br>
              <a:rPr lang="en-US" b="1" dirty="0"/>
            </a:br>
            <a:r>
              <a:rPr lang="en-US" b="1" u="sng" dirty="0"/>
              <a:t>Course Teacher</a:t>
            </a:r>
            <a:r>
              <a:rPr lang="en-US" dirty="0"/>
              <a:t>: Arpita </a:t>
            </a:r>
            <a:r>
              <a:rPr lang="en-US" dirty="0" err="1"/>
              <a:t>paul</a:t>
            </a:r>
            <a:endParaRPr lang="en-US" dirty="0"/>
          </a:p>
          <a:p>
            <a:r>
              <a:rPr lang="en-US" b="1" u="sng" dirty="0"/>
              <a:t>Designation</a:t>
            </a:r>
            <a:r>
              <a:rPr lang="en-US" dirty="0"/>
              <a:t>: Lecturer</a:t>
            </a:r>
          </a:p>
          <a:p>
            <a:endParaRPr lang="en-US" dirty="0"/>
          </a:p>
          <a:p>
            <a:r>
              <a:rPr lang="en-US" b="1" u="sng" dirty="0"/>
              <a:t>Submission Date</a:t>
            </a:r>
            <a:r>
              <a:rPr lang="en-US" dirty="0"/>
              <a:t> –</a:t>
            </a:r>
          </a:p>
          <a:p>
            <a:r>
              <a:rPr lang="en-US" b="1" u="sng" dirty="0"/>
              <a:t>03.12.2024</a:t>
            </a:r>
          </a:p>
        </p:txBody>
      </p:sp>
    </p:spTree>
    <p:extLst>
      <p:ext uri="{BB962C8B-B14F-4D97-AF65-F5344CB8AC3E}">
        <p14:creationId xmlns:p14="http://schemas.microsoft.com/office/powerpoint/2010/main" val="215076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848225"/>
          <a:chOff x="914400" y="1028700"/>
          <a:chExt cx="8229600" cy="48482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sng" strike="noStrike" cap="none" spc="0" dirty="0">
                <a:solidFill>
                  <a:srgbClr val="121212">
                    <a:alpha val="100000"/>
                  </a:srgbClr>
                </a:solidFill>
                <a:latin typeface="Times New Roman"/>
              </a:rPr>
              <a:t>Real-World Examples of Supervised Learning</a:t>
            </a:r>
          </a:p>
        </p:txBody>
      </p:sp>
      <p:sp>
        <p:nvSpPr>
          <p:cNvPr id="3" name="TextBox 2"/>
          <p:cNvSpPr txBox="1"/>
          <p:nvPr/>
        </p:nvSpPr>
        <p:spPr>
          <a:xfrm>
            <a:off x="914400" y="1800225"/>
            <a:ext cx="7315200" cy="3048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Spam Detection: Email services utilize algorithms trained on labeled datasets to filter spam.
Fraud Detection: Financial institutions detect fraudulent activities based on labeled transaction data.
Recommendation Systems: Platforms like Netflix and Amazon offer personalized recommendations through analysis of user behaviors.
Image Recognition: Crucial in facial recognition and classification tasks using large datasets of labeled images.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115050"/>
          <a:chOff x="914400" y="1028700"/>
          <a:chExt cx="8229600" cy="6115050"/>
        </a:xfrm>
      </p:grpSpPr>
      <p:sp>
        <p:nvSpPr>
          <p:cNvPr id="2" name="TextBox 1"/>
          <p:cNvSpPr txBox="1"/>
          <p:nvPr/>
        </p:nvSpPr>
        <p:spPr>
          <a:xfrm>
            <a:off x="1828800" y="1028700"/>
            <a:ext cx="5486400" cy="707886"/>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sng" strike="noStrike" cap="none" spc="0" dirty="0">
                <a:solidFill>
                  <a:srgbClr val="424242">
                    <a:alpha val="100000"/>
                  </a:srgbClr>
                </a:solidFill>
                <a:latin typeface="Times New Roman"/>
              </a:rPr>
              <a:t>Conclusion</a:t>
            </a:r>
          </a:p>
        </p:txBody>
      </p:sp>
      <p:sp>
        <p:nvSpPr>
          <p:cNvPr id="3" name="TextBox 2"/>
          <p:cNvSpPr txBox="1"/>
          <p:nvPr/>
        </p:nvSpPr>
        <p:spPr>
          <a:xfrm>
            <a:off x="914400" y="1800225"/>
            <a:ext cx="7315200" cy="1274195"/>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1600" b="1" u="none" strike="noStrike" cap="none" spc="0" dirty="0">
                <a:solidFill>
                  <a:srgbClr val="424242">
                    <a:alpha val="100000"/>
                  </a:srgbClr>
                </a:solidFill>
                <a:latin typeface="Times New Roman"/>
              </a:rPr>
              <a:t>Supervised learning is a cornerstone of machine learning across various industries. Understanding its principles, methodologies, and challenges is crucial for leveraging machine learning techniques effectively. As technology advances, the potential applications of supervised learning will expand, driving innovation.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188595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a:solidFill>
                  <a:srgbClr val="424242">
                    <a:alpha val="100000"/>
                  </a:srgbClr>
                </a:solidFill>
                <a:latin typeface="Times New Rom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2857500"/>
          <a:chOff x="914400" y="1543050"/>
          <a:chExt cx="8229600" cy="2857500"/>
        </a:xfrm>
      </p:grpSpPr>
      <p:sp>
        <p:nvSpPr>
          <p:cNvPr id="2" name="TextBox 1"/>
          <p:cNvSpPr txBox="1"/>
          <p:nvPr/>
        </p:nvSpPr>
        <p:spPr>
          <a:xfrm>
            <a:off x="1828800" y="1543050"/>
            <a:ext cx="5486400" cy="1323439"/>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sng" strike="noStrike" cap="none" spc="0" dirty="0">
                <a:solidFill>
                  <a:srgbClr val="121212">
                    <a:alpha val="100000"/>
                  </a:srgbClr>
                </a:solidFill>
                <a:latin typeface="Times New Roman"/>
              </a:rPr>
              <a:t>Supervised Learning in Machine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24242">
                    <a:alpha val="100000"/>
                  </a:srgbClr>
                </a:solidFill>
                <a:latin typeface="Times New Roman"/>
              </a:rPr>
              <a:t>Introduction</a:t>
            </a:r>
          </a:p>
        </p:txBody>
      </p:sp>
      <p:sp>
        <p:nvSpPr>
          <p:cNvPr id="3" name="TextBox 2"/>
          <p:cNvSpPr txBox="1"/>
          <p:nvPr/>
        </p:nvSpPr>
        <p:spPr>
          <a:xfrm>
            <a:off x="914400" y="1800225"/>
            <a:ext cx="7315200" cy="1274195"/>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1600" u="none" strike="noStrike" cap="none" spc="0" dirty="0">
                <a:solidFill>
                  <a:srgbClr val="424242">
                    <a:alpha val="100000"/>
                  </a:srgbClr>
                </a:solidFill>
                <a:latin typeface="Times New Roman"/>
              </a:rPr>
              <a:t>Supervised learning is a fundamental approach in machine learning where algorithms learn from labeled training data to make predictions or decisions based on new, unseen data. This methodology is widely used across various domains, due to its effectiveness in classification and regression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733800"/>
          <a:chOff x="914400" y="1028700"/>
          <a:chExt cx="8229600" cy="3733800"/>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Table of contents</a:t>
            </a:r>
          </a:p>
        </p:txBody>
      </p:sp>
      <p:sp>
        <p:nvSpPr>
          <p:cNvPr id="3" name="TextBox 2"/>
          <p:cNvSpPr txBox="1"/>
          <p:nvPr/>
        </p:nvSpPr>
        <p:spPr>
          <a:xfrm>
            <a:off x="914400" y="1543050"/>
            <a:ext cx="7315200" cy="2276072"/>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424242">
                  <a:alpha val="100000"/>
                </a:srgbClr>
              </a:buClr>
              <a:buFont typeface="Calibri"/>
              <a:buChar char="-"/>
            </a:pPr>
            <a:r>
              <a:rPr lang="en-US" sz="2000" b="1" u="none" strike="noStrike" cap="none" spc="0" dirty="0">
                <a:solidFill>
                  <a:srgbClr val="424242">
                    <a:alpha val="100000"/>
                  </a:srgbClr>
                </a:solidFill>
                <a:latin typeface="Times New Roman"/>
              </a:rPr>
              <a:t> </a:t>
            </a:r>
            <a:r>
              <a:rPr lang="en-US" sz="2000" u="none" strike="noStrike" cap="none" spc="0" dirty="0">
                <a:solidFill>
                  <a:srgbClr val="424242">
                    <a:alpha val="100000"/>
                  </a:srgbClr>
                </a:solidFill>
                <a:latin typeface="Times New Roman"/>
              </a:rPr>
              <a:t>Key Concepts of Supervised Learning</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u="none" strike="noStrike" cap="none" spc="0" dirty="0">
                <a:solidFill>
                  <a:srgbClr val="424242">
                    <a:alpha val="100000"/>
                  </a:srgbClr>
                </a:solidFill>
                <a:latin typeface="Times New Roman"/>
              </a:rPr>
              <a:t> Types of Supervised Learning Tasks</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u="none" strike="noStrike" cap="none" spc="0" dirty="0">
                <a:solidFill>
                  <a:srgbClr val="424242">
                    <a:alpha val="100000"/>
                  </a:srgbClr>
                </a:solidFill>
                <a:latin typeface="Times New Roman"/>
              </a:rPr>
              <a:t> Applications of Supervised Learning</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u="none" strike="noStrike" cap="none" spc="0" dirty="0">
                <a:solidFill>
                  <a:srgbClr val="424242">
                    <a:alpha val="100000"/>
                  </a:srgbClr>
                </a:solidFill>
                <a:latin typeface="Times New Roman"/>
              </a:rPr>
              <a:t> Challenges in Supervised Learning</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u="none" strike="noStrike" cap="none" spc="0" dirty="0">
                <a:solidFill>
                  <a:srgbClr val="424242">
                    <a:alpha val="100000"/>
                  </a:srgbClr>
                </a:solidFill>
                <a:latin typeface="Times New Roman"/>
              </a:rPr>
              <a:t> Future Directions</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u="none" strike="noStrike" cap="none" spc="0" dirty="0">
                <a:solidFill>
                  <a:srgbClr val="424242">
                    <a:alpha val="100000"/>
                  </a:srgbClr>
                </a:solidFill>
                <a:latin typeface="Times New Roman"/>
              </a:rPr>
              <a:t> Real-World Examples of Supervised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848225"/>
          <a:chOff x="914400" y="1028700"/>
          <a:chExt cx="8229600" cy="48482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sng" strike="noStrike" cap="none" spc="0" dirty="0">
                <a:solidFill>
                  <a:srgbClr val="121212">
                    <a:alpha val="100000"/>
                  </a:srgbClr>
                </a:solidFill>
                <a:latin typeface="Times New Roman"/>
              </a:rPr>
              <a:t>Key Concepts of Supervised Learning</a:t>
            </a:r>
          </a:p>
        </p:txBody>
      </p:sp>
      <p:sp>
        <p:nvSpPr>
          <p:cNvPr id="3" name="TextBox 2"/>
          <p:cNvSpPr txBox="1"/>
          <p:nvPr/>
        </p:nvSpPr>
        <p:spPr>
          <a:xfrm>
            <a:off x="914400" y="1800225"/>
            <a:ext cx="7315200" cy="3048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Labeled Data: Models are trained on datasets with input features and output labels, such as classifying emails as spam or not spam.
Training and Testing: Datasets are divided into training sets for model training and testing sets to evaluate performance.
Algorithms: Common algorithms include Linear Regression, Logistic Regression, Decision Trees, Support Vector Machines (SVM), Random Forests, and Neural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sng" strike="noStrike" cap="none" spc="0" dirty="0">
                <a:solidFill>
                  <a:srgbClr val="121212">
                    <a:alpha val="100000"/>
                  </a:srgbClr>
                </a:solidFill>
                <a:latin typeface="Times New Roman"/>
              </a:rPr>
              <a:t>Types of Supervised Learning Tasks</a:t>
            </a:r>
          </a:p>
        </p:txBody>
      </p:sp>
      <p:sp>
        <p:nvSpPr>
          <p:cNvPr id="3" name="TextBox 2"/>
          <p:cNvSpPr txBox="1"/>
          <p:nvPr/>
        </p:nvSpPr>
        <p:spPr>
          <a:xfrm>
            <a:off x="914400" y="1800225"/>
            <a:ext cx="7315200" cy="1524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Classification: Categorizing data into predefined classes, e.g., identifying spam emails.
Regression: Predicting continuous outcomes, for example, estimating house prices based on various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sng" strike="noStrike" cap="none" spc="0" dirty="0">
                <a:solidFill>
                  <a:srgbClr val="121212">
                    <a:alpha val="100000"/>
                  </a:srgbClr>
                </a:solidFill>
                <a:latin typeface="Times New Roman"/>
              </a:rPr>
              <a:t>Applications of Supervised Learning</a:t>
            </a:r>
          </a:p>
        </p:txBody>
      </p:sp>
      <p:sp>
        <p:nvSpPr>
          <p:cNvPr id="3" name="TextBox 2"/>
          <p:cNvSpPr txBox="1"/>
          <p:nvPr/>
        </p:nvSpPr>
        <p:spPr>
          <a:xfrm>
            <a:off x="914400" y="1800225"/>
            <a:ext cx="7315200" cy="24384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Healthcare: Predicting patient outcomes based on historical health data.
Finance: Credit scoring models for assessing lending risk.
Marketing: Customer segmentation and targeted advertising.
Image Recognition: Classifying images into various categories.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sng" strike="noStrike" cap="none" spc="0" dirty="0">
                <a:solidFill>
                  <a:srgbClr val="121212">
                    <a:alpha val="100000"/>
                  </a:srgbClr>
                </a:solidFill>
                <a:latin typeface="Times New Roman"/>
              </a:rPr>
              <a:t>Challenges in Supervised Learning</a:t>
            </a:r>
          </a:p>
        </p:txBody>
      </p:sp>
      <p:sp>
        <p:nvSpPr>
          <p:cNvPr id="3" name="TextBox 2"/>
          <p:cNvSpPr txBox="1"/>
          <p:nvPr/>
        </p:nvSpPr>
        <p:spPr>
          <a:xfrm>
            <a:off x="914400" y="1800225"/>
            <a:ext cx="7315200" cy="24384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Overfitting: Models may perform poorly on unseen data if they learn too much from training data.
Data Quality: Performance depends on the quality of training data; noisy or biased data can lead to inaccurate predictions.
Scalability: Larger datasets can significantly increase training times, necessitating efficient algorithms and hardware.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sng" strike="noStrike" cap="none" spc="0" dirty="0">
                <a:solidFill>
                  <a:srgbClr val="121212">
                    <a:alpha val="100000"/>
                  </a:srgbClr>
                </a:solidFill>
                <a:latin typeface="Times New Roman"/>
              </a:rPr>
              <a:t>Future Directions</a:t>
            </a:r>
          </a:p>
        </p:txBody>
      </p:sp>
      <p:sp>
        <p:nvSpPr>
          <p:cNvPr id="3" name="TextBox 2"/>
          <p:cNvSpPr txBox="1"/>
          <p:nvPr/>
        </p:nvSpPr>
        <p:spPr>
          <a:xfrm>
            <a:off x="914400" y="1800225"/>
            <a:ext cx="7315200" cy="1524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424242">
                    <a:alpha val="100000"/>
                  </a:srgbClr>
                </a:solidFill>
                <a:latin typeface="Times New Roman"/>
              </a:rPr>
              <a:t>Advancements in deep learning and neural networks are enabling more complex models.
Ongoing research is focused on improving algorithm efficiency, interpretability, and robustness against adversarial attacks.</a:t>
            </a:r>
          </a:p>
        </p:txBody>
      </p:sp>
    </p:spTree>
  </p:cSld>
  <p:clrMapOvr>
    <a:masterClrMapping/>
  </p:clrMapOvr>
</p:sld>
</file>

<file path=ppt/theme/theme1.xml><?xml version="1.0" encoding="utf-8"?>
<a:theme xmlns:a="http://schemas.openxmlformats.org/drawingml/2006/main" name="Theme17">
  <a:themeElements>
    <a:clrScheme name="Theme17">
      <a:dk1>
        <a:sysClr val="windowText" lastClr="000000"/>
      </a:dk1>
      <a:lt1>
        <a:sysClr val="window" lastClr="FFFFFF"/>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Theme17">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500</Words>
  <Application>Microsoft Office PowerPoint</Application>
  <PresentationFormat>On-screen Show (16:9)</PresentationFormat>
  <Paragraphs>35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Times New Roman</vt:lpstr>
      <vt:lpstr>Theme17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Md shahriar rashid rahi</cp:lastModifiedBy>
  <cp:revision>1</cp:revision>
  <dcterms:created xsi:type="dcterms:W3CDTF">2024-11-30T19:46:12Z</dcterms:created>
  <dcterms:modified xsi:type="dcterms:W3CDTF">2024-11-30T19:57:53Z</dcterms:modified>
  <cp:category/>
  <cp:contentStatus/>
</cp:coreProperties>
</file>