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6" r:id="rId3"/>
    <p:sldId id="751" r:id="rId5"/>
    <p:sldId id="718" r:id="rId6"/>
    <p:sldId id="724" r:id="rId7"/>
    <p:sldId id="719" r:id="rId8"/>
    <p:sldId id="721" r:id="rId9"/>
    <p:sldId id="720" r:id="rId10"/>
    <p:sldId id="726" r:id="rId11"/>
    <p:sldId id="722" r:id="rId12"/>
    <p:sldId id="725" r:id="rId13"/>
    <p:sldId id="728" r:id="rId14"/>
    <p:sldId id="737" r:id="rId15"/>
    <p:sldId id="736" r:id="rId16"/>
    <p:sldId id="742" r:id="rId17"/>
    <p:sldId id="739" r:id="rId18"/>
    <p:sldId id="740" r:id="rId19"/>
    <p:sldId id="779" r:id="rId20"/>
    <p:sldId id="783" r:id="rId21"/>
    <p:sldId id="738" r:id="rId22"/>
    <p:sldId id="784" r:id="rId23"/>
    <p:sldId id="746" r:id="rId24"/>
    <p:sldId id="744" r:id="rId25"/>
    <p:sldId id="745" r:id="rId26"/>
    <p:sldId id="743" r:id="rId27"/>
    <p:sldId id="750" r:id="rId28"/>
    <p:sldId id="778" r:id="rId29"/>
    <p:sldId id="785" r:id="rId30"/>
    <p:sldId id="780" r:id="rId31"/>
    <p:sldId id="786" r:id="rId32"/>
    <p:sldId id="781" r:id="rId33"/>
    <p:sldId id="787" r:id="rId34"/>
    <p:sldId id="782" r:id="rId35"/>
    <p:sldId id="791" r:id="rId36"/>
    <p:sldId id="792" r:id="rId37"/>
    <p:sldId id="788" r:id="rId38"/>
    <p:sldId id="796" r:id="rId39"/>
    <p:sldId id="795" r:id="rId40"/>
    <p:sldId id="747" r:id="rId41"/>
    <p:sldId id="748" r:id="rId42"/>
    <p:sldId id="749" r:id="rId43"/>
    <p:sldId id="752" r:id="rId4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EE6"/>
    <a:srgbClr val="00ABF4"/>
    <a:srgbClr val="068AC0"/>
    <a:srgbClr val="00B8FF"/>
    <a:srgbClr val="00B4FF"/>
    <a:srgbClr val="0073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3"/>
    <p:restoredTop sz="83425"/>
  </p:normalViewPr>
  <p:slideViewPr>
    <p:cSldViewPr snapToGrid="0" snapToObjects="1">
      <p:cViewPr varScale="1">
        <p:scale>
          <a:sx n="120" d="100"/>
          <a:sy n="120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" name="辅助图形2.png" descr="辅助图形2.png"/>
          <p:cNvPicPr>
            <a:picLocks noChangeAspect="1"/>
          </p:cNvPicPr>
          <p:nvPr/>
        </p:nvPicPr>
        <p:blipFill>
          <a:blip r:embed="rId3"/>
          <a:srcRect r="37740" b="52156"/>
          <a:stretch>
            <a:fillRect/>
          </a:stretch>
        </p:blipFill>
        <p:spPr>
          <a:xfrm>
            <a:off x="4303710" y="3425823"/>
            <a:ext cx="4838709" cy="17160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00.png" descr="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75" y="723900"/>
            <a:ext cx="900113" cy="3492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457200" y="68258"/>
            <a:ext cx="8229600" cy="113189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79549" y="4633549"/>
            <a:ext cx="273652" cy="26425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 panose="020B060402020209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1035685" marR="0" indent="-57848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456055" marR="0" indent="-5416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2020570" marR="0" indent="-6489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551430" marR="0" indent="-72263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9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9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9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9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AByte/NativeCrash2Java#&#25509;&#20837;&#26041;&#24335;&#13;" TargetMode="Externa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625" y="1109345"/>
            <a:ext cx="5837555" cy="4406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前言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背景和痛点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业内方案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选择扩展</a:t>
            </a: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Google Breakpad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的原因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2400">
                <a:latin typeface="Lantinghei SC Extralight" panose="02000000000000000000" charset="-122"/>
                <a:ea typeface="Lantinghei SC Extralight" panose="02000000000000000000" charset="-122"/>
                <a:sym typeface="Helvetica"/>
              </a:rPr>
              <a:t>BANativeCrash2Java</a:t>
            </a:r>
            <a:r>
              <a:rPr lang="zh-CN" altLang="en-US" sz="2400">
                <a:latin typeface="Lantinghei SC Extralight" panose="02000000000000000000" charset="-122"/>
                <a:ea typeface="Lantinghei SC Extralight" panose="02000000000000000000" charset="-122"/>
                <a:sym typeface="Helvetica"/>
              </a:rPr>
              <a:t>的使用和效果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Breakpad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流程分析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功能点和实现过程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兼容性和存在的问题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Extralight" panose="02000000000000000000" charset="-122"/>
              <a:ea typeface="Lantinghei SC Extralight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5920" y="2397125"/>
            <a:ext cx="556641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Helvetica"/>
              </a:rPr>
              <a:t>BANativeCrash2Java</a:t>
            </a:r>
            <a:r>
              <a:rPr lang="zh-CN" altLang="en-US" sz="32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Helvetica"/>
              </a:rPr>
              <a:t>的效果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3350" y="3093720"/>
            <a:ext cx="12503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  <a:hlinkClick r:id="rId2" action="ppaction://hlinkfile"/>
              </a:rPr>
              <a:t>项目地址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3610" y="2324100"/>
            <a:ext cx="497078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lang="en-US" altLang="zh-CN" sz="4400" b="1">
                <a:latin typeface="Lantinghei SC Demibold" panose="02000000000000000000" charset="-122"/>
                <a:ea typeface="Lantinghei SC Demibold" panose="02000000000000000000" charset="-122"/>
                <a:sym typeface="Helvetica"/>
              </a:rPr>
              <a:t>Breakpad</a:t>
            </a: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Helvetica"/>
              </a:rPr>
              <a:t>流程分析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1114425"/>
            <a:ext cx="3629025" cy="3598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1.当异常发生时系统会产生异常中断，如果是程序本身导致的异常，操作系统会通过信号机制将异常交给进程处理。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这里得出的信息是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我们可以在进程中感知到异常的发生并处理。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2.breakpad注册了信号处理函数，并交给了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ExceptionHandler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处理。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其应该有提供接口给我们注册处理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handle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，这可能是一个突破口。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95" y="1380490"/>
            <a:ext cx="4624705" cy="302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1290320"/>
            <a:ext cx="352615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3.它</a:t>
            </a:r>
            <a:r>
              <a:rPr lang="en-US" altLang="zh-CN" sz="1600">
                <a:sym typeface="Helvetica"/>
              </a:rPr>
              <a:t>fork</a:t>
            </a:r>
            <a:r>
              <a:rPr lang="zh-CN" altLang="en-US" sz="1600">
                <a:sym typeface="Helvetica"/>
              </a:rPr>
              <a:t>了一个子进程进行信息采集：</a:t>
            </a: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lang="en-US" altLang="zh-CN" sz="1400">
                <a:solidFill>
                  <a:srgbClr val="FF0000"/>
                </a:solidFill>
                <a:sym typeface="Helvetica"/>
              </a:rPr>
              <a:t>breakpad</a:t>
            </a:r>
            <a:r>
              <a:rPr lang="zh-CN" altLang="en-US" sz="1400">
                <a:solidFill>
                  <a:srgbClr val="FF0000"/>
                </a:solidFill>
                <a:sym typeface="Helvetica"/>
              </a:rPr>
              <a:t>采用的是旁路思想：在不影响原有流程的情况下复制原有流程中的数据进行处理。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lang="zh-CN" altLang="en-US" sz="1400">
                <a:solidFill>
                  <a:srgbClr val="FF0000"/>
                </a:solidFill>
                <a:sym typeface="Helvetica"/>
              </a:rPr>
              <a:t>fork后的子进程中除当前线程外其他线程都会没掉，保证现场不被破坏。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3.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如果我们在ExceptionHandle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中注册处理函数，我们就需要考虑这些问题。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95" y="1460500"/>
            <a:ext cx="4624705" cy="302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1290320"/>
            <a:ext cx="352615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sym typeface="Helvetica"/>
              </a:rPr>
              <a:t>4</a:t>
            </a:r>
            <a:r>
              <a:rPr lang="zh-CN" altLang="en-US" sz="1600">
                <a:sym typeface="Helvetica"/>
              </a:rPr>
              <a:t>. 右图是</a:t>
            </a:r>
            <a:r>
              <a:rPr lang="en-US" altLang="zh-CN" sz="1600">
                <a:sym typeface="Helvetica"/>
              </a:rPr>
              <a:t>doDump()</a:t>
            </a:r>
            <a:r>
              <a:rPr lang="zh-CN" altLang="en-US" sz="1600">
                <a:sym typeface="Helvetica"/>
              </a:rPr>
              <a:t>产生的数据，它是一个栈中的所有数据：</a:t>
            </a:r>
            <a:br>
              <a:rPr lang="zh-CN" altLang="en-US" sz="1600">
                <a:sym typeface="Helvetica"/>
              </a:rPr>
            </a:br>
            <a:br>
              <a:rPr lang="zh-CN" altLang="en-US" sz="1600">
                <a:sym typeface="Helvetica"/>
              </a:rPr>
            </a:br>
            <a:r>
              <a:rPr lang="zh-CN" altLang="en-US" sz="1600">
                <a:solidFill>
                  <a:srgbClr val="FF0000"/>
                </a:solidFill>
                <a:sym typeface="Helvetica"/>
              </a:rPr>
              <a:t>都是虚拟地址空间的逻辑地址，根本看不懂，所以采集数据这部分我们可能得自己做。</a:t>
            </a:r>
            <a:endParaRPr lang="zh-CN" altLang="en-US" sz="1600">
              <a:solidFill>
                <a:srgbClr val="FF0000"/>
              </a:solidFill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25" y="987425"/>
            <a:ext cx="4448175" cy="3973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1403985"/>
            <a:ext cx="3526155" cy="2121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sym typeface="Helvetica"/>
              </a:rPr>
              <a:t>5</a:t>
            </a:r>
            <a:r>
              <a:rPr lang="zh-CN" altLang="en-US" sz="1600">
                <a:sym typeface="Helvetica"/>
              </a:rPr>
              <a:t>.子进程将数据捕获完写到文件后就结束了。</a:t>
            </a: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0">
              <a:solidFill>
                <a:srgbClr val="FF0000"/>
              </a:solidFill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sym typeface="Helvetica"/>
              </a:rPr>
              <a:t>这里没有子进程将捕获数据传递给父进程的机制，而我们需要这个机制</a:t>
            </a:r>
            <a:r>
              <a:rPr lang="en-US" altLang="zh-CN" sz="1400">
                <a:solidFill>
                  <a:srgbClr val="FF0000"/>
                </a:solidFill>
                <a:sym typeface="Helvetica"/>
              </a:rPr>
              <a:t>,</a:t>
            </a:r>
            <a:r>
              <a:rPr lang="zh-CN" altLang="en-US" sz="1400">
                <a:solidFill>
                  <a:srgbClr val="FF0000"/>
                </a:solidFill>
                <a:sym typeface="Helvetica"/>
              </a:rPr>
              <a:t>否则我们无法将数据给到</a:t>
            </a:r>
            <a:r>
              <a:rPr lang="en-US" altLang="zh-CN" sz="1400">
                <a:solidFill>
                  <a:srgbClr val="FF0000"/>
                </a:solidFill>
                <a:sym typeface="Helvetica"/>
              </a:rPr>
              <a:t>Java</a:t>
            </a:r>
            <a:r>
              <a:rPr lang="zh-CN" altLang="en-US" sz="1400">
                <a:solidFill>
                  <a:srgbClr val="FF0000"/>
                </a:solidFill>
                <a:sym typeface="Helvetica"/>
              </a:rPr>
              <a:t>层。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90" y="1403985"/>
            <a:ext cx="4624705" cy="302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045" y="1316355"/>
            <a:ext cx="3526155" cy="1844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sym typeface="Helvetica"/>
              </a:rPr>
              <a:t>6</a:t>
            </a:r>
            <a:r>
              <a:rPr lang="zh-CN" altLang="en-US" sz="1600">
                <a:sym typeface="Helvetica"/>
              </a:rPr>
              <a:t>.</a:t>
            </a:r>
            <a:r>
              <a:rPr lang="en-US" altLang="zh-CN" sz="1600">
                <a:sym typeface="Helvetica"/>
              </a:rPr>
              <a:t>ExceptionHandler</a:t>
            </a:r>
            <a:r>
              <a:rPr lang="zh-CN" altLang="en-US" sz="1600">
                <a:sym typeface="Helvetica"/>
              </a:rPr>
              <a:t>的头部声明了几个</a:t>
            </a:r>
            <a:r>
              <a:rPr lang="en-US" altLang="zh-CN" sz="1600">
                <a:sym typeface="Helvetica"/>
              </a:rPr>
              <a:t>Callback</a:t>
            </a:r>
            <a:r>
              <a:rPr lang="zh-CN" altLang="en-US" sz="1600">
                <a:ea typeface="宋体" charset="0"/>
                <a:sym typeface="Helvetica"/>
              </a:rPr>
              <a:t>，这是采集结束的回调。</a:t>
            </a:r>
            <a:endParaRPr lang="zh-CN" altLang="en-US" sz="1600">
              <a:ea typeface="宋体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我们可以在回调中将采集的异常数据传递给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Java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20" y="1316355"/>
            <a:ext cx="4613275" cy="3101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流程分析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045" y="1316355"/>
            <a:ext cx="835215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sym typeface="Helvetica"/>
              </a:rPr>
              <a:t>7</a:t>
            </a:r>
            <a:r>
              <a:rPr lang="zh-CN" altLang="en-US" sz="1600">
                <a:sym typeface="Helvetica"/>
              </a:rPr>
              <a:t>.从流程上貌似</a:t>
            </a:r>
            <a:r>
              <a:rPr lang="en-US" altLang="zh-CN" sz="1600">
                <a:sym typeface="Helvetica"/>
              </a:rPr>
              <a:t>breakpad</a:t>
            </a:r>
            <a:r>
              <a:rPr lang="zh-CN" altLang="en-US" sz="1600">
                <a:sym typeface="Helvetica"/>
              </a:rPr>
              <a:t>就是在崩溃线程上进行操作的，假设程序是发生了</a:t>
            </a:r>
            <a:r>
              <a:rPr lang="en-US" altLang="zh-CN" sz="1600">
                <a:sym typeface="Helvetica"/>
              </a:rPr>
              <a:t>oom</a:t>
            </a:r>
            <a:r>
              <a:rPr lang="zh-CN" altLang="en-US" sz="1600">
                <a:sym typeface="Helvetica"/>
              </a:rPr>
              <a:t>或者stack overflow导致的崩溃，那这些操作好像就不可能完成对吧</a:t>
            </a:r>
            <a:r>
              <a:rPr lang="en-US" altLang="zh-CN" sz="1600">
                <a:sym typeface="Helvetica"/>
              </a:rPr>
              <a:t>? </a:t>
            </a:r>
            <a:r>
              <a:rPr lang="zh-CN" altLang="en-US" sz="1600">
                <a:sym typeface="Helvetica"/>
              </a:rPr>
              <a:t>在ExceptionHandler初始化（悲观的）时做了如下操作：</a:t>
            </a:r>
            <a:endParaRPr lang="zh-CN" altLang="en-US" sz="1600"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3970"/>
            <a:ext cx="7693025" cy="2393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设计思路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6625" y="2346960"/>
            <a:ext cx="233553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Demibold" panose="02000000000000000000" charset="-122"/>
                <a:ea typeface="Lantinghei SC Demibold" panose="02000000000000000000" charset="-122"/>
                <a:cs typeface="+mj-cs"/>
                <a:sym typeface="Helvetica"/>
              </a:rPr>
              <a:t>设计思路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31800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设计思路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435" y="1199515"/>
            <a:ext cx="825309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思路：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为了不破坏环境以及在一个安全的环境下进行采集 ，可以在父进程的handleSignal和子进程中的doDump中进行处理。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.breakpad在复制了子进程后，依然保留了父进程的环境，所以我们可以在handleSignal中，clone前初始化好和子进程通信的无名管道，用于子进程返回数据。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.我们在子进程的doDump方法中将数据处理完，再通过管道将数据返回给父进程（即我们程序运行的进程）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.父进程再通过的回调将数据给到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JNI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JNI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层再将数据回调给到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ava层。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前言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690" y="933450"/>
            <a:ext cx="82562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本次分享涉及到的知识：操作系统、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linux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操作系统、c++。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对具体代码实现感兴趣的同学可以直接看：https://github.com/BAByte/NativeCrash2Java</a:t>
            </a:r>
            <a:endParaRPr lang="zh-CN" altLang="en-US"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928620"/>
            <a:ext cx="3268345" cy="1150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流程设计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6625" y="2346960"/>
            <a:ext cx="233553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Demibold" panose="02000000000000000000" charset="-122"/>
                <a:ea typeface="Lantinghei SC Demibold" panose="02000000000000000000" charset="-122"/>
                <a:cs typeface="+mj-cs"/>
                <a:sym typeface="Helvetica"/>
              </a:rPr>
              <a:t>流程设计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流程设计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60" y="933450"/>
            <a:ext cx="5796280" cy="4053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功能点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6625" y="2346960"/>
            <a:ext cx="177419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Demibold" panose="02000000000000000000" charset="-122"/>
                <a:ea typeface="Lantinghei SC Demibold" panose="02000000000000000000" charset="-122"/>
                <a:cs typeface="+mj-cs"/>
                <a:sym typeface="Helvetica"/>
              </a:rPr>
              <a:t>功能点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功能点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851535"/>
            <a:ext cx="7544435" cy="42310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功能点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1555" y="2335530"/>
            <a:ext cx="458089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Demibold" panose="02000000000000000000" charset="-122"/>
                <a:ea typeface="Lantinghei SC Demibold" panose="02000000000000000000" charset="-122"/>
                <a:cs typeface="+mj-cs"/>
                <a:sym typeface="Helvetica"/>
              </a:rPr>
              <a:t>功能点的实现过程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JNI异常回调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149350"/>
            <a:ext cx="828040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j-ea"/>
                <a:cs typeface="Helvetica Bold" charset="0"/>
                <a:sym typeface="Helvetica"/>
              </a:rPr>
              <a:t>通过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j-ea"/>
                <a:cs typeface="Helvetica Bold" charset="0"/>
                <a:sym typeface="Helvetica"/>
              </a:rPr>
              <a:t>JNI</a:t>
            </a: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j-ea"/>
                <a:cs typeface="Helvetica Bold" charset="0"/>
                <a:sym typeface="Helvetica"/>
              </a:rPr>
              <a:t>回调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j-ea"/>
                <a:cs typeface="Helvetica Bold" charset="0"/>
                <a:sym typeface="Helvetica"/>
              </a:rPr>
              <a:t>J</a:t>
            </a: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Bold" charset="0"/>
                <a:ea typeface="+mj-ea"/>
                <a:cs typeface="Helvetica Bold" charset="0"/>
                <a:sym typeface="Helvetica"/>
              </a:rPr>
              <a:t>ava方法。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j-ea"/>
              <a:cs typeface="Helvetica Bold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1.当异常发生时，进程处于不安全状态，会导致我们做很多操作都会失败，包括通过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JNI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调用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ava方法。虽然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breakpad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处理了， 但是我实际测试中发现：如果在异常线程中进行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JNI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调用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Java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方法，在一些机型上会失败。</a:t>
            </a:r>
            <a:b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</a:br>
            <a:b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</a:b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我们可以模仿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breakpad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的处理方式：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悲观的认为异常一定会发生，在一开始就创建好一个回调线程，然后用信号量保证崩溃线程和回调线程的同步问题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JNI异常回调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0" y="958850"/>
            <a:ext cx="6088380" cy="4001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采集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Java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导致异常线程的栈数据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5330" y="2335530"/>
            <a:ext cx="5270500" cy="8343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采集Java线程栈数据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采集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导致异常线程的栈数据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998220"/>
            <a:ext cx="82562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ava提供在任意线程获取所有线程的栈信息，可以在回调线程中通过线程id或者线程名称匹配过滤出异常线程，然后获取异常线程的栈信息。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在回调线程不会破坏原本栈环境，且不需要担心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Java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 “将要发生” 栈溢出导致的异常。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14575"/>
            <a:ext cx="2944495" cy="514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65" y="2314575"/>
            <a:ext cx="4797425" cy="2721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信号异常信息的翻译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5330" y="2335530"/>
            <a:ext cx="5119370" cy="8343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信号异常信息的翻译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背景和痛点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786765"/>
            <a:ext cx="825627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Helvetica Bold" charset="0"/>
                <a:cs typeface="Helvetica Bold" charset="0"/>
                <a:sym typeface="Helvetica"/>
              </a:rPr>
              <a:t>1.</a:t>
            </a:r>
            <a:r>
              <a:rPr lang="en-US" altLang="zh-CN" sz="2000" b="1">
                <a:latin typeface="Helvetica Bold" charset="0"/>
                <a:cs typeface="Helvetica Bold" charset="0"/>
                <a:sym typeface="Helvetica"/>
              </a:rPr>
              <a:t>J</a:t>
            </a:r>
            <a:r>
              <a:rPr lang="zh-CN" altLang="en-US" sz="2000" b="1">
                <a:latin typeface="Helvetica Bold" charset="0"/>
                <a:cs typeface="Helvetica Bold" charset="0"/>
                <a:sym typeface="Helvetica"/>
              </a:rPr>
              <a:t>ava层无法感知</a:t>
            </a:r>
            <a:r>
              <a:rPr lang="en-US" altLang="zh-CN" sz="2000" b="1">
                <a:latin typeface="Helvetica Bold" charset="0"/>
                <a:cs typeface="Helvetica Bold" charset="0"/>
                <a:sym typeface="Helvetica"/>
              </a:rPr>
              <a:t>N</a:t>
            </a:r>
            <a:r>
              <a:rPr lang="zh-CN" altLang="en-US" sz="2000" b="1">
                <a:latin typeface="Helvetica Bold" charset="0"/>
                <a:cs typeface="Helvetica Bold" charset="0"/>
                <a:sym typeface="Helvetica"/>
              </a:rPr>
              <a:t>ative层so库的异常怎么办？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在正式环境中我们接入的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so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库发生了错误，导致应用直接被系统杀了，正常情况下我们无法在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Java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代码中捕获这类异常，就无法提前的监控到这些异常。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latin typeface="Helvetica Bold" charset="0"/>
                <a:cs typeface="Helvetica Bold" charset="0"/>
                <a:sym typeface="Helvetica"/>
              </a:rPr>
              <a:t>2.</a:t>
            </a:r>
            <a:r>
              <a:rPr lang="en-US" altLang="zh-CN" b="1">
                <a:latin typeface="Helvetica Bold" charset="0"/>
                <a:cs typeface="Helvetica Bold" charset="0"/>
                <a:sym typeface="Helvetica"/>
              </a:rPr>
              <a:t>N</a:t>
            </a:r>
            <a:r>
              <a:rPr lang="zh-CN" altLang="en-US" b="1">
                <a:latin typeface="Helvetica Bold" charset="0"/>
                <a:cs typeface="Helvetica Bold" charset="0"/>
                <a:sym typeface="Helvetica"/>
              </a:rPr>
              <a:t>ative异常时的堆栈信息怎么获取？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用户反馈应用崩溃，在你了解到了客户的操作步骤后，可以定位出是哪个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库发生了异常，但是你无法获取对应的异常信息提供给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开发者。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latin typeface="Helvetica Bold" charset="0"/>
                <a:cs typeface="Helvetica Bold" charset="0"/>
                <a:sym typeface="Helvetica"/>
              </a:rPr>
              <a:t>3.多个so库的异常如何监控？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我们假设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库的作者有记录日志（不是指异常信息），我们可以读取他们的日志文件，但我们要是接了多个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库怎么办？其他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库的日志路径和存储形式怎么保证？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信号异常信息的翻译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899795"/>
            <a:ext cx="7410450" cy="424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337310"/>
            <a:ext cx="7410450" cy="492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165350"/>
            <a:ext cx="4852670" cy="2073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070" y="2300605"/>
            <a:ext cx="2941955" cy="1493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获取naitve层异常线程的栈并进行符号还原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685" y="1990090"/>
            <a:ext cx="513334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获取Naitve线程的栈</a:t>
            </a:r>
            <a:endParaRPr lang="zh-CN" altLang="en-US" sz="4400" b="1">
              <a:latin typeface="Lantinghei SC Demibold" panose="02000000000000000000" charset="-122"/>
              <a:ea typeface="Lantinghei SC Demibold" panose="02000000000000000000" charset="-122"/>
              <a:sym typeface="+mn-ea"/>
            </a:endParaRPr>
          </a:p>
          <a:p>
            <a:pPr algn="ctr">
              <a:lnSpc>
                <a:spcPct val="110000"/>
              </a:lnSpc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并进行符号还原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栈回溯原理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933450"/>
            <a:ext cx="5955665" cy="3999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1097280"/>
            <a:ext cx="2129790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>
                <a:sym typeface="Helvetica"/>
              </a:rPr>
              <a:t>1.</a:t>
            </a:r>
            <a:r>
              <a:rPr lang="zh-CN" altLang="en-US" sz="1600">
                <a:sym typeface="Helvetica"/>
              </a:rPr>
              <a:t>可以从</a:t>
            </a:r>
            <a:r>
              <a:rPr lang="en-US" altLang="zh-CN" sz="1600">
                <a:sym typeface="Helvetica"/>
              </a:rPr>
              <a:t>pc</a:t>
            </a:r>
            <a:r>
              <a:rPr lang="zh-CN" altLang="en-US" sz="1600">
                <a:sym typeface="Helvetica"/>
              </a:rPr>
              <a:t>寄存器读取当前执行的位置。</a:t>
            </a:r>
            <a:br>
              <a:rPr lang="zh-CN" altLang="en-US" sz="1600">
                <a:sym typeface="Helvetica"/>
              </a:rPr>
            </a:br>
            <a:br>
              <a:rPr lang="zh-CN" altLang="en-US" sz="1600">
                <a:sym typeface="Helvetica"/>
              </a:rPr>
            </a:br>
            <a:r>
              <a:rPr lang="en-US" altLang="zh-CN" sz="1600">
                <a:sym typeface="Helvetica"/>
              </a:rPr>
              <a:t>2.</a:t>
            </a:r>
            <a:r>
              <a:rPr lang="zh-CN" altLang="en-US" sz="1600">
                <a:sym typeface="Helvetica"/>
              </a:rPr>
              <a:t>回溯栈帧，上一个执行的位置就是当前栈帧记录的返回地址。</a:t>
            </a:r>
            <a:br>
              <a:rPr lang="zh-CN" altLang="en-US" sz="1600">
                <a:sym typeface="Helvetica"/>
              </a:rPr>
            </a:br>
            <a:br>
              <a:rPr lang="zh-CN" altLang="en-US" sz="1600">
                <a:sym typeface="Helvetica"/>
              </a:rPr>
            </a:br>
            <a:r>
              <a:rPr lang="en-US" altLang="zh-CN" sz="1600">
                <a:sym typeface="Helvetica"/>
              </a:rPr>
              <a:t>3.</a:t>
            </a:r>
            <a:r>
              <a:rPr lang="zh-CN" altLang="en-US" sz="1600">
                <a:sym typeface="Helvetica"/>
              </a:rPr>
              <a:t>拿到虚拟地址后读取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库进行符号还原。</a:t>
            </a:r>
            <a:r>
              <a:rPr lang="en-US" altLang="zh-CN" sz="1600">
                <a:sym typeface="Helvetica"/>
              </a:rPr>
              <a:t>	</a:t>
            </a:r>
            <a:endParaRPr lang="en-US" altLang="zh-CN" sz="1600"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符号还原原理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45" y="975995"/>
            <a:ext cx="3662680" cy="3790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1207770"/>
            <a:ext cx="416814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atin typeface="Helvetica Bold" charset="0"/>
                <a:sym typeface="Helvetica"/>
              </a:rPr>
              <a:t>为什么能还原符号？</a:t>
            </a:r>
            <a:endParaRPr lang="zh-CN" altLang="en-US" sz="1600" b="1">
              <a:latin typeface="Helvetica Bold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每一个生成的elf文件（这里我们指</a:t>
            </a:r>
            <a:r>
              <a:rPr lang="en-US" altLang="zh-CN" sz="1600">
                <a:sym typeface="Helvetica"/>
              </a:rPr>
              <a:t>so</a:t>
            </a:r>
            <a:r>
              <a:rPr lang="zh-CN" altLang="en-US" sz="1600">
                <a:sym typeface="Helvetica"/>
              </a:rPr>
              <a:t>库）都有符号表，符号表中的符号和源码中的变量名和函数名是一一对应的，因此我们可以进行符号还原。</a:t>
            </a:r>
            <a:endParaRPr lang="zh-CN" altLang="en-US" sz="1600"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符号还原原理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625" y="913130"/>
            <a:ext cx="806767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在如果在编译时使用了</a:t>
            </a:r>
            <a:r>
              <a:rPr lang="en-US" altLang="zh-CN" sz="1600">
                <a:sym typeface="Helvetica"/>
              </a:rPr>
              <a:t>strip</a:t>
            </a:r>
            <a:r>
              <a:rPr lang="zh-CN" altLang="en-US" sz="1600">
                <a:sym typeface="Helvetica"/>
              </a:rPr>
              <a:t>工具对elf文件进行瘦身，符号表会被去掉，但是动态链接库（</a:t>
            </a:r>
            <a:r>
              <a:rPr lang="en-US" altLang="zh-CN" sz="1600">
                <a:sym typeface="Helvetica"/>
              </a:rPr>
              <a:t>.so</a:t>
            </a:r>
            <a:r>
              <a:rPr lang="zh-CN" altLang="en-US" sz="1600">
                <a:sym typeface="Helvetica"/>
              </a:rPr>
              <a:t>），还是会有动态符号的。</a:t>
            </a:r>
            <a:endParaRPr lang="en-US" altLang="zh-CN" sz="1600"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33700"/>
            <a:ext cx="7239635" cy="1003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017645"/>
            <a:ext cx="7265035" cy="109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1704975"/>
            <a:ext cx="4756785" cy="1148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获取naitve层异常线程的栈并进行符号还原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260" y="933450"/>
            <a:ext cx="8255635" cy="1336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ym typeface="Helvetica"/>
              </a:rPr>
              <a:t>用libUnwind和libbacktrace.so</a:t>
            </a:r>
            <a:r>
              <a:rPr lang="zh-CN">
                <a:sym typeface="Helvetica"/>
              </a:rPr>
              <a:t>进行栈回溯和符号还原。</a:t>
            </a:r>
            <a:endParaRPr 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630680"/>
            <a:ext cx="3371850" cy="900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60" y="1630680"/>
            <a:ext cx="3858260" cy="900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755" y="2927985"/>
            <a:ext cx="759396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查看系统中预置的libUnwind和libbacktrace.so，大小分别98KB是90 KB。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如果我们要自己编译这两个so并适配4种ABI，假设四种ABI对应so库的大小都是98和90KB，aar库体积会增加752KB（4*（98+90）） 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但如果我们直接载入系统的so，就可以省下752KB，而且不需要考虑ABI的问题。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75590"/>
            <a:ext cx="6523355" cy="6991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最终流程图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9915" y="2346960"/>
            <a:ext cx="2884170" cy="8343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最终流程图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最终流程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85" y="859790"/>
            <a:ext cx="4812665" cy="4258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兼容性和存在的问题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4385" y="1851660"/>
            <a:ext cx="514223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ntinghei SC Demibold" panose="02000000000000000000" charset="-122"/>
                <a:ea typeface="Lantinghei SC Demibold" panose="02000000000000000000" charset="-122"/>
                <a:cs typeface="+mj-cs"/>
                <a:sym typeface="Helvetica"/>
              </a:rPr>
              <a:t>兼容性和存在的问题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3305175"/>
            <a:ext cx="7838440" cy="6724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兼容性和存在的问题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1233805"/>
            <a:ext cx="834834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ative的线程 ！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= 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ava层线程，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NativeTID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！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= JavaTID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。</a:t>
            </a:r>
            <a:b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</a:br>
            <a:b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</a:b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ThreadName是一致的，但在kotlin的协程中线程名字很长，而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Native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的线程名称长度是有限制的（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15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个字符），所以使用线程名进行匹配可能会失败。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兼容方案：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reakpad会把崩溃的进程阻塞住，所以线程队列中的顺序基本是崩溃的线程排前面，我们可以使用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ative获取的线程名然后在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ava层进行模糊匹配，进而保证发生异常的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Java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线程栈信息一定会被我们捕获到。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>
                <a:solidFill>
                  <a:srgbClr val="000000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+mj-cs"/>
                <a:sym typeface="Helvetica"/>
              </a:rPr>
              <a:t>业内方案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6625" y="2346960"/>
            <a:ext cx="2335530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sym typeface="Helvetica"/>
              </a:rPr>
              <a:t>业内方案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兼容性和存在的问题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970" y="1122680"/>
            <a:ext cx="834834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在一台机型中（oppo A33）遇到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so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读取时间过长问题， 这个是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breakpad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bug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，下图的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dyn_count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是个无符号类型，为”</a:t>
            </a:r>
            <a:r>
              <a:rPr lang="zh-CN" altLang="en-US" sz="1600">
                <a:ea typeface="宋体" charset="0"/>
                <a:sym typeface="Helvetica"/>
              </a:rPr>
              <a:t>负数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”时会是一个很大的正数值，使得循环体执行很多次。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兼容方案：dyn_count过大就跳过，这让oppo A33无法采集到Native层的栈信息。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853690"/>
            <a:ext cx="4660265" cy="1917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2975" y="2111375"/>
            <a:ext cx="62833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4.</a:t>
            </a:r>
            <a:r>
              <a:rPr lang="zh-CN" altLang="en-US">
                <a:sym typeface="Helvetica"/>
              </a:rPr>
              <a:t>接入第三方异常捕获库会有信息安全问题？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https://github.com/BAByte/NativeCrash2Java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Bold" charset="0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业内方案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913130"/>
            <a:ext cx="8255635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业内方案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755" y="933450"/>
            <a:ext cx="825627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sym typeface="Helvetica"/>
              </a:rPr>
              <a:t>Google </a:t>
            </a:r>
            <a:r>
              <a:rPr lang="zh-CN" altLang="en-US" sz="1600">
                <a:sym typeface="Helvetica"/>
              </a:rPr>
              <a:t>Breakpad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使用方式如下：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启动时检测Breakpad是否有导出过minidump，到客户现场或者远程拉取minidump。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>
                <a:sym typeface="Helvetica"/>
              </a:rPr>
              <a:t>编译出自己电脑的操作系统的minidump_stackwalk工具。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>
                <a:sym typeface="Helvetica"/>
              </a:rPr>
              <a:t>使用minidump_stackwalk工具翻译minidump文件内容。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>
                <a:sym typeface="Helvetica"/>
              </a:rPr>
              <a:t>找到对应崩溃so库ABI的add2line工具，根据拿到的pc值定位出发生异常的代码行数。</a:t>
            </a:r>
            <a:endParaRPr lang="zh-CN" altLang="en-US" sz="1600">
              <a:sym typeface="Helvetica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步骤繁琐且没有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ava层的crash线程栈信息，不利于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ava开发者快速定位调用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ative的代码，进而排除是使用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so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库的姿势不对问题。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业内方案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1004570"/>
            <a:ext cx="825627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如果我要使用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GoogleBreakpad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去做异常监控，在不解析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minidump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文件前是无法知道异常类型的，这就导致无法对异常进行分类，例如：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42895"/>
            <a:ext cx="3129915" cy="177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0" y="2842895"/>
            <a:ext cx="2532380" cy="1927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65" y="2842895"/>
            <a:ext cx="2042795" cy="1928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4495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扩展</a:t>
            </a:r>
            <a:r>
              <a:rPr lang="en-US" altLang="zh-C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Google Breakpad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8770" y="1310005"/>
            <a:ext cx="5967095" cy="969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</a:pPr>
            <a:r>
              <a:rPr lang="zh-CN" altLang="en-US" sz="44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Helvetica"/>
              </a:rPr>
              <a:t>扩展</a:t>
            </a:r>
            <a:r>
              <a:rPr lang="en-US" altLang="zh-CN" sz="44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Helvetica"/>
              </a:rPr>
              <a:t>Google Breakpad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625" y="2555240"/>
            <a:ext cx="82562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ea typeface="宋体" charset="0"/>
                <a:sym typeface="Helvetica"/>
              </a:rPr>
              <a:t>B</a:t>
            </a:r>
            <a:r>
              <a:rPr lang="zh-CN" sz="1600">
                <a:ea typeface="宋体" charset="0"/>
                <a:sym typeface="Helvetica"/>
              </a:rPr>
              <a:t>reakpad距离我们的述求还是有点差距，但我们可以拉取源码扩展它的功能，原因：</a:t>
            </a:r>
            <a:br>
              <a:rPr lang="zh-CN" sz="1600">
                <a:ea typeface="宋体" charset="0"/>
                <a:sym typeface="Helvetica"/>
              </a:rPr>
            </a:br>
            <a:r>
              <a:rPr lang="zh-CN" sz="1600">
                <a:ea typeface="宋体" charset="0"/>
                <a:sym typeface="Helvetica"/>
              </a:rPr>
              <a:t>1.开源且协议宽松。</a:t>
            </a:r>
            <a:endParaRPr lang="zh-CN" sz="1600">
              <a:ea typeface="宋体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1600">
                <a:ea typeface="宋体" charset="0"/>
                <a:sym typeface="Helvetica"/>
              </a:rPr>
              <a:t>2.享受</a:t>
            </a:r>
            <a:r>
              <a:rPr lang="en-US" altLang="zh-CN" sz="1600">
                <a:ea typeface="宋体" charset="0"/>
                <a:sym typeface="Helvetica"/>
              </a:rPr>
              <a:t>G</a:t>
            </a:r>
            <a:r>
              <a:rPr lang="zh-CN" sz="1600">
                <a:ea typeface="宋体" charset="0"/>
                <a:sym typeface="Helvetica"/>
              </a:rPr>
              <a:t>oogle对</a:t>
            </a:r>
            <a:r>
              <a:rPr lang="en-US" altLang="zh-CN" sz="1600">
                <a:ea typeface="宋体" charset="0"/>
                <a:sym typeface="Helvetica"/>
              </a:rPr>
              <a:t>B</a:t>
            </a:r>
            <a:r>
              <a:rPr lang="zh-CN" sz="1600">
                <a:ea typeface="宋体" charset="0"/>
                <a:sym typeface="Helvetica"/>
              </a:rPr>
              <a:t>reakpad的持续迭代，Google系的产品很多都用该库(例如chromium)，</a:t>
            </a:r>
            <a:r>
              <a:rPr lang="en-US" altLang="zh-CN" sz="1600">
                <a:ea typeface="宋体" charset="0"/>
                <a:sym typeface="Helvetica"/>
              </a:rPr>
              <a:t>A</a:t>
            </a:r>
            <a:r>
              <a:rPr lang="zh-CN" sz="1600">
                <a:ea typeface="宋体" charset="0"/>
                <a:sym typeface="Helvetica"/>
              </a:rPr>
              <a:t>ndroid作为</a:t>
            </a:r>
            <a:r>
              <a:rPr lang="en-US" altLang="zh-CN" sz="1600">
                <a:ea typeface="宋体" charset="0"/>
                <a:sym typeface="Helvetica"/>
              </a:rPr>
              <a:t>G</a:t>
            </a:r>
            <a:r>
              <a:rPr lang="zh-CN" sz="1600">
                <a:ea typeface="宋体" charset="0"/>
                <a:sym typeface="Helvetica"/>
              </a:rPr>
              <a:t>oogle用户量最大的产品之一，</a:t>
            </a:r>
            <a:r>
              <a:rPr lang="en-US" altLang="zh-CN" sz="1600">
                <a:ea typeface="宋体" charset="0"/>
                <a:sym typeface="Helvetica"/>
              </a:rPr>
              <a:t>B</a:t>
            </a:r>
            <a:r>
              <a:rPr lang="zh-CN" sz="1600">
                <a:ea typeface="宋体" charset="0"/>
                <a:sym typeface="Helvetica"/>
              </a:rPr>
              <a:t>reakpad对它的兼容性应该是能保障的</a:t>
            </a:r>
            <a:r>
              <a:rPr lang="zh-CN" altLang="en-US" sz="160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Helvetica"/>
              </a:rPr>
              <a:t>。</a:t>
            </a:r>
            <a:endParaRPr lang="zh-CN" altLang="en-US" sz="160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3.</a:t>
            </a:r>
            <a:r>
              <a:rPr kumimoji="0" lang="zh-CN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有miniDump文件导出功能。</a:t>
            </a:r>
            <a:endParaRPr kumimoji="0" lang="zh-CN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宋体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>
            <a:spLocks noGrp="1"/>
          </p:cNvSpPr>
          <p:nvPr>
            <p:ph type="sldNum" sz="quarter" idx="4294967295"/>
          </p:nvPr>
        </p:nvSpPr>
        <p:spPr>
          <a:xfrm>
            <a:off x="8496313" y="4771659"/>
            <a:ext cx="188894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1" name="辅助1.jpeg" descr="辅助1.jpeg"/>
          <p:cNvPicPr>
            <a:picLocks noChangeAspect="1"/>
          </p:cNvPicPr>
          <p:nvPr/>
        </p:nvPicPr>
        <p:blipFill>
          <a:blip r:embed="rId1"/>
          <a:srcRect t="67498"/>
          <a:stretch>
            <a:fillRect/>
          </a:stretch>
        </p:blipFill>
        <p:spPr>
          <a:xfrm>
            <a:off x="428625" y="792159"/>
            <a:ext cx="8280400" cy="19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陈纬霖"/>
          <p:cNvSpPr/>
          <p:nvPr/>
        </p:nvSpPr>
        <p:spPr>
          <a:xfrm>
            <a:off x="360045" y="295910"/>
            <a:ext cx="6523355" cy="3943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 b="1">
                <a:solidFill>
                  <a:srgbClr val="71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设计意图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755" y="901065"/>
            <a:ext cx="8256270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>
                <a:sym typeface="Helvetica"/>
              </a:rPr>
              <a:t>1.</a:t>
            </a:r>
            <a:r>
              <a:rPr sz="1600">
                <a:sym typeface="Helvetica"/>
              </a:rPr>
              <a:t>让</a:t>
            </a:r>
            <a:r>
              <a:rPr lang="en-US" sz="1600">
                <a:sym typeface="Helvetica"/>
              </a:rPr>
              <a:t>J</a:t>
            </a:r>
            <a:r>
              <a:rPr sz="1600">
                <a:sym typeface="Helvetica"/>
              </a:rPr>
              <a:t>ava层有知悉</a:t>
            </a:r>
            <a:r>
              <a:rPr lang="en-US" sz="1600">
                <a:sym typeface="Helvetica"/>
              </a:rPr>
              <a:t>N</a:t>
            </a:r>
            <a:r>
              <a:rPr sz="1600">
                <a:sym typeface="Helvetica"/>
              </a:rPr>
              <a:t>ative异常的通道</a:t>
            </a:r>
            <a:r>
              <a:rPr lang="en-US" sz="1600">
                <a:sym typeface="Helvetica"/>
              </a:rPr>
              <a:t>:</a:t>
            </a:r>
            <a:endParaRPr 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ea typeface="宋体" charset="0"/>
                <a:sym typeface="Helvetica"/>
              </a:rPr>
              <a:t>       </a:t>
            </a:r>
            <a:r>
              <a:rPr lang="zh-CN" altLang="en-US" sz="1600">
                <a:ea typeface="宋体" charset="0"/>
                <a:sym typeface="Helvetica"/>
              </a:rPr>
              <a:t>可以</a:t>
            </a:r>
            <a:r>
              <a:rPr lang="en-US" altLang="zh-CN" sz="1600">
                <a:ea typeface="宋体" charset="0"/>
                <a:sym typeface="Helvetica"/>
              </a:rPr>
              <a:t>J</a:t>
            </a:r>
            <a:r>
              <a:rPr lang="zh-CN" sz="1600">
                <a:ea typeface="宋体" charset="0"/>
                <a:sym typeface="Helvetica"/>
              </a:rPr>
              <a:t>ava代码中通过回调得到</a:t>
            </a:r>
            <a:r>
              <a:rPr lang="en-US" altLang="zh-CN" sz="1600">
                <a:ea typeface="宋体" charset="0"/>
                <a:sym typeface="Helvetica"/>
              </a:rPr>
              <a:t>N</a:t>
            </a:r>
            <a:r>
              <a:rPr lang="zh-CN" sz="1600">
                <a:ea typeface="宋体" charset="0"/>
                <a:sym typeface="Helvetica"/>
              </a:rPr>
              <a:t>ative异常的情况，在发生时对</a:t>
            </a:r>
            <a:r>
              <a:rPr lang="en-US" altLang="zh-CN" sz="1600">
                <a:ea typeface="宋体" charset="0"/>
                <a:sym typeface="Helvetica"/>
              </a:rPr>
              <a:t>N</a:t>
            </a:r>
            <a:r>
              <a:rPr lang="zh-CN" sz="1600">
                <a:ea typeface="宋体" charset="0"/>
                <a:sym typeface="Helvetica"/>
              </a:rPr>
              <a:t>ative异常做出反应，而不是再次启动后去检测Breakpad是否有导出过minidump文件。</a:t>
            </a:r>
            <a:br>
              <a:rPr lang="zh-CN" sz="1600">
                <a:ea typeface="宋体" charset="0"/>
                <a:sym typeface="Helvetica"/>
              </a:rPr>
            </a:br>
            <a:endParaRPr lang="zh-CN" sz="1600">
              <a:ea typeface="宋体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ea typeface="宋体" charset="0"/>
                <a:sym typeface="Helvetica"/>
              </a:rPr>
              <a:t>2.</a:t>
            </a:r>
            <a:r>
              <a:rPr lang="zh-CN" altLang="en-US" sz="1600">
                <a:sym typeface="Helvetica"/>
              </a:rPr>
              <a:t>增加信息的可用性，进而提升问题分析的效率：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       有了Native异常原因、Native和Java调用栈信息，由于使用不当导致的异常都可以快速定位分析出来。</a:t>
            </a: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       如果仍旧无法解决问题可以按需拉取</a:t>
            </a:r>
            <a:r>
              <a:rPr lang="en-US" altLang="zh-CN" sz="1600">
                <a:sym typeface="Helvetica"/>
              </a:rPr>
              <a:t>minidump</a:t>
            </a:r>
            <a:r>
              <a:rPr lang="zh-CN" altLang="en-US" sz="1600">
                <a:sym typeface="Helvetica"/>
              </a:rPr>
              <a:t>并提供给so库的开发者。（可以节省上传流量和仓储空间）</a:t>
            </a: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ym typeface="Helvetica"/>
              </a:rPr>
              <a:t>所以回调中需要提供Native异常原因、Native和Java调用栈信息和minidump文件文件路径。</a:t>
            </a:r>
            <a:endParaRPr lang="zh-CN" altLang="en-US" sz="1600"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主题​​">
  <a:themeElements>
    <a:clrScheme name="2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3716</Words>
  <Application>WPS 演示</Application>
  <PresentationFormat>全屏显示(16:9)</PresentationFormat>
  <Paragraphs>310</Paragraphs>
  <Slides>41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Arial</vt:lpstr>
      <vt:lpstr>方正书宋_GBK</vt:lpstr>
      <vt:lpstr>Wingdings</vt:lpstr>
      <vt:lpstr>Helvetica</vt:lpstr>
      <vt:lpstr>Calibri</vt:lpstr>
      <vt:lpstr>Arial</vt:lpstr>
      <vt:lpstr>Lantinghei SC Demibold</vt:lpstr>
      <vt:lpstr>微软雅黑</vt:lpstr>
      <vt:lpstr>汉仪旗黑</vt:lpstr>
      <vt:lpstr>Microsoft YaHei</vt:lpstr>
      <vt:lpstr>Lantinghei SC Extralight</vt:lpstr>
      <vt:lpstr>Helvetica Bold</vt:lpstr>
      <vt:lpstr>宋体</vt:lpstr>
      <vt:lpstr>Songti SC Regular</vt:lpstr>
      <vt:lpstr>PingFang SC Regular</vt:lpstr>
      <vt:lpstr>Helvetica Neue</vt:lpstr>
      <vt:lpstr>汉仪书宋二KW</vt:lpstr>
      <vt:lpstr>微软雅黑</vt:lpstr>
      <vt:lpstr>Arial Unicode MS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</cp:lastModifiedBy>
  <cp:revision>696</cp:revision>
  <dcterms:created xsi:type="dcterms:W3CDTF">2022-05-30T09:44:23Z</dcterms:created>
  <dcterms:modified xsi:type="dcterms:W3CDTF">2022-05-30T09:44:23Z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