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64" r:id="rId3"/>
    <p:sldId id="322" r:id="rId5"/>
    <p:sldId id="372" r:id="rId6"/>
    <p:sldId id="346" r:id="rId7"/>
    <p:sldId id="376" r:id="rId8"/>
    <p:sldId id="348" r:id="rId9"/>
    <p:sldId id="349" r:id="rId10"/>
    <p:sldId id="350" r:id="rId11"/>
    <p:sldId id="408" r:id="rId12"/>
    <p:sldId id="352" r:id="rId13"/>
    <p:sldId id="375" r:id="rId14"/>
    <p:sldId id="377" r:id="rId15"/>
    <p:sldId id="374" r:id="rId16"/>
    <p:sldId id="378" r:id="rId17"/>
    <p:sldId id="379" r:id="rId18"/>
    <p:sldId id="432" r:id="rId19"/>
    <p:sldId id="433" r:id="rId20"/>
    <p:sldId id="434" r:id="rId21"/>
    <p:sldId id="435" r:id="rId22"/>
    <p:sldId id="380" r:id="rId23"/>
    <p:sldId id="381" r:id="rId24"/>
    <p:sldId id="382" r:id="rId25"/>
    <p:sldId id="383" r:id="rId26"/>
    <p:sldId id="385" r:id="rId27"/>
    <p:sldId id="386" r:id="rId28"/>
    <p:sldId id="320" r:id="rId29"/>
    <p:sldId id="402" r:id="rId30"/>
    <p:sldId id="403" r:id="rId31"/>
    <p:sldId id="401" r:id="rId32"/>
    <p:sldId id="387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E7E7E"/>
    <a:srgbClr val="2B8C21"/>
    <a:srgbClr val="FC2F61"/>
    <a:srgbClr val="D95D28"/>
    <a:srgbClr val="CB483D"/>
    <a:srgbClr val="A13A2F"/>
    <a:srgbClr val="CF84C4"/>
    <a:srgbClr val="4ED1D3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960" y="126"/>
      </p:cViewPr>
      <p:guideLst>
        <p:guide orient="horz" pos="1668"/>
        <p:guide pos="2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64"/>
        <p:guide pos="20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2634"/>
            <a:ext cx="9145588" cy="513982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1588" y="2634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4" Type="http://schemas.openxmlformats.org/officeDocument/2006/relationships/notesSlide" Target="../notesSlides/notesSlide21.xml"/><Relationship Id="rId33" Type="http://schemas.openxmlformats.org/officeDocument/2006/relationships/slideLayout" Target="../slideLayouts/slideLayout3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923734" y="1797883"/>
            <a:ext cx="1143000" cy="358140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通知的走向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923734" y="2336998"/>
            <a:ext cx="939800" cy="358140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实现</a:t>
            </a: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方案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23734" y="2876113"/>
            <a:ext cx="1143000" cy="358140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遇到的难点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TextBox 148"/>
          <p:cNvSpPr txBox="1"/>
          <p:nvPr/>
        </p:nvSpPr>
        <p:spPr>
          <a:xfrm>
            <a:off x="1653540" y="1678940"/>
            <a:ext cx="2149475" cy="949325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spc="3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Arial" panose="020B0604020202090204" pitchFamily="34" charset="0"/>
              </a:rPr>
              <a:t>目录</a:t>
            </a:r>
            <a:endParaRPr lang="zh-CN" altLang="en-US" sz="4800" spc="3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圆体简" panose="02010609000101010101" pitchFamily="49" charset="-122"/>
              <a:sym typeface="Arial" panose="020B0604020202090204" pitchFamily="34" charset="0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1725318" y="2582165"/>
            <a:ext cx="2380414" cy="506095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3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Arial" panose="020B0604020202090204" pitchFamily="34" charset="0"/>
              </a:rPr>
              <a:t>CONTENTS</a:t>
            </a:r>
            <a:endParaRPr lang="zh-CN" altLang="en-US" sz="2400" b="1" spc="3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圆体简" panose="02010609000101010101" pitchFamily="49" charset="-122"/>
              <a:sym typeface="Arial" panose="020B060402020209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24985" y="1796415"/>
            <a:ext cx="0" cy="166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732780" y="3452495"/>
            <a:ext cx="1752600" cy="358140"/>
          </a:xfrm>
          <a:prstGeom prst="rect">
            <a:avLst/>
          </a:prstGeom>
          <a:effectLst/>
        </p:spPr>
        <p:txBody>
          <a:bodyPr wrap="square" lIns="63560" tIns="31780" rIns="63560" bIns="31780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拓展思考与总结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3734" y="1258768"/>
            <a:ext cx="1346200" cy="358140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动手前的思考</a:t>
            </a:r>
            <a:endParaRPr lang="zh-CN" altLang="en-US" sz="16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70525" y="1419225"/>
            <a:ext cx="108000" cy="10800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470525" y="1951405"/>
            <a:ext cx="108000" cy="10795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70525" y="2483535"/>
            <a:ext cx="108000" cy="10795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470525" y="3015665"/>
            <a:ext cx="108000" cy="10795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70525" y="3577640"/>
            <a:ext cx="108000" cy="10795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025" y="1673225"/>
            <a:ext cx="5556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需要动态申请权限（如果是系统应用可以不考虑这个）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025" y="2513965"/>
            <a:ext cx="8235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由于是被动启动，那么当读取通知权限被用户不小心在设置里面关闭了，监听通知的服务就无法启动了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025" y="3239770"/>
            <a:ext cx="843407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如果进程被杀，进程重启了，但是没有触发到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重新去启动所有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的条件，那么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就不会被重新注册，监听通知就会失效。虽然谷歌提供了请求重新绑定的方法，但是请求了后要等待一段时间才能生效。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2620" y="544830"/>
            <a:ext cx="2209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  <a:endParaRPr lang="zh-CN" altLang="en-US" sz="28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611120" y="2332990"/>
            <a:ext cx="6130925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方案</a:t>
            </a:r>
            <a:r>
              <a:rPr lang="en-US" altLang="zh-CN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B-</a:t>
            </a:r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自己主动注册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665" y="1394460"/>
            <a:ext cx="7916545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INotificationListener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和注册方法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registerListener()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方法都是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Hide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有两种类型的 API 不能通过 SDK 访问。其中一种是被标记为 @hide 属性的类和方法，这是一组小级别的被隐藏的 API，称之为 hidden API。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当使用 Android SDK 进行开发的时候，应用默认引用了 android.jar，移除了所有的被@hide标识的方法或者类以及 internal 包下的类。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当应用在设备上运行时，它会加载 framework.jar。framework.jar没有移除 internal API 和 hidden API。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framework.jar 是运行时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包， android.jar是编译时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 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763520" y="3146425"/>
            <a:ext cx="3024505" cy="151193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64155" y="1337310"/>
            <a:ext cx="3099435" cy="5829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89580" y="1475105"/>
            <a:ext cx="2634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NotificationManangerService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2810" y="4252595"/>
            <a:ext cx="1877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LocalNotificationCenter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924300" y="1923415"/>
            <a:ext cx="0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07255" y="1921510"/>
            <a:ext cx="8890" cy="12261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75355" y="3491865"/>
            <a:ext cx="16313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INotificationListener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98725" y="2437130"/>
            <a:ext cx="1426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registerListener()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70755" y="2437130"/>
            <a:ext cx="17265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notifyPostedLocked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035300" y="653415"/>
            <a:ext cx="3024505" cy="151193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04590" y="1000125"/>
            <a:ext cx="1877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LocalNotificationCenter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6385" y="1523365"/>
            <a:ext cx="864235" cy="360045"/>
          </a:xfrm>
          <a:prstGeom prst="rect">
            <a:avLst/>
          </a:prstGeom>
          <a:solidFill>
            <a:srgbClr val="2B8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6385" y="1565910"/>
            <a:ext cx="90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10235" y="3422650"/>
            <a:ext cx="1296670" cy="1296670"/>
          </a:xfrm>
          <a:prstGeom prst="ellipse">
            <a:avLst/>
          </a:prstGeom>
          <a:solidFill>
            <a:srgbClr val="558ED5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302500" y="3422650"/>
            <a:ext cx="1296670" cy="1296670"/>
          </a:xfrm>
          <a:prstGeom prst="ellipse">
            <a:avLst/>
          </a:prstGeom>
          <a:solidFill>
            <a:srgbClr val="558ED5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20490" y="3422650"/>
            <a:ext cx="1296670" cy="1296670"/>
          </a:xfrm>
          <a:prstGeom prst="ellipse">
            <a:avLst/>
          </a:prstGeom>
          <a:solidFill>
            <a:srgbClr val="558ED5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1195" y="3934460"/>
            <a:ext cx="12357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NotificationsUI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9575" y="3934460"/>
            <a:ext cx="6978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FloatUI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2030" y="3934460"/>
            <a:ext cx="11982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LockScreenUI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2" idx="0"/>
            <a:endCxn id="18" idx="1"/>
          </p:cNvCxnSpPr>
          <p:nvPr/>
        </p:nvCxnSpPr>
        <p:spPr>
          <a:xfrm flipV="1">
            <a:off x="1258570" y="1409700"/>
            <a:ext cx="1776730" cy="2012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0"/>
            <a:endCxn id="18" idx="3"/>
          </p:cNvCxnSpPr>
          <p:nvPr/>
        </p:nvCxnSpPr>
        <p:spPr>
          <a:xfrm flipH="1" flipV="1">
            <a:off x="6059805" y="1409700"/>
            <a:ext cx="1891030" cy="2012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356100" y="2211705"/>
            <a:ext cx="2540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51865" y="201485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订阅通知事件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02830" y="201485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订阅通知事件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21660" y="246189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订阅通知事件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547495" y="1690370"/>
            <a:ext cx="1485900" cy="1745615"/>
          </a:xfrm>
          <a:prstGeom prst="straightConnector1">
            <a:avLst/>
          </a:prstGeom>
          <a:ln>
            <a:solidFill>
              <a:srgbClr val="2B8C2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787900" y="2167890"/>
            <a:ext cx="2540" cy="1268095"/>
          </a:xfrm>
          <a:prstGeom prst="straightConnector1">
            <a:avLst/>
          </a:prstGeom>
          <a:ln>
            <a:solidFill>
              <a:srgbClr val="2B8C2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069965" y="1709420"/>
            <a:ext cx="1670050" cy="1798320"/>
          </a:xfrm>
          <a:prstGeom prst="straightConnector1">
            <a:avLst/>
          </a:prstGeom>
          <a:ln>
            <a:solidFill>
              <a:srgbClr val="2B8C2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0425" y="4791075"/>
            <a:ext cx="8223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7340" y="4791075"/>
            <a:ext cx="8223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9355" y="4791075"/>
            <a:ext cx="8223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1845" y="282067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异步回调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7440" y="282067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异步回调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46190" y="280416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异步回调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395" y="1433195"/>
            <a:ext cx="1697355" cy="1765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9145" y="1470660"/>
            <a:ext cx="1011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&lt;interface&gt;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2775" y="1772285"/>
            <a:ext cx="1440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NotificationObserver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92125" y="2115185"/>
            <a:ext cx="1681480" cy="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4830" y="2258695"/>
            <a:ext cx="162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onNotificationPosted();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77615" y="1416685"/>
            <a:ext cx="1697355" cy="18300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63365" y="1454150"/>
            <a:ext cx="965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&lt;abstract&gt;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18940" y="1657985"/>
            <a:ext cx="733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BaseBar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776345" y="1955165"/>
            <a:ext cx="1681480" cy="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29050" y="2457450"/>
            <a:ext cx="162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void onNotificationPosted();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12540" y="2010410"/>
            <a:ext cx="162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void onPosted();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11905" y="2903220"/>
            <a:ext cx="12903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 mHandler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 rot="16200000">
            <a:off x="2203450" y="1706245"/>
            <a:ext cx="143510" cy="143510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2339340" y="1780540"/>
            <a:ext cx="1440815" cy="254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90080" y="1400175"/>
            <a:ext cx="1697355" cy="18300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491095" y="1437640"/>
            <a:ext cx="742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&lt;class&gt;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87895" y="1641475"/>
            <a:ext cx="12223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NotificationListUI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988810" y="1938655"/>
            <a:ext cx="1681480" cy="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24370" y="2043430"/>
            <a:ext cx="16294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onPosted();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16200000">
            <a:off x="5487670" y="1689735"/>
            <a:ext cx="143510" cy="143510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5621020" y="1761490"/>
            <a:ext cx="1367790" cy="0"/>
          </a:xfrm>
          <a:prstGeom prst="line">
            <a:avLst/>
          </a:prstGeom>
          <a:ln w="2857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74115" y="4203065"/>
            <a:ext cx="67621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由父类帮子类完成切换线程的操作，确保子类拿到通知的时候可以直接进行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的展示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7560" y="2607945"/>
            <a:ext cx="7709535" cy="15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任意一个类都能向主动向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，进而拥有了监听通知事件的能力，但是进程中有其他类，已经注册过一次了，跨进程通信又是耗费性能的行为，一个进程对同一个事件进行了多次订阅，当通知事件到来时就会进行重复的进程通信，这种重复的进程通信就是没有必要的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560" y="176085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为什么要设计成单例和观察者模式？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8108" t="46916" r="-349" b="-3272"/>
          <a:stretch>
            <a:fillRect/>
          </a:stretch>
        </p:blipFill>
        <p:spPr>
          <a:xfrm>
            <a:off x="1209040" y="959485"/>
            <a:ext cx="6552565" cy="1903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105" y="3242310"/>
            <a:ext cx="8392795" cy="1489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这个IStatusBarNotificationHolder也是一个Binder接口，N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ficationManagerService有通知事件到来时，并不会马上把通知发过来，而是通知观察者有事件到来，观察者需要就去取，这个取操作也是跨进程的，也是耗性能的。为什么这样设计？我自己的猜想是：有些应用监听通知事件，可能只需要知道有没有新通知，但是不需要具体的详细内容，举个例子：当有新通知来的时候，手机震动，只需要知道有没有新通知，不需要知道具体的通知内容是什么。可以省下一次跨进程的数据的传输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075" y="1445260"/>
            <a:ext cx="77774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由于取通知是跨进程通信的，耗费性能的行为，可能是为了防止开发者在使用的时有如下的写法。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2289175"/>
            <a:ext cx="8013700" cy="128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540" y="4161790"/>
            <a:ext cx="72301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所以notificationHolder.get()方法是一次性使用，get方法调用了一次后，再调用get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返回值就为null了。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49910" y="193040"/>
            <a:ext cx="998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8108" t="46916" r="-349" b="-3272"/>
          <a:stretch>
            <a:fillRect/>
          </a:stretch>
        </p:blipFill>
        <p:spPr>
          <a:xfrm>
            <a:off x="100330" y="1868170"/>
            <a:ext cx="8907145" cy="258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340100" y="475615"/>
            <a:ext cx="248031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动手前的思考</a:t>
            </a:r>
            <a:endParaRPr lang="zh-CN" altLang="en-US" sz="3100" dirty="0">
              <a:solidFill>
                <a:srgbClr val="558ED5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6355" y="34817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从哪里能拿到通知？</a:t>
            </a:r>
            <a:endParaRPr lang="zh-CN" altLang="en-US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4240" y="348170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开发者怎样发送通知？</a:t>
            </a:r>
            <a:endParaRPr lang="zh-CN" altLang="en-US" sz="18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4715" y="16859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需要什么权限？</a:t>
            </a:r>
            <a:endParaRPr lang="zh-CN" altLang="en-US" sz="18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1750" y="168592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通知通过什么样式展示？</a:t>
            </a:r>
            <a:endParaRPr lang="zh-CN" altLang="en-US" sz="18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715" y="2133600"/>
            <a:ext cx="3121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监听系统所有通知，会涉及到用户隐私，这个危险的权限，是否可以很容易的申请？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11750" y="2133600"/>
            <a:ext cx="3162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开发者发出的通知是以什么样式进行展示的？是不是应该去了解安卓系统都提供了哪些通知的样式？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7730" y="3947795"/>
            <a:ext cx="2814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开发者发送通知是否都是统一的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？是否会有多种不同的方式发出通知？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系统应用和普通应用程序发出通知的方式是一样的吗？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1750" y="3947795"/>
            <a:ext cx="302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该从哪里监听安卓系统在运行时所有程序发出的通知？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188210" y="2332990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接下来的开发中的难点部分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217545" y="594995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通知的默认样式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"/>
            </p:custDataLst>
          </p:nvPr>
        </p:nvCxnSpPr>
        <p:spPr>
          <a:xfrm>
            <a:off x="1214550" y="1757381"/>
            <a:ext cx="6714901" cy="0"/>
          </a:xfrm>
          <a:prstGeom prst="line">
            <a:avLst/>
          </a:prstGeom>
          <a:noFill/>
          <a:ln w="6350" cap="flat" cmpd="sng" algn="ctr">
            <a:solidFill>
              <a:srgbClr val="1F74AD">
                <a:lumMod val="40000"/>
                <a:lumOff val="60000"/>
              </a:srgbClr>
            </a:solidFill>
            <a:prstDash val="dash"/>
            <a:miter lim="800000"/>
          </a:ln>
          <a:effectLst/>
        </p:spPr>
      </p:cxnSp>
      <p:sp>
        <p:nvSpPr>
          <p:cNvPr id="50" name="任意多边形 49"/>
          <p:cNvSpPr/>
          <p:nvPr>
            <p:custDataLst>
              <p:tags r:id="rId2"/>
            </p:custDataLst>
          </p:nvPr>
        </p:nvSpPr>
        <p:spPr>
          <a:xfrm>
            <a:off x="3791859" y="1864770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Arial" panose="020B0604020202090204" pitchFamily="34" charset="0"/>
              </a:rPr>
              <a:t>B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55" name="矩形 54"/>
          <p:cNvSpPr/>
          <p:nvPr>
            <p:custDataLst>
              <p:tags r:id="rId3"/>
            </p:custDataLst>
          </p:nvPr>
        </p:nvSpPr>
        <p:spPr>
          <a:xfrm>
            <a:off x="3791859" y="2130080"/>
            <a:ext cx="1560283" cy="792644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lvl="0" algn="ctr">
              <a:lnSpc>
                <a:spcPct val="120000"/>
              </a:lnSpc>
            </a:pP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圆角矩形 59"/>
          <p:cNvSpPr/>
          <p:nvPr>
            <p:custDataLst>
              <p:tags r:id="rId4"/>
            </p:custDataLst>
          </p:nvPr>
        </p:nvSpPr>
        <p:spPr>
          <a:xfrm>
            <a:off x="4022428" y="17257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5" name="圆角矩形 64"/>
          <p:cNvSpPr/>
          <p:nvPr>
            <p:custDataLst>
              <p:tags r:id="rId5"/>
            </p:custDataLst>
          </p:nvPr>
        </p:nvSpPr>
        <p:spPr>
          <a:xfrm>
            <a:off x="5007869" y="17257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7" name="任意多边形 76"/>
          <p:cNvSpPr/>
          <p:nvPr>
            <p:custDataLst>
              <p:tags r:id="rId6"/>
            </p:custDataLst>
          </p:nvPr>
        </p:nvSpPr>
        <p:spPr>
          <a:xfrm>
            <a:off x="1524080" y="1864770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Arial" panose="020B0604020202090204" pitchFamily="34" charset="0"/>
              </a:rPr>
              <a:t>A</a:t>
            </a:r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78" name="矩形 77"/>
          <p:cNvSpPr/>
          <p:nvPr>
            <p:custDataLst>
              <p:tags r:id="rId7"/>
            </p:custDataLst>
          </p:nvPr>
        </p:nvSpPr>
        <p:spPr>
          <a:xfrm>
            <a:off x="1524080" y="2130080"/>
            <a:ext cx="1560283" cy="792644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9" name="圆角矩形 78"/>
          <p:cNvSpPr/>
          <p:nvPr>
            <p:custDataLst>
              <p:tags r:id="rId8"/>
            </p:custDataLst>
          </p:nvPr>
        </p:nvSpPr>
        <p:spPr>
          <a:xfrm>
            <a:off x="1754648" y="17257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1F74AD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0" name="圆角矩形 79"/>
          <p:cNvSpPr/>
          <p:nvPr>
            <p:custDataLst>
              <p:tags r:id="rId9"/>
            </p:custDataLst>
          </p:nvPr>
        </p:nvSpPr>
        <p:spPr>
          <a:xfrm>
            <a:off x="2740090" y="17257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1F74AD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524080" y="2157853"/>
            <a:ext cx="1560283" cy="7610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小图标+标题+内容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3792494" y="2160858"/>
            <a:ext cx="1560283" cy="7610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小图标+标题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+内容+大图标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12"/>
            </p:custDataLst>
          </p:nvPr>
        </p:nvSpPr>
        <p:spPr>
          <a:xfrm>
            <a:off x="6074684" y="1877470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Arial" panose="020B0604020202090204" pitchFamily="34" charset="0"/>
              </a:rPr>
              <a:t>C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>
            <a:off x="6074684" y="2142780"/>
            <a:ext cx="1560283" cy="792644"/>
          </a:xfrm>
          <a:prstGeom prst="rect">
            <a:avLst/>
          </a:prstGeom>
          <a:solidFill>
            <a:srgbClr val="3498DB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3498DB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圆角矩形 5"/>
          <p:cNvSpPr/>
          <p:nvPr>
            <p:custDataLst>
              <p:tags r:id="rId14"/>
            </p:custDataLst>
          </p:nvPr>
        </p:nvSpPr>
        <p:spPr>
          <a:xfrm>
            <a:off x="6305253" y="17384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圆角矩形 7"/>
          <p:cNvSpPr/>
          <p:nvPr>
            <p:custDataLst>
              <p:tags r:id="rId15"/>
            </p:custDataLst>
          </p:nvPr>
        </p:nvSpPr>
        <p:spPr>
          <a:xfrm>
            <a:off x="7290694" y="1738496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16"/>
            </p:custDataLst>
          </p:nvPr>
        </p:nvSpPr>
        <p:spPr>
          <a:xfrm>
            <a:off x="6074684" y="2166573"/>
            <a:ext cx="1560283" cy="761060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bIns="35100" rtlCol="0" anchor="ctr">
            <a:normAutofit/>
          </a:bodyPr>
          <a:p>
            <a:pPr lvl="0"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小图标</a:t>
            </a: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标题</a:t>
            </a: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内容</a:t>
            </a: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大图标</a:t>
            </a: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+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按钮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17"/>
            </p:custDataLst>
          </p:nvPr>
        </p:nvCxnSpPr>
        <p:spPr>
          <a:xfrm>
            <a:off x="1198040" y="3534746"/>
            <a:ext cx="6714901" cy="0"/>
          </a:xfrm>
          <a:prstGeom prst="line">
            <a:avLst/>
          </a:prstGeom>
          <a:noFill/>
          <a:ln w="6350" cap="flat" cmpd="sng" algn="ctr">
            <a:solidFill>
              <a:srgbClr val="1F74AD">
                <a:lumMod val="40000"/>
                <a:lumOff val="60000"/>
              </a:srgbClr>
            </a:solidFill>
            <a:prstDash val="dash"/>
            <a:miter lim="800000"/>
          </a:ln>
          <a:effectLst/>
        </p:spPr>
      </p:cxnSp>
      <p:sp>
        <p:nvSpPr>
          <p:cNvPr id="11" name="任意多边形 10"/>
          <p:cNvSpPr/>
          <p:nvPr>
            <p:custDataLst>
              <p:tags r:id="rId18"/>
            </p:custDataLst>
          </p:nvPr>
        </p:nvSpPr>
        <p:spPr>
          <a:xfrm>
            <a:off x="3775349" y="3642135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Arial" panose="020B0604020202090204" pitchFamily="34" charset="0"/>
              </a:rPr>
              <a:t>E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9"/>
            </p:custDataLst>
          </p:nvPr>
        </p:nvSpPr>
        <p:spPr>
          <a:xfrm>
            <a:off x="3775349" y="3907445"/>
            <a:ext cx="1560283" cy="792644"/>
          </a:xfrm>
          <a:prstGeom prst="rect">
            <a:avLst/>
          </a:prstGeom>
          <a:solidFill>
            <a:srgbClr val="3498DB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3498DB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圆角矩形 12"/>
          <p:cNvSpPr/>
          <p:nvPr>
            <p:custDataLst>
              <p:tags r:id="rId20"/>
            </p:custDataLst>
          </p:nvPr>
        </p:nvSpPr>
        <p:spPr>
          <a:xfrm>
            <a:off x="4005918" y="35031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21"/>
            </p:custDataLst>
          </p:nvPr>
        </p:nvSpPr>
        <p:spPr>
          <a:xfrm>
            <a:off x="4991359" y="35031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22"/>
            </p:custDataLst>
          </p:nvPr>
        </p:nvSpPr>
        <p:spPr>
          <a:xfrm>
            <a:off x="1507570" y="3642135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Arial" panose="020B0604020202090204" pitchFamily="34" charset="0"/>
              </a:rPr>
              <a:t>D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23"/>
            </p:custDataLst>
          </p:nvPr>
        </p:nvSpPr>
        <p:spPr>
          <a:xfrm>
            <a:off x="1507570" y="3907445"/>
            <a:ext cx="1560283" cy="792644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24"/>
            </p:custDataLst>
          </p:nvPr>
        </p:nvSpPr>
        <p:spPr>
          <a:xfrm>
            <a:off x="1738138" y="35031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1F74AD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圆角矩形 17"/>
          <p:cNvSpPr/>
          <p:nvPr>
            <p:custDataLst>
              <p:tags r:id="rId25"/>
            </p:custDataLst>
          </p:nvPr>
        </p:nvSpPr>
        <p:spPr>
          <a:xfrm>
            <a:off x="2723580" y="35031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1F74AD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6"/>
            </p:custDataLst>
          </p:nvPr>
        </p:nvSpPr>
        <p:spPr>
          <a:xfrm>
            <a:off x="1507570" y="3939028"/>
            <a:ext cx="1560283" cy="76106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没有具体进度的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loading</a:t>
            </a: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条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endParaRPr lang="en-US" altLang="zh-CN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27"/>
            </p:custDataLst>
          </p:nvPr>
        </p:nvSpPr>
        <p:spPr>
          <a:xfrm>
            <a:off x="3775349" y="3931238"/>
            <a:ext cx="1560283" cy="761060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bIns="35100" rtlCol="0" anchor="ctr">
            <a:normAutofit/>
          </a:bodyPr>
          <a:p>
            <a:pPr lvl="0" algn="ctr">
              <a:lnSpc>
                <a:spcPct val="120000"/>
              </a:lnSpc>
            </a:pPr>
            <a:r>
              <a:rPr lang="en-US" altLang="zh-CN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具体进度的进度条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28"/>
            </p:custDataLst>
          </p:nvPr>
        </p:nvSpPr>
        <p:spPr>
          <a:xfrm>
            <a:off x="6058174" y="3654835"/>
            <a:ext cx="1560283" cy="265311"/>
          </a:xfrm>
          <a:custGeom>
            <a:avLst/>
            <a:gdLst>
              <a:gd name="connsiteX0" fmla="*/ 1738223 w 2130725"/>
              <a:gd name="connsiteY0" fmla="*/ 60387 h 362309"/>
              <a:gd name="connsiteX1" fmla="*/ 1621767 w 2130725"/>
              <a:gd name="connsiteY1" fmla="*/ 176843 h 362309"/>
              <a:gd name="connsiteX2" fmla="*/ 1738223 w 2130725"/>
              <a:gd name="connsiteY2" fmla="*/ 293299 h 362309"/>
              <a:gd name="connsiteX3" fmla="*/ 1854679 w 2130725"/>
              <a:gd name="connsiteY3" fmla="*/ 176843 h 362309"/>
              <a:gd name="connsiteX4" fmla="*/ 1738223 w 2130725"/>
              <a:gd name="connsiteY4" fmla="*/ 60387 h 362309"/>
              <a:gd name="connsiteX5" fmla="*/ 392502 w 2130725"/>
              <a:gd name="connsiteY5" fmla="*/ 60387 h 362309"/>
              <a:gd name="connsiteX6" fmla="*/ 276046 w 2130725"/>
              <a:gd name="connsiteY6" fmla="*/ 176843 h 362309"/>
              <a:gd name="connsiteX7" fmla="*/ 392502 w 2130725"/>
              <a:gd name="connsiteY7" fmla="*/ 293299 h 362309"/>
              <a:gd name="connsiteX8" fmla="*/ 508958 w 2130725"/>
              <a:gd name="connsiteY8" fmla="*/ 176843 h 362309"/>
              <a:gd name="connsiteX9" fmla="*/ 392502 w 2130725"/>
              <a:gd name="connsiteY9" fmla="*/ 60387 h 362309"/>
              <a:gd name="connsiteX10" fmla="*/ 0 w 2130725"/>
              <a:gd name="connsiteY10" fmla="*/ 0 h 362309"/>
              <a:gd name="connsiteX11" fmla="*/ 2130725 w 2130725"/>
              <a:gd name="connsiteY11" fmla="*/ 0 h 362309"/>
              <a:gd name="connsiteX12" fmla="*/ 2130725 w 2130725"/>
              <a:gd name="connsiteY12" fmla="*/ 362309 h 362309"/>
              <a:gd name="connsiteX13" fmla="*/ 0 w 2130725"/>
              <a:gd name="connsiteY13" fmla="*/ 362309 h 36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725" h="362309">
                <a:moveTo>
                  <a:pt x="1738223" y="60387"/>
                </a:moveTo>
                <a:cubicBezTo>
                  <a:pt x="1673906" y="60387"/>
                  <a:pt x="1621767" y="112526"/>
                  <a:pt x="1621767" y="176843"/>
                </a:cubicBezTo>
                <a:cubicBezTo>
                  <a:pt x="1621767" y="241160"/>
                  <a:pt x="1673906" y="293299"/>
                  <a:pt x="1738223" y="293299"/>
                </a:cubicBezTo>
                <a:cubicBezTo>
                  <a:pt x="1802540" y="293299"/>
                  <a:pt x="1854679" y="241160"/>
                  <a:pt x="1854679" y="176843"/>
                </a:cubicBezTo>
                <a:cubicBezTo>
                  <a:pt x="1854679" y="112526"/>
                  <a:pt x="1802540" y="60387"/>
                  <a:pt x="1738223" y="60387"/>
                </a:cubicBezTo>
                <a:close/>
                <a:moveTo>
                  <a:pt x="392502" y="60387"/>
                </a:moveTo>
                <a:cubicBezTo>
                  <a:pt x="328185" y="60387"/>
                  <a:pt x="276046" y="112526"/>
                  <a:pt x="276046" y="176843"/>
                </a:cubicBezTo>
                <a:cubicBezTo>
                  <a:pt x="276046" y="241160"/>
                  <a:pt x="328185" y="293299"/>
                  <a:pt x="392502" y="293299"/>
                </a:cubicBezTo>
                <a:cubicBezTo>
                  <a:pt x="456819" y="293299"/>
                  <a:pt x="508958" y="241160"/>
                  <a:pt x="508958" y="176843"/>
                </a:cubicBezTo>
                <a:cubicBezTo>
                  <a:pt x="508958" y="112526"/>
                  <a:pt x="456819" y="60387"/>
                  <a:pt x="392502" y="60387"/>
                </a:cubicBezTo>
                <a:close/>
                <a:moveTo>
                  <a:pt x="0" y="0"/>
                </a:moveTo>
                <a:lnTo>
                  <a:pt x="2130725" y="0"/>
                </a:lnTo>
                <a:lnTo>
                  <a:pt x="2130725" y="362309"/>
                </a:lnTo>
                <a:lnTo>
                  <a:pt x="0" y="36230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>
                <a:sym typeface="Arial" panose="020B0604020202090204" pitchFamily="34" charset="0"/>
              </a:rPr>
              <a:t>F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9"/>
            </p:custDataLst>
          </p:nvPr>
        </p:nvSpPr>
        <p:spPr>
          <a:xfrm>
            <a:off x="6058174" y="3920145"/>
            <a:ext cx="1560283" cy="792644"/>
          </a:xfrm>
          <a:prstGeom prst="rect">
            <a:avLst/>
          </a:prstGeom>
          <a:solidFill>
            <a:srgbClr val="3498DB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35100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1050" spc="150" dirty="0">
              <a:solidFill>
                <a:srgbClr val="3498DB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圆角矩形 22"/>
          <p:cNvSpPr/>
          <p:nvPr>
            <p:custDataLst>
              <p:tags r:id="rId30"/>
            </p:custDataLst>
          </p:nvPr>
        </p:nvSpPr>
        <p:spPr>
          <a:xfrm>
            <a:off x="6288743" y="35158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31"/>
            </p:custDataLst>
          </p:nvPr>
        </p:nvSpPr>
        <p:spPr>
          <a:xfrm>
            <a:off x="7274184" y="3515861"/>
            <a:ext cx="113705" cy="328480"/>
          </a:xfrm>
          <a:prstGeom prst="roundRect">
            <a:avLst>
              <a:gd name="adj" fmla="val 50000"/>
            </a:avLst>
          </a:prstGeom>
          <a:solidFill>
            <a:srgbClr val="3498DB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32"/>
            </p:custDataLst>
          </p:nvPr>
        </p:nvSpPr>
        <p:spPr>
          <a:xfrm>
            <a:off x="6058174" y="3943938"/>
            <a:ext cx="1560283" cy="761060"/>
          </a:xfrm>
          <a:prstGeom prst="rect">
            <a:avLst/>
          </a:prstGeom>
          <a:solidFill>
            <a:srgbClr val="1F74AD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bIns="35100" rtlCol="0" anchor="ctr">
            <a:normAutofit/>
          </a:bodyPr>
          <a:p>
            <a:pPr lvl="0" algn="ctr">
              <a:lnSpc>
                <a:spcPct val="120000"/>
              </a:lnSpc>
            </a:pPr>
            <a:r>
              <a:rPr lang="zh-CN" altLang="en-US" sz="1050" spc="150" dirty="0">
                <a:solidFill>
                  <a:srgbClr val="1F74A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用户自定义的样式</a:t>
            </a:r>
            <a:endParaRPr lang="zh-CN" altLang="en-US" sz="1050" spc="150" dirty="0">
              <a:solidFill>
                <a:srgbClr val="1F74A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949575" y="560070"/>
            <a:ext cx="3270885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通知的删除和恢复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2315" y="1423035"/>
            <a:ext cx="78384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发了通知，通知栏会把这些通知展示出来，当该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被卸载后，应该把该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在通知栏已经展示通知清除掉。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当通知栏出了异常停止后，怎么拿到应用已经发出但是还没被处理的通知，重新进行展示？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886075" y="3479800"/>
            <a:ext cx="3384550" cy="1152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48"/>
          <p:cNvSpPr txBox="1"/>
          <p:nvPr/>
        </p:nvSpPr>
        <p:spPr>
          <a:xfrm>
            <a:off x="3512820" y="446405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通知的删除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9725" y="1379855"/>
            <a:ext cx="3384550" cy="1152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26155" y="1811020"/>
            <a:ext cx="2192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43295" y="2868295"/>
            <a:ext cx="1997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onNotificationRemoved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41115" y="3705225"/>
            <a:ext cx="1617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INotificationListener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3753485" y="2546985"/>
            <a:ext cx="0" cy="9220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1970" y="2870200"/>
            <a:ext cx="2651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cancelNotificationsFromListener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5363845" y="2546985"/>
            <a:ext cx="3175" cy="889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901440" y="4220845"/>
            <a:ext cx="14281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BaseStatusBar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317750" y="629920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通知自动分组导致数据错乱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815" y="2258695"/>
            <a:ext cx="1511935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67405" y="2258695"/>
            <a:ext cx="226568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22745" y="2258695"/>
            <a:ext cx="162687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90955" y="2565400"/>
            <a:ext cx="5283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9310" y="2596515"/>
            <a:ext cx="2208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41845" y="2565400"/>
            <a:ext cx="791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BaseBar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17750" y="2726690"/>
            <a:ext cx="105156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644515" y="2714625"/>
            <a:ext cx="105156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5644515" y="2487295"/>
            <a:ext cx="1074420" cy="0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648325" y="3002280"/>
            <a:ext cx="1074420" cy="0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7405" y="3749675"/>
            <a:ext cx="226568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2640" y="1010920"/>
            <a:ext cx="1511935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64230" y="1010920"/>
            <a:ext cx="226568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9570" y="1010920"/>
            <a:ext cx="1626870" cy="9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7780" y="1317625"/>
            <a:ext cx="5283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6135" y="1348740"/>
            <a:ext cx="2208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37400" y="1317625"/>
            <a:ext cx="791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BaseBar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14575" y="1478915"/>
            <a:ext cx="105156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676900" y="1471295"/>
            <a:ext cx="105156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475355" y="4079875"/>
            <a:ext cx="20504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NotificationRankerService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688080" y="1981200"/>
            <a:ext cx="0" cy="17386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69230" y="1930400"/>
            <a:ext cx="0" cy="1749425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708015" y="1708150"/>
            <a:ext cx="1023620" cy="635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844540" y="3823335"/>
            <a:ext cx="1680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收集记录每个程序发出的通知，然后进行分组，分组后发出分组通知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604120" y="2228569"/>
            <a:ext cx="2816801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拓展思考</a:t>
            </a:r>
            <a:endParaRPr lang="zh-CN" altLang="en-US" sz="31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0030" y="871220"/>
            <a:ext cx="551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通知列表是否会受到攻击？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3815080"/>
            <a:ext cx="8174355" cy="537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6925" y="1898015"/>
            <a:ext cx="7638415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是否有可能会有某个恶意软件不断的发通知，导致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NotificationCenter不断的收到这些垃圾通知？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NotificationManagerService会对非系统应用或者非NotificationListenerService发出的通知进行发送频率和数量的限制。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2580" y="745490"/>
            <a:ext cx="8301990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1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NotificationManagerService注册NotificationListenerService的时候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会把应用包名和NotificationListenerService一起存在一个info对象里。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1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当新的Notification到来的时候，Notification会带有发出程序的包名，NotificationManagerService是根据这个包名去info对象取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NotificationListenerService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，如果取出不为null，就认为这个Notification是NotificationListenerService发出的。就不会对通知数量进行限制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726690" y="2228850"/>
            <a:ext cx="505079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另一种程序保活的方式</a:t>
            </a:r>
            <a:endParaRPr lang="zh-CN" altLang="en-US" sz="31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425190" y="2169795"/>
            <a:ext cx="2061845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通知的走向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2760" y="596900"/>
            <a:ext cx="8301990" cy="5063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当程序向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注册成为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NotificationListenerService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进程会为注册成为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NotificationListenerService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的程序进行进程守护，即使程序被杀死，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NotificationManagerService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会把该程序重新拉起来。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实现简单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2.“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官方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的进程守护！！！！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不会在通知栏出现常驻的通知！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需要通知读取权限，该权限需要动态申请（如果是系统应用就不需要考虑这个问题）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21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834380" y="3435350"/>
            <a:ext cx="2736850" cy="1368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5" y="3434715"/>
            <a:ext cx="2736850" cy="1368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9675" y="281305"/>
            <a:ext cx="4109085" cy="179260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40075" y="769620"/>
            <a:ext cx="28638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83050" y="1506855"/>
            <a:ext cx="977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mListeners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4045" y="4357370"/>
            <a:ext cx="5283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588760" y="2066290"/>
            <a:ext cx="636270" cy="13442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25005" y="2178685"/>
            <a:ext cx="1932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notify(id,notification)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6385" y="2067560"/>
            <a:ext cx="18624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notifyPostedLocked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endCxn id="29" idx="3"/>
          </p:cNvCxnSpPr>
          <p:nvPr/>
        </p:nvCxnSpPr>
        <p:spPr>
          <a:xfrm flipH="1">
            <a:off x="2054860" y="2067560"/>
            <a:ext cx="429260" cy="13430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289685" y="4374515"/>
            <a:ext cx="2059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BaseStatusBar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844165" y="2067560"/>
            <a:ext cx="431800" cy="1367790"/>
          </a:xfrm>
          <a:prstGeom prst="straightConnector1">
            <a:avLst/>
          </a:prstGeom>
          <a:ln>
            <a:solidFill>
              <a:srgbClr val="FC2F61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49625" y="2954655"/>
            <a:ext cx="14903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registerListener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3645" y="3661410"/>
            <a:ext cx="1617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INotificationListener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20255" y="38366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03 -0.000864 L -0.294444 -0.522963 " pathEditMode="relative" rAng="0" ptsTypes="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333 -0.518889 L -0.573958 0.027037 " pathEditMode="relative" ptsTypes="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13" grpId="0" animBg="1"/>
      <p:bldP spid="13" grpId="1" animBg="1"/>
      <p:bldP spid="1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403475" y="2332990"/>
            <a:ext cx="520827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方案</a:t>
            </a:r>
            <a:r>
              <a:rPr lang="en-US" altLang="zh-CN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A-</a:t>
            </a:r>
            <a:r>
              <a:rPr lang="zh-CN" altLang="en-US" sz="3100" dirty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官方推荐的方案</a:t>
            </a:r>
            <a:endParaRPr lang="zh-CN" altLang="en-US" sz="3100" dirty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910" y="193040"/>
            <a:ext cx="1005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894715"/>
            <a:ext cx="8586470" cy="409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2785745"/>
            <a:ext cx="8660765" cy="2023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685" y="1373505"/>
            <a:ext cx="7957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声明android.permission.BIND_NOTIFICATION_LISTENER_SERVICE权限，该权限需要动态申请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" y="1813560"/>
            <a:ext cx="2672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该服务不需要我们手动去启动。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910" y="193040"/>
            <a:ext cx="1005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715" y="1207770"/>
            <a:ext cx="8216265" cy="373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某个应用在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勾选了“通知读取权限”，该应用就会在setting中有记录，而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使用内容提供器，把哪些应用具备通知读取权限的数据提供给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NotificationManangerService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当系统启动，有新的应用被安装，应用被卸载，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中的某个应用的通知读取权限被更改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NotificationManagerService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就会根据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内容提供器提供的数据为这些拥有权限的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NotificationListenerService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使用bindService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方法启动，并且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NotificationManagerService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onBind()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拿到服务实现的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后，会调用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registerListener()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方法进行通知事件的订阅。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910" y="193040"/>
            <a:ext cx="1005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1503045"/>
            <a:ext cx="7005955" cy="1564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5" y="4091305"/>
            <a:ext cx="7136130" cy="361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9910" y="193040"/>
            <a:ext cx="1005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 smtClean="0">
                <a:solidFill>
                  <a:srgbClr val="558E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solidFill>
                <a:srgbClr val="558E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1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1_2"/>
  <p:tag name="KSO_WM_UNIT_PRESET_TEXT" val="单击此处添加文本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2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2_2"/>
  <p:tag name="KSO_WM_UNIT_PRESET_TEXT" val="单击此处添加文本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PRESET_TEXT" val="B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2_4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2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2_2"/>
  <p:tag name="KSO_WM_UNIT_PRESET_TEXT" val="单击此处添加文本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i*1_1"/>
  <p:tag name="KSO_WM_UNIT_LAYERLEVEL" val="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INE_FORE_SCHEMECOLOR_INDEX" val="5"/>
  <p:tag name="KSO_WM_UNIT_LINE_FILL_TYPE" val="2"/>
</p:tagLst>
</file>

<file path=ppt/tags/tag2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PRESET_TEXT" val="B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2_4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PRESET_TEXT" val="A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1_4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1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1_2"/>
  <p:tag name="KSO_WM_UNIT_PRESET_TEXT" val="单击此处添加文本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2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2_2"/>
  <p:tag name="KSO_WM_UNIT_PRESET_TEXT" val="单击此处添加文本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i*1_1"/>
  <p:tag name="KSO_WM_UNIT_LAYERLEVEL" val="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LINE_FORE_SCHEMECOLOR_INDEX" val="5"/>
  <p:tag name="KSO_WM_UNIT_LINE_FILL_TYPE" val="2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PRESET_TEXT" val="B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2_4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754_2*l_h_f*1_2_2"/>
  <p:tag name="KSO_WM_TEMPLATE_CATEGORY" val="diagram"/>
  <p:tag name="KSO_WM_TEMPLATE_INDEX" val="754"/>
  <p:tag name="KSO_WM_UNIT_LAYERLEVEL" val="1_1_1"/>
  <p:tag name="KSO_WM_TAG_VERSION" val="1.0"/>
  <p:tag name="KSO_WM_BEAUTIFY_FLAG" val="#wm#"/>
  <p:tag name="KSO_WM_UNIT_NOCLEAR" val="0"/>
  <p:tag name="KSO_WM_UNIT_VALUE" val="30"/>
  <p:tag name="KSO_WM_UNIT_TYPE" val="l_h_f"/>
  <p:tag name="KSO_WM_UNIT_INDEX" val="1_2_2"/>
  <p:tag name="KSO_WM_UNIT_PRESET_TEXT" val="单击此处添加文本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PRESET_TEXT" val="B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2_4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2_3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PRESET_TEXT" val="A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ID" val="diagram754_2*l_h_i*1_1_4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NOCLEAR" val="0"/>
  <p:tag name="KSO_WM_DIAGRAM_GROUP_CODE" val="l1-1"/>
  <p:tag name="KSO_WM_UNIT_TYPE" val="l_h_i"/>
  <p:tag name="KSO_WM_UNIT_INDEX" val="1_1_4"/>
  <p:tag name="KSO_WM_UNIT_FILL_FORE_SCHEMECOLOR_INDEX" val="5"/>
  <p:tag name="KSO_WM_UNIT_FILL_TYPE" val="1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3560</Words>
  <Application>WPS 演示</Application>
  <PresentationFormat>全屏显示(16:9)</PresentationFormat>
  <Paragraphs>269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方正书宋_GBK</vt:lpstr>
      <vt:lpstr>Wingdings</vt:lpstr>
      <vt:lpstr>微软雅黑</vt:lpstr>
      <vt:lpstr>经典圆体简</vt:lpstr>
      <vt:lpstr>Calibri</vt:lpstr>
      <vt:lpstr>Helvetica Neue</vt:lpstr>
      <vt:lpstr>汉仪旗黑KW</vt:lpstr>
      <vt:lpstr>宋体</vt:lpstr>
      <vt:lpstr>Arial Unicode MS</vt:lpstr>
      <vt:lpstr>汉仪书宋二KW</vt:lpstr>
      <vt:lpstr>华文宋体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it00002510</cp:lastModifiedBy>
  <cp:revision>145</cp:revision>
  <dcterms:created xsi:type="dcterms:W3CDTF">2019-08-26T02:38:57Z</dcterms:created>
  <dcterms:modified xsi:type="dcterms:W3CDTF">2019-08-26T02:38:57Z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