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  <p:sldId id="264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ck" initials="B" lastIdx="1" clrIdx="0">
    <p:extLst>
      <p:ext uri="{19B8F6BF-5375-455C-9EA6-DF929625EA0E}">
        <p15:presenceInfo xmlns:p15="http://schemas.microsoft.com/office/powerpoint/2012/main" userId="Bl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vnrepository.com/" TargetMode="External"/><Relationship Id="rId4" Type="http://schemas.openxmlformats.org/officeDocument/2006/relationships/hyperlink" Target="http://search.maven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7811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42" y="1879966"/>
            <a:ext cx="5436899" cy="15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180" y="124098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创建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java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项目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8" y="1565947"/>
            <a:ext cx="4059357" cy="2002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80" y="3721720"/>
            <a:ext cx="3176847" cy="30255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740" y="1565947"/>
            <a:ext cx="3628064" cy="3276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766" y="3447839"/>
            <a:ext cx="3464479" cy="3128691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426027" y="3853543"/>
            <a:ext cx="498670" cy="83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8124347" y="3853543"/>
            <a:ext cx="498670" cy="83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685109" y="3304903"/>
            <a:ext cx="953588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05989" y="5040231"/>
            <a:ext cx="401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*</a:t>
            </a:r>
            <a:r>
              <a:rPr lang="en-US" altLang="zh-CN" sz="2400" dirty="0" smtClean="0"/>
              <a:t>Maven-archetype-</a:t>
            </a:r>
            <a:r>
              <a:rPr lang="en-US" altLang="zh-CN" sz="2400" dirty="0" err="1" smtClean="0"/>
              <a:t>quickstart</a:t>
            </a:r>
            <a:endParaRPr lang="en-US" altLang="zh-CN" sz="2400" dirty="0" smtClean="0"/>
          </a:p>
          <a:p>
            <a:r>
              <a:rPr lang="zh-CN" altLang="en-US" sz="2400" dirty="0" smtClean="0"/>
              <a:t>创建</a:t>
            </a:r>
            <a:r>
              <a:rPr lang="zh-CN" altLang="en-US" sz="2400" dirty="0" smtClean="0">
                <a:solidFill>
                  <a:srgbClr val="FF0000"/>
                </a:solidFill>
              </a:rPr>
              <a:t>普通</a:t>
            </a: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zh-CN" altLang="en-US" sz="2400" dirty="0" smtClean="0"/>
              <a:t>项目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45550" y="1736436"/>
            <a:ext cx="378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*</a:t>
            </a:r>
            <a:r>
              <a:rPr lang="en-US" altLang="zh-CN" sz="2400" dirty="0" smtClean="0"/>
              <a:t>Maven-archetype-</a:t>
            </a:r>
            <a:r>
              <a:rPr lang="en-US" altLang="zh-CN" sz="2400" dirty="0" err="1" smtClean="0"/>
              <a:t>webapp</a:t>
            </a:r>
            <a:endParaRPr lang="en-US" altLang="zh-CN" sz="2400" dirty="0" smtClean="0"/>
          </a:p>
          <a:p>
            <a:r>
              <a:rPr lang="zh-CN" altLang="en-US" sz="2400" dirty="0" smtClean="0"/>
              <a:t>创建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javaEE</a:t>
            </a:r>
            <a:r>
              <a:rPr lang="zh-CN" altLang="en-US" sz="2400" dirty="0" smtClean="0"/>
              <a:t>项目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71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79" y="1491343"/>
            <a:ext cx="4981803" cy="1874424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49180" y="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创建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java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项目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07085" y="1305170"/>
            <a:ext cx="4362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注意：在</a:t>
            </a:r>
            <a:r>
              <a:rPr lang="en-US" altLang="zh-CN" sz="2800" dirty="0" smtClean="0">
                <a:solidFill>
                  <a:schemeClr val="accent2"/>
                </a:solidFill>
              </a:rPr>
              <a:t>eclipse</a:t>
            </a:r>
            <a:r>
              <a:rPr lang="zh-CN" altLang="en-US" sz="2800" dirty="0" smtClean="0">
                <a:solidFill>
                  <a:schemeClr val="accent2"/>
                </a:solidFill>
              </a:rPr>
              <a:t>与</a:t>
            </a:r>
            <a:r>
              <a:rPr lang="en-US" altLang="zh-CN" sz="2800" dirty="0" smtClean="0">
                <a:solidFill>
                  <a:schemeClr val="accent2"/>
                </a:solidFill>
              </a:rPr>
              <a:t>maven</a:t>
            </a:r>
            <a:r>
              <a:rPr lang="zh-CN" altLang="en-US" sz="2800" dirty="0" smtClean="0">
                <a:solidFill>
                  <a:schemeClr val="accent2"/>
                </a:solidFill>
              </a:rPr>
              <a:t>集成时，要在</a:t>
            </a:r>
            <a:r>
              <a:rPr lang="en-US" altLang="zh-CN" sz="2800" dirty="0" smtClean="0">
                <a:solidFill>
                  <a:schemeClr val="accent2"/>
                </a:solidFill>
              </a:rPr>
              <a:t>pom.xml</a:t>
            </a:r>
            <a:r>
              <a:rPr lang="zh-CN" altLang="en-US" sz="2800" dirty="0" smtClean="0">
                <a:solidFill>
                  <a:schemeClr val="accent2"/>
                </a:solidFill>
              </a:rPr>
              <a:t>配置文件中加入左图所示代码，否则</a:t>
            </a:r>
            <a:r>
              <a:rPr lang="en-US" altLang="zh-CN" sz="2800" dirty="0" smtClean="0">
                <a:solidFill>
                  <a:schemeClr val="accent2"/>
                </a:solidFill>
              </a:rPr>
              <a:t>maven</a:t>
            </a:r>
            <a:r>
              <a:rPr lang="zh-CN" altLang="en-US" sz="2800" dirty="0" smtClean="0">
                <a:solidFill>
                  <a:schemeClr val="accent2"/>
                </a:solidFill>
              </a:rPr>
              <a:t>会自动将你的</a:t>
            </a:r>
            <a:r>
              <a:rPr lang="en-US" altLang="zh-CN" sz="2800" dirty="0" err="1" smtClean="0">
                <a:solidFill>
                  <a:schemeClr val="accent2"/>
                </a:solidFill>
              </a:rPr>
              <a:t>jre</a:t>
            </a:r>
            <a:r>
              <a:rPr lang="zh-CN" altLang="en-US" sz="2800" dirty="0" smtClean="0">
                <a:solidFill>
                  <a:schemeClr val="accent2"/>
                </a:solidFill>
              </a:rPr>
              <a:t>改为</a:t>
            </a:r>
            <a:r>
              <a:rPr lang="en-US" altLang="zh-CN" sz="2800" dirty="0" smtClean="0">
                <a:solidFill>
                  <a:schemeClr val="accent2"/>
                </a:solidFill>
              </a:rPr>
              <a:t>1.5</a:t>
            </a:r>
            <a:r>
              <a:rPr lang="zh-CN" altLang="en-US" sz="2800" dirty="0" smtClean="0">
                <a:solidFill>
                  <a:schemeClr val="accent2"/>
                </a:solidFill>
              </a:rPr>
              <a:t>版本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081" y="3551939"/>
            <a:ext cx="3792932" cy="3108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7183" y="4360776"/>
            <a:ext cx="4362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每当修改</a:t>
            </a:r>
            <a:r>
              <a:rPr lang="en-US" altLang="zh-CN" sz="2800" dirty="0" smtClean="0">
                <a:solidFill>
                  <a:srgbClr val="00B0F0"/>
                </a:solidFill>
              </a:rPr>
              <a:t>pom.xml</a:t>
            </a:r>
            <a:r>
              <a:rPr lang="zh-CN" altLang="en-US" sz="2800" dirty="0" smtClean="0">
                <a:solidFill>
                  <a:srgbClr val="00B0F0"/>
                </a:solidFill>
              </a:rPr>
              <a:t>后，点击一下“</a:t>
            </a:r>
            <a:r>
              <a:rPr lang="en-US" altLang="zh-CN" sz="2800" dirty="0">
                <a:solidFill>
                  <a:srgbClr val="00B0F0"/>
                </a:solidFill>
              </a:rPr>
              <a:t>U</a:t>
            </a:r>
            <a:r>
              <a:rPr lang="en-US" altLang="zh-CN" sz="2800" dirty="0" smtClean="0">
                <a:solidFill>
                  <a:srgbClr val="00B0F0"/>
                </a:solidFill>
              </a:rPr>
              <a:t>pdate Project</a:t>
            </a:r>
            <a:r>
              <a:rPr lang="zh-CN" altLang="en-US" sz="2800" dirty="0" smtClean="0">
                <a:solidFill>
                  <a:srgbClr val="00B0F0"/>
                </a:solidFill>
              </a:rPr>
              <a:t>”更新依赖。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808" y="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创建</a:t>
            </a:r>
            <a:r>
              <a:rPr lang="en-US" altLang="zh-CN" sz="6600" dirty="0" err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springMVC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项目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95" y="4443548"/>
            <a:ext cx="5124450" cy="1809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195" y="1752599"/>
            <a:ext cx="3419068" cy="2063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88629" y="1752599"/>
            <a:ext cx="47679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刚创建</a:t>
            </a:r>
            <a:r>
              <a:rPr lang="en-US" altLang="zh-CN" sz="2800" dirty="0" smtClean="0">
                <a:solidFill>
                  <a:srgbClr val="0070C0"/>
                </a:solidFill>
              </a:rPr>
              <a:t>maven</a:t>
            </a:r>
            <a:r>
              <a:rPr lang="zh-CN" altLang="en-US" sz="2800" dirty="0" smtClean="0">
                <a:solidFill>
                  <a:srgbClr val="0070C0"/>
                </a:solidFill>
              </a:rPr>
              <a:t>的</a:t>
            </a:r>
            <a:r>
              <a:rPr lang="en-US" altLang="zh-CN" sz="2800" dirty="0" smtClean="0">
                <a:solidFill>
                  <a:srgbClr val="0070C0"/>
                </a:solidFill>
              </a:rPr>
              <a:t>web</a:t>
            </a:r>
            <a:r>
              <a:rPr lang="zh-CN" altLang="en-US" sz="2800" dirty="0" smtClean="0">
                <a:solidFill>
                  <a:srgbClr val="0070C0"/>
                </a:solidFill>
              </a:rPr>
              <a:t>项目时，会出现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XXX.jsp</a:t>
            </a:r>
            <a:r>
              <a:rPr lang="zh-CN" altLang="en-US" sz="2800" dirty="0" smtClean="0">
                <a:solidFill>
                  <a:srgbClr val="0070C0"/>
                </a:solidFill>
              </a:rPr>
              <a:t>文件出现错误，这是因为缺少</a:t>
            </a:r>
            <a:r>
              <a:rPr lang="en-US" altLang="zh-CN" sz="2800" dirty="0" smtClean="0">
                <a:solidFill>
                  <a:srgbClr val="0070C0"/>
                </a:solidFill>
              </a:rPr>
              <a:t>servlet-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api</a:t>
            </a:r>
            <a:r>
              <a:rPr lang="zh-CN" altLang="en-US" sz="2800" dirty="0" smtClean="0">
                <a:solidFill>
                  <a:srgbClr val="0070C0"/>
                </a:solidFill>
              </a:rPr>
              <a:t>的缘故，所以只要在</a:t>
            </a:r>
            <a:r>
              <a:rPr lang="en-US" altLang="zh-CN" sz="2800" dirty="0" smtClean="0">
                <a:solidFill>
                  <a:srgbClr val="0070C0"/>
                </a:solidFill>
              </a:rPr>
              <a:t>pom.xml</a:t>
            </a:r>
            <a:r>
              <a:rPr lang="zh-CN" altLang="en-US" sz="2800" dirty="0" smtClean="0">
                <a:solidFill>
                  <a:srgbClr val="0070C0"/>
                </a:solidFill>
              </a:rPr>
              <a:t>的依赖列表中加入左下图所示的依赖，并且</a:t>
            </a:r>
            <a:r>
              <a:rPr lang="en-US" altLang="zh-CN" sz="2800" dirty="0" smtClean="0">
                <a:solidFill>
                  <a:srgbClr val="0070C0"/>
                </a:solidFill>
              </a:rPr>
              <a:t>update project</a:t>
            </a:r>
            <a:r>
              <a:rPr lang="zh-CN" altLang="en-US" sz="2800" dirty="0" smtClean="0">
                <a:solidFill>
                  <a:srgbClr val="0070C0"/>
                </a:solidFill>
              </a:rPr>
              <a:t>整个项目后就可以消除错误。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9074" y="5172891"/>
            <a:ext cx="4467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注：版本库的查询网站为：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http://search.maven.org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>
                <a:hlinkClick r:id="rId5"/>
              </a:rPr>
              <a:t>http://mvnrepository.com</a:t>
            </a:r>
            <a:r>
              <a:rPr lang="en-US" altLang="zh-CN" sz="2400" dirty="0" smtClean="0">
                <a:hlinkClick r:id="rId5"/>
              </a:rPr>
              <a:t>/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6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3287" y="1574074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8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</a:t>
            </a:r>
            <a:r>
              <a:rPr lang="zh-CN" altLang="en-US" sz="8800" dirty="0" smtClean="0">
                <a:solidFill>
                  <a:srgbClr val="FFFF00"/>
                </a:solidFill>
              </a:rPr>
              <a:t>！</a:t>
            </a:r>
            <a:endParaRPr lang="zh-CN" altLang="en-US" sz="88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3" y="3808639"/>
            <a:ext cx="3128565" cy="30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什么是</a:t>
            </a:r>
            <a:r>
              <a:rPr lang="en-US" altLang="zh-CN" sz="72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endParaRPr lang="zh-CN" altLang="en-US" sz="72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209" y="888275"/>
            <a:ext cx="2053742" cy="2564674"/>
          </a:xfrm>
        </p:spPr>
      </p:pic>
      <p:sp>
        <p:nvSpPr>
          <p:cNvPr id="3" name="文本框 2"/>
          <p:cNvSpPr txBox="1"/>
          <p:nvPr/>
        </p:nvSpPr>
        <p:spPr>
          <a:xfrm>
            <a:off x="1789611" y="2438399"/>
            <a:ext cx="90003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Maven</a:t>
            </a:r>
            <a:r>
              <a:rPr lang="zh-CN" altLang="en-US" sz="2800" dirty="0" smtClean="0"/>
              <a:t>是基于项目</a:t>
            </a:r>
            <a:r>
              <a:rPr lang="zh-CN" altLang="en-US" sz="2800" dirty="0"/>
              <a:t>对象模型</a:t>
            </a:r>
            <a:r>
              <a:rPr lang="en-US" altLang="zh-CN" sz="2800" dirty="0" smtClean="0"/>
              <a:t>(Project Object Model)</a:t>
            </a:r>
            <a:r>
              <a:rPr lang="zh-CN" altLang="en-US" sz="2800" dirty="0"/>
              <a:t>，可以通过一小段描述信息来管理项目的构建，报告和文档的</a:t>
            </a:r>
            <a:r>
              <a:rPr lang="zh-CN" altLang="en-US" sz="2800" dirty="0">
                <a:solidFill>
                  <a:srgbClr val="FF0000"/>
                </a:solidFill>
              </a:rPr>
              <a:t>软件项目管理工具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简单来说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maven</a:t>
            </a:r>
            <a:r>
              <a:rPr lang="zh-CN" altLang="en-US" sz="2800" dirty="0" smtClean="0"/>
              <a:t>能够更有效的管理项目，提供一个项</a:t>
            </a:r>
            <a:r>
              <a:rPr lang="zh-CN" altLang="en-US" sz="2800" dirty="0" smtClean="0">
                <a:solidFill>
                  <a:srgbClr val="FF0000"/>
                </a:solidFill>
              </a:rPr>
              <a:t>目仓库</a:t>
            </a:r>
            <a:r>
              <a:rPr lang="zh-CN" altLang="en-US" sz="2800" dirty="0" smtClean="0"/>
              <a:t>的概念，统一管理了项目的第三方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包。</a:t>
            </a:r>
            <a:r>
              <a:rPr lang="en-US" altLang="zh-CN" sz="2800" dirty="0" smtClean="0"/>
              <a:t>Maven</a:t>
            </a:r>
            <a:r>
              <a:rPr lang="zh-CN" altLang="en-US" sz="2800" dirty="0" smtClean="0"/>
              <a:t>的项目与以前的项目不同的是，它体现了模块化的概念，因此一个实际的项目被拆分为好几个模块。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59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为什么要用</a:t>
            </a:r>
            <a:r>
              <a:rPr lang="en-US" altLang="zh-CN" sz="66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endParaRPr lang="zh-CN" altLang="en-US" sz="6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67191" y="2011680"/>
            <a:ext cx="10259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软件的开发，并不是一个简简单单的“</a:t>
            </a:r>
            <a:r>
              <a:rPr lang="en-US" altLang="zh-CN" sz="2800" dirty="0"/>
              <a:t>Hello World!</a:t>
            </a:r>
            <a:r>
              <a:rPr lang="zh-CN" altLang="en-US" sz="2800" dirty="0"/>
              <a:t>”，随着软件的项目不断庞大，需要更多的人参与进项目的开发和第三方类库的引用。因此就会出现：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67191" y="3579613"/>
            <a:ext cx="889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rgbClr val="FF0000"/>
                </a:solidFill>
              </a:rPr>
              <a:t>第三方类库的</a:t>
            </a:r>
            <a:r>
              <a:rPr lang="en-US" altLang="zh-CN" sz="3600" dirty="0" smtClean="0">
                <a:solidFill>
                  <a:srgbClr val="FF0000"/>
                </a:solidFill>
              </a:rPr>
              <a:t>jar</a:t>
            </a:r>
            <a:r>
              <a:rPr lang="zh-CN" altLang="en-US" sz="3600" dirty="0" smtClean="0">
                <a:solidFill>
                  <a:srgbClr val="FF0000"/>
                </a:solidFill>
              </a:rPr>
              <a:t>包冲突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7191" y="4532812"/>
            <a:ext cx="9096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因为缺少相应的</a:t>
            </a:r>
            <a:r>
              <a:rPr lang="en-US" altLang="zh-CN" sz="3600" dirty="0">
                <a:solidFill>
                  <a:srgbClr val="FF0000"/>
                </a:solidFill>
              </a:rPr>
              <a:t>jar</a:t>
            </a:r>
            <a:r>
              <a:rPr lang="zh-CN" altLang="en-US" sz="3600" dirty="0">
                <a:solidFill>
                  <a:srgbClr val="FF0000"/>
                </a:solidFill>
              </a:rPr>
              <a:t>包依赖和</a:t>
            </a:r>
            <a:r>
              <a:rPr lang="en-US" altLang="zh-CN" sz="3600" dirty="0">
                <a:solidFill>
                  <a:srgbClr val="FF0000"/>
                </a:solidFill>
              </a:rPr>
              <a:t>.project</a:t>
            </a:r>
            <a:r>
              <a:rPr lang="zh-CN" altLang="en-US" sz="3600" dirty="0">
                <a:solidFill>
                  <a:srgbClr val="FF0000"/>
                </a:solidFill>
              </a:rPr>
              <a:t>文件而无法运行别人的项目</a:t>
            </a:r>
          </a:p>
        </p:txBody>
      </p:sp>
    </p:spTree>
    <p:extLst>
      <p:ext uri="{BB962C8B-B14F-4D97-AF65-F5344CB8AC3E}">
        <p14:creationId xmlns:p14="http://schemas.microsoft.com/office/powerpoint/2010/main" val="271653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437" y="295675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为什么要用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465" y="2048274"/>
            <a:ext cx="5244893" cy="44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83" y="3887663"/>
            <a:ext cx="2495822" cy="2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373" y="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从零开始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配置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32" y="1752599"/>
            <a:ext cx="3186469" cy="18311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270" y="1353836"/>
            <a:ext cx="4271777" cy="10935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09" y="3073996"/>
            <a:ext cx="2900177" cy="30473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006" y="3583712"/>
            <a:ext cx="3611994" cy="2630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6788" y="4074459"/>
            <a:ext cx="29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 smtClean="0">
                <a:solidFill>
                  <a:srgbClr val="FF0000"/>
                </a:solidFill>
              </a:rPr>
              <a:t>下载</a:t>
            </a:r>
            <a:r>
              <a:rPr lang="en-US" altLang="zh-CN" sz="2800" dirty="0" smtClean="0">
                <a:solidFill>
                  <a:srgbClr val="FF0000"/>
                </a:solidFill>
              </a:rPr>
              <a:t>maven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2508" y="2554437"/>
            <a:ext cx="29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</a:rPr>
              <a:t>配置</a:t>
            </a:r>
            <a:r>
              <a:rPr lang="en-US" altLang="zh-CN" sz="2800" dirty="0" smtClean="0">
                <a:solidFill>
                  <a:srgbClr val="FF0000"/>
                </a:solidFill>
              </a:rPr>
              <a:t>maven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88230" y="2816047"/>
            <a:ext cx="29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</a:rPr>
              <a:t>检验</a:t>
            </a:r>
            <a:r>
              <a:rPr lang="en-US" altLang="zh-CN" sz="2800" dirty="0" smtClean="0">
                <a:solidFill>
                  <a:srgbClr val="FF0000"/>
                </a:solidFill>
              </a:rPr>
              <a:t>maven</a:t>
            </a:r>
            <a:r>
              <a:rPr lang="zh-CN" altLang="en-US" sz="2800" dirty="0" smtClean="0">
                <a:solidFill>
                  <a:srgbClr val="FF0000"/>
                </a:solidFill>
              </a:rPr>
              <a:t>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4132" y="4641202"/>
            <a:ext cx="4250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：新建</a:t>
            </a:r>
            <a:r>
              <a:rPr lang="zh-CN" altLang="en-US" dirty="0"/>
              <a:t>系统变量   </a:t>
            </a:r>
            <a:r>
              <a:rPr lang="en-US" altLang="zh-CN" dirty="0"/>
              <a:t>MAVEN_HOME  </a:t>
            </a:r>
            <a:r>
              <a:rPr lang="zh-CN" altLang="en-US" dirty="0"/>
              <a:t>变量值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maven</a:t>
            </a:r>
            <a:r>
              <a:rPr lang="zh-CN" altLang="en-US" dirty="0"/>
              <a:t>安装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（例如：</a:t>
            </a:r>
            <a:r>
              <a:rPr lang="en-US" altLang="zh-CN" dirty="0" smtClean="0"/>
              <a:t>D</a:t>
            </a:r>
            <a:r>
              <a:rPr lang="en-US" altLang="zh-CN" dirty="0"/>
              <a:t>:\</a:t>
            </a:r>
            <a:r>
              <a:rPr lang="en-US" altLang="zh-CN" dirty="0" smtClean="0"/>
              <a:t>Java\apache-maven-3.1.1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编辑系统变量  </a:t>
            </a:r>
            <a:r>
              <a:rPr lang="en-US" altLang="zh-CN" dirty="0"/>
              <a:t>Path         </a:t>
            </a:r>
            <a:r>
              <a:rPr lang="zh-CN" altLang="en-US" dirty="0"/>
              <a:t>添加变量值： </a:t>
            </a:r>
            <a:r>
              <a:rPr lang="en-US" altLang="zh-CN" dirty="0"/>
              <a:t>;%MAVEN_HOME%\bin</a:t>
            </a:r>
          </a:p>
          <a:p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332955" y="2447365"/>
            <a:ext cx="883669" cy="630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859658" y="4402715"/>
            <a:ext cx="731679" cy="55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8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373" y="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从零开始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配置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8092" y="1752599"/>
            <a:ext cx="9575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！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记得修改本地库的地址，否则项目所依赖的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jar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包会自动下载在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盘中。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配置文件地址为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文件夹下                                                             中的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settings.xml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文件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t="243" r="29141" b="-1"/>
          <a:stretch/>
        </p:blipFill>
        <p:spPr>
          <a:xfrm>
            <a:off x="6195877" y="3021518"/>
            <a:ext cx="4319723" cy="5250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6" y="3999368"/>
            <a:ext cx="10332526" cy="1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8996" y="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从零开始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运行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30" y="2000655"/>
            <a:ext cx="5381625" cy="4675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9555" y="1490388"/>
            <a:ext cx="55562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groupId</a:t>
            </a:r>
            <a:r>
              <a:rPr lang="en-US" altLang="zh-CN" b="1" dirty="0" smtClean="0">
                <a:solidFill>
                  <a:srgbClr val="00B0F0"/>
                </a:solidFill>
              </a:rPr>
              <a:t>&gt;</a:t>
            </a:r>
            <a:r>
              <a:rPr lang="zh-CN" altLang="en-US" b="1" dirty="0" smtClean="0">
                <a:solidFill>
                  <a:srgbClr val="00B0F0"/>
                </a:solidFill>
              </a:rPr>
              <a:t>反写的公司网址</a:t>
            </a:r>
            <a:r>
              <a:rPr lang="en-US" altLang="zh-CN" b="1" dirty="0" smtClean="0">
                <a:solidFill>
                  <a:srgbClr val="00B0F0"/>
                </a:solidFill>
              </a:rPr>
              <a:t>+</a:t>
            </a:r>
            <a:r>
              <a:rPr lang="zh-CN" altLang="en-US" b="1" dirty="0" smtClean="0">
                <a:solidFill>
                  <a:srgbClr val="00B0F0"/>
                </a:solidFill>
              </a:rPr>
              <a:t>项目名</a:t>
            </a:r>
            <a:r>
              <a:rPr lang="en-US" altLang="zh-CN" b="1" dirty="0" smtClean="0">
                <a:solidFill>
                  <a:srgbClr val="00B0F0"/>
                </a:solidFill>
              </a:rPr>
              <a:t>&lt;/</a:t>
            </a:r>
            <a:r>
              <a:rPr lang="en-US" altLang="zh-CN" b="1" dirty="0" err="1" smtClean="0">
                <a:solidFill>
                  <a:srgbClr val="00B0F0"/>
                </a:solidFill>
              </a:rPr>
              <a:t>groupId</a:t>
            </a:r>
            <a:r>
              <a:rPr lang="en-US" altLang="zh-CN" b="1" dirty="0" smtClean="0">
                <a:solidFill>
                  <a:srgbClr val="00B0F0"/>
                </a:solidFill>
              </a:rPr>
              <a:t>&gt;:</a:t>
            </a:r>
            <a:r>
              <a:rPr lang="zh-CN" altLang="en-US" b="1" dirty="0" smtClean="0"/>
              <a:t>当前</a:t>
            </a:r>
            <a:r>
              <a:rPr lang="en-US" altLang="zh-CN" b="1" dirty="0" smtClean="0"/>
              <a:t>maven</a:t>
            </a:r>
            <a:r>
              <a:rPr lang="zh-CN" altLang="en-US" b="1" dirty="0" smtClean="0"/>
              <a:t>属于哪个实际的项目。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B0F0"/>
                </a:solidFill>
              </a:rPr>
              <a:t>artifactId</a:t>
            </a:r>
            <a:r>
              <a:rPr lang="en-US" altLang="zh-CN" b="1" dirty="0" smtClean="0">
                <a:solidFill>
                  <a:srgbClr val="00B0F0"/>
                </a:solidFill>
              </a:rPr>
              <a:t>&gt;</a:t>
            </a:r>
            <a:r>
              <a:rPr lang="zh-CN" altLang="en-US" b="1" dirty="0">
                <a:solidFill>
                  <a:srgbClr val="00B0F0"/>
                </a:solidFill>
              </a:rPr>
              <a:t>项目</a:t>
            </a:r>
            <a:r>
              <a:rPr lang="zh-CN" altLang="en-US" b="1" dirty="0" smtClean="0">
                <a:solidFill>
                  <a:srgbClr val="00B0F0"/>
                </a:solidFill>
              </a:rPr>
              <a:t>名</a:t>
            </a:r>
            <a:r>
              <a:rPr lang="en-US" altLang="zh-CN" b="1" dirty="0" smtClean="0">
                <a:solidFill>
                  <a:srgbClr val="00B0F0"/>
                </a:solidFill>
              </a:rPr>
              <a:t>+</a:t>
            </a:r>
            <a:r>
              <a:rPr lang="zh-CN" altLang="en-US" b="1" dirty="0" smtClean="0">
                <a:solidFill>
                  <a:srgbClr val="00B0F0"/>
                </a:solidFill>
              </a:rPr>
              <a:t>模块名</a:t>
            </a:r>
            <a:r>
              <a:rPr lang="en-US" altLang="zh-CN" b="1" dirty="0" smtClean="0">
                <a:solidFill>
                  <a:srgbClr val="00B0F0"/>
                </a:solidFill>
              </a:rPr>
              <a:t>&lt;/</a:t>
            </a:r>
            <a:r>
              <a:rPr lang="en-US" altLang="zh-CN" b="1" dirty="0" err="1" smtClean="0">
                <a:solidFill>
                  <a:srgbClr val="00B0F0"/>
                </a:solidFill>
              </a:rPr>
              <a:t>artifactId</a:t>
            </a:r>
            <a:r>
              <a:rPr lang="en-US" altLang="zh-CN" b="1" dirty="0" smtClean="0">
                <a:solidFill>
                  <a:srgbClr val="00B0F0"/>
                </a:solidFill>
              </a:rPr>
              <a:t>&gt;:</a:t>
            </a:r>
            <a:r>
              <a:rPr lang="zh-CN" altLang="en-US" b="1" dirty="0" smtClean="0"/>
              <a:t>实际项目中的一个模块。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&lt;packaging&gt;&lt;/packaging&gt;:</a:t>
            </a:r>
            <a:r>
              <a:rPr lang="en-US" altLang="zh-CN" b="1" dirty="0" smtClean="0"/>
              <a:t>maven</a:t>
            </a:r>
            <a:r>
              <a:rPr lang="zh-CN" altLang="en-US" b="1" dirty="0" smtClean="0"/>
              <a:t>项目的一个打包的方式，可选参数为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war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zip</a:t>
            </a:r>
            <a:r>
              <a:rPr lang="zh-CN" altLang="en-US" b="1" dirty="0" smtClean="0"/>
              <a:t>等等，无参数时默认为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&lt;version&gt;&lt;/version&gt;:</a:t>
            </a:r>
            <a:r>
              <a:rPr lang="zh-CN" altLang="en-US" b="1" dirty="0" smtClean="0"/>
              <a:t>当前项目的版本号。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&lt;name&gt;&lt;/name&gt;:</a:t>
            </a:r>
            <a:r>
              <a:rPr lang="zh-CN" altLang="en-US" b="1" dirty="0" smtClean="0"/>
              <a:t>项目的描述名，只有产生对项目的文档时才会使用。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B0F0"/>
                </a:solidFill>
              </a:rPr>
              <a:t>url</a:t>
            </a:r>
            <a:r>
              <a:rPr lang="en-US" altLang="zh-CN" b="1" dirty="0" smtClean="0">
                <a:solidFill>
                  <a:srgbClr val="00B0F0"/>
                </a:solidFill>
              </a:rPr>
              <a:t>&gt;&lt;/</a:t>
            </a:r>
            <a:r>
              <a:rPr lang="en-US" altLang="zh-CN" b="1" dirty="0" err="1" smtClean="0">
                <a:solidFill>
                  <a:srgbClr val="00B0F0"/>
                </a:solidFill>
              </a:rPr>
              <a:t>url</a:t>
            </a:r>
            <a:r>
              <a:rPr lang="en-US" altLang="zh-CN" b="1" dirty="0" smtClean="0">
                <a:solidFill>
                  <a:srgbClr val="00B0F0"/>
                </a:solidFill>
              </a:rPr>
              <a:t>&gt;:</a:t>
            </a:r>
            <a:r>
              <a:rPr lang="zh-CN" altLang="en-US" b="1" dirty="0" smtClean="0"/>
              <a:t>项目的地址。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&lt;dependencies</a:t>
            </a:r>
            <a:r>
              <a:rPr lang="en-US" altLang="zh-CN" b="1" dirty="0">
                <a:solidFill>
                  <a:srgbClr val="FF0000"/>
                </a:solidFill>
              </a:rPr>
              <a:t>&gt; &lt;/dependencies</a:t>
            </a:r>
            <a:r>
              <a:rPr lang="en-US" altLang="zh-CN" b="1" dirty="0" smtClean="0">
                <a:solidFill>
                  <a:srgbClr val="FF0000"/>
                </a:solidFill>
              </a:rPr>
              <a:t>&gt;:</a:t>
            </a:r>
            <a:r>
              <a:rPr lang="zh-CN" altLang="en-US" b="1" dirty="0" smtClean="0"/>
              <a:t>项目的依赖列表，之中包含多个依赖项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  &lt;dependency</a:t>
            </a: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          &lt;</a:t>
            </a:r>
            <a:r>
              <a:rPr lang="en-US" altLang="zh-CN" b="1" dirty="0" err="1">
                <a:solidFill>
                  <a:srgbClr val="FF0000"/>
                </a:solidFill>
              </a:rPr>
              <a:t>groupId</a:t>
            </a:r>
            <a:r>
              <a:rPr lang="en-US" altLang="zh-CN" b="1" dirty="0" smtClean="0">
                <a:solidFill>
                  <a:srgbClr val="FF0000"/>
                </a:solidFill>
              </a:rPr>
              <a:t>&gt;&lt;/</a:t>
            </a:r>
            <a:r>
              <a:rPr lang="en-US" altLang="zh-CN" b="1" dirty="0" err="1">
                <a:solidFill>
                  <a:srgbClr val="FF0000"/>
                </a:solidFill>
              </a:rPr>
              <a:t>groupId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&lt;</a:t>
            </a:r>
            <a:r>
              <a:rPr lang="en-US" altLang="zh-CN" b="1" dirty="0" err="1">
                <a:solidFill>
                  <a:srgbClr val="FF0000"/>
                </a:solidFill>
              </a:rPr>
              <a:t>artifactId</a:t>
            </a:r>
            <a:r>
              <a:rPr lang="en-US" altLang="zh-CN" b="1" dirty="0" smtClean="0">
                <a:solidFill>
                  <a:srgbClr val="FF0000"/>
                </a:solidFill>
              </a:rPr>
              <a:t>&gt;&lt;/</a:t>
            </a:r>
            <a:r>
              <a:rPr lang="en-US" altLang="zh-CN" b="1" dirty="0" err="1">
                <a:solidFill>
                  <a:srgbClr val="FF0000"/>
                </a:solidFill>
              </a:rPr>
              <a:t>artifactId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&lt;version</a:t>
            </a:r>
            <a:r>
              <a:rPr lang="en-US" altLang="zh-CN" b="1" dirty="0" smtClean="0">
                <a:solidFill>
                  <a:srgbClr val="FF0000"/>
                </a:solidFill>
              </a:rPr>
              <a:t>&gt;&lt;/</a:t>
            </a:r>
            <a:r>
              <a:rPr lang="en-US" altLang="zh-CN" b="1" dirty="0">
                <a:solidFill>
                  <a:srgbClr val="FF0000"/>
                </a:solidFill>
              </a:rPr>
              <a:t>version&gt;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&lt;/</a:t>
            </a:r>
            <a:r>
              <a:rPr lang="en-US" altLang="zh-CN" b="1" dirty="0">
                <a:solidFill>
                  <a:srgbClr val="FF0000"/>
                </a:solidFill>
              </a:rPr>
              <a:t>dependency&gt;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645" y="1490388"/>
            <a:ext cx="37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1.pom.xml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配置文件解析：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6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从零开始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运行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99" y="4095930"/>
            <a:ext cx="5419768" cy="24544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188" y="2111581"/>
            <a:ext cx="52622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按照</a:t>
            </a:r>
            <a:r>
              <a:rPr lang="en-US" altLang="zh-CN" sz="2800" dirty="0" smtClean="0"/>
              <a:t>maven</a:t>
            </a:r>
            <a:r>
              <a:rPr lang="zh-CN" altLang="en-US" sz="2800" dirty="0" smtClean="0"/>
              <a:t>的文件目录创建项目文件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/main/java/</a:t>
            </a:r>
            <a:r>
              <a:rPr lang="zh-CN" altLang="en-US" sz="2800" dirty="0" smtClean="0"/>
              <a:t>项目名 下创建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47" y="2133476"/>
            <a:ext cx="5197590" cy="19624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76547" y="4204462"/>
            <a:ext cx="51975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 </a:t>
            </a:r>
            <a:r>
              <a:rPr lang="zh-CN" altLang="en-US" sz="2800" dirty="0"/>
              <a:t>同目录下创建</a:t>
            </a:r>
            <a:r>
              <a:rPr lang="en-US" altLang="zh-CN" sz="2800" dirty="0"/>
              <a:t>pom.xml</a:t>
            </a:r>
            <a:r>
              <a:rPr lang="zh-CN" altLang="en-US" sz="2800" dirty="0"/>
              <a:t>配置文件</a:t>
            </a:r>
            <a:endParaRPr lang="en-US" altLang="zh-CN" sz="2800" dirty="0"/>
          </a:p>
          <a:p>
            <a:r>
              <a:rPr lang="en-US" altLang="zh-CN" sz="2800" dirty="0"/>
              <a:t>4.cmd</a:t>
            </a:r>
            <a:r>
              <a:rPr lang="zh-CN" altLang="en-US" sz="2800" dirty="0"/>
              <a:t>中进入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 </a:t>
            </a:r>
            <a:r>
              <a:rPr lang="zh-CN" altLang="en-US" sz="2800" dirty="0"/>
              <a:t>的同目录，输入“</a:t>
            </a:r>
            <a:r>
              <a:rPr lang="en-US" altLang="zh-CN" sz="2800" dirty="0" err="1"/>
              <a:t>mvn</a:t>
            </a:r>
            <a:r>
              <a:rPr lang="en-US" altLang="zh-CN" sz="2800" dirty="0"/>
              <a:t> compile</a:t>
            </a:r>
            <a:r>
              <a:rPr lang="zh-CN" altLang="en-US" sz="2800" dirty="0"/>
              <a:t>”进行编译。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3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248" y="476794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maven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与</a:t>
            </a:r>
            <a:r>
              <a:rPr lang="en-US" altLang="zh-CN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IDE</a:t>
            </a:r>
            <a: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集成</a:t>
            </a:r>
            <a:br>
              <a:rPr lang="zh-CN" altLang="en-US" sz="6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endParaRPr lang="zh-CN" altLang="en-US" sz="66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0821" y="2050450"/>
            <a:ext cx="8499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zh-CN" altLang="en-US" sz="2400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http</a:t>
            </a:r>
            <a:r>
              <a:rPr lang="zh-CN" alt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://jingyan.baidu.com/article/5d368d1e306a913f61c05743.html</a:t>
            </a:r>
          </a:p>
        </p:txBody>
      </p:sp>
      <p:sp>
        <p:nvSpPr>
          <p:cNvPr id="4" name="矩形 3"/>
          <p:cNvSpPr/>
          <p:nvPr/>
        </p:nvSpPr>
        <p:spPr>
          <a:xfrm>
            <a:off x="2230821" y="2878851"/>
            <a:ext cx="4489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http://www.imooc.com/video/8643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4297" y="1583062"/>
            <a:ext cx="976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在</a:t>
            </a:r>
            <a:r>
              <a:rPr lang="en-US" altLang="zh-CN" sz="2400" dirty="0" smtClean="0">
                <a:solidFill>
                  <a:srgbClr val="00B050"/>
                </a:solidFill>
              </a:rPr>
              <a:t>eclipse4</a:t>
            </a:r>
            <a:r>
              <a:rPr lang="zh-CN" altLang="en-US" sz="2400" dirty="0" smtClean="0">
                <a:solidFill>
                  <a:srgbClr val="00B050"/>
                </a:solidFill>
              </a:rPr>
              <a:t>以上的版本中均有安装</a:t>
            </a:r>
            <a:r>
              <a:rPr lang="en-US" altLang="zh-CN" sz="2400" dirty="0" smtClean="0">
                <a:solidFill>
                  <a:srgbClr val="00B050"/>
                </a:solidFill>
              </a:rPr>
              <a:t>maven</a:t>
            </a:r>
            <a:r>
              <a:rPr lang="zh-CN" altLang="en-US" sz="2400" dirty="0" smtClean="0">
                <a:solidFill>
                  <a:srgbClr val="00B050"/>
                </a:solidFill>
              </a:rPr>
              <a:t>的插件，所以不用手动去配置</a:t>
            </a:r>
            <a:r>
              <a:rPr lang="en-US" altLang="zh-CN" sz="2400" dirty="0" smtClean="0">
                <a:solidFill>
                  <a:srgbClr val="00B050"/>
                </a:solidFill>
              </a:rPr>
              <a:t>maven</a:t>
            </a:r>
            <a:r>
              <a:rPr lang="zh-CN" altLang="en-US" sz="2400" dirty="0" smtClean="0">
                <a:solidFill>
                  <a:srgbClr val="00B050"/>
                </a:solidFill>
              </a:rPr>
              <a:t>，但若是</a:t>
            </a:r>
            <a:r>
              <a:rPr lang="en-US" altLang="zh-CN" sz="2400" dirty="0" smtClean="0">
                <a:solidFill>
                  <a:srgbClr val="00B050"/>
                </a:solidFill>
              </a:rPr>
              <a:t>eclipse4</a:t>
            </a:r>
            <a:r>
              <a:rPr lang="zh-CN" altLang="en-US" sz="2400" dirty="0" smtClean="0">
                <a:solidFill>
                  <a:srgbClr val="00B050"/>
                </a:solidFill>
              </a:rPr>
              <a:t>以下的版本，则参考以下两个网站进行配置。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326" y="2878851"/>
            <a:ext cx="5050647" cy="37225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88319" y="4264376"/>
            <a:ext cx="3592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PS:</a:t>
            </a:r>
            <a:r>
              <a:rPr lang="zh-CN" altLang="en-US" sz="2800" dirty="0" smtClean="0">
                <a:solidFill>
                  <a:srgbClr val="FF0000"/>
                </a:solidFill>
              </a:rPr>
              <a:t>记得修改</a:t>
            </a:r>
            <a:r>
              <a:rPr lang="en-US" altLang="zh-CN" sz="2800" dirty="0" smtClean="0">
                <a:solidFill>
                  <a:srgbClr val="FF0000"/>
                </a:solidFill>
              </a:rPr>
              <a:t>eclipse</a:t>
            </a:r>
            <a:r>
              <a:rPr lang="zh-CN" altLang="en-US" sz="2800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dirty="0" smtClean="0">
                <a:solidFill>
                  <a:srgbClr val="FF0000"/>
                </a:solidFill>
              </a:rPr>
              <a:t>maven</a:t>
            </a:r>
            <a:r>
              <a:rPr lang="zh-CN" altLang="en-US" sz="2800" dirty="0" smtClean="0">
                <a:solidFill>
                  <a:srgbClr val="FF0000"/>
                </a:solidFill>
              </a:rPr>
              <a:t>的配置</a:t>
            </a:r>
            <a:r>
              <a:rPr lang="en-US" altLang="zh-CN" sz="2800" dirty="0" smtClean="0">
                <a:solidFill>
                  <a:srgbClr val="FF0000"/>
                </a:solidFill>
              </a:rPr>
              <a:t>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674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方正舒体</vt:lpstr>
      <vt:lpstr>华文行楷</vt:lpstr>
      <vt:lpstr>华文楷体</vt:lpstr>
      <vt:lpstr>华文新魏</vt:lpstr>
      <vt:lpstr>Arial</vt:lpstr>
      <vt:lpstr>Corbel</vt:lpstr>
      <vt:lpstr>Mongolian Baiti</vt:lpstr>
      <vt:lpstr>视差</vt:lpstr>
      <vt:lpstr> </vt:lpstr>
      <vt:lpstr>什么是maven</vt:lpstr>
      <vt:lpstr>为什么要用maven</vt:lpstr>
      <vt:lpstr>为什么要用maven</vt:lpstr>
      <vt:lpstr>从零开始——配置maven</vt:lpstr>
      <vt:lpstr>从零开始——配置maven</vt:lpstr>
      <vt:lpstr>从零开始——运行maven</vt:lpstr>
      <vt:lpstr>从零开始——运行maven</vt:lpstr>
      <vt:lpstr>maven与IDE集成 </vt:lpstr>
      <vt:lpstr>创建java项目</vt:lpstr>
      <vt:lpstr>创建java项目</vt:lpstr>
      <vt:lpstr>创建springMVC项目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Black</dc:creator>
  <cp:lastModifiedBy>Black</cp:lastModifiedBy>
  <cp:revision>29</cp:revision>
  <dcterms:created xsi:type="dcterms:W3CDTF">2016-04-27T14:25:42Z</dcterms:created>
  <dcterms:modified xsi:type="dcterms:W3CDTF">2016-04-29T05:00:15Z</dcterms:modified>
</cp:coreProperties>
</file>