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  <a:srgbClr val="7491A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9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8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3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81232"/>
            <a:ext cx="494847" cy="49484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7047" y="181232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MAKERS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093722" y="467415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 </a:t>
            </a:r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kakao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6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EADA-D002-4C97-A957-FF4B42769BC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967F-B769-42E7-AC9F-C9974371C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2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880689" y="2194549"/>
            <a:ext cx="5793970" cy="1923079"/>
            <a:chOff x="1521229" y="1637606"/>
            <a:chExt cx="5793970" cy="1923079"/>
          </a:xfrm>
        </p:grpSpPr>
        <p:sp>
          <p:nvSpPr>
            <p:cNvPr id="4" name="TextBox 3"/>
            <p:cNvSpPr txBox="1"/>
            <p:nvPr/>
          </p:nvSpPr>
          <p:spPr>
            <a:xfrm>
              <a:off x="1805357" y="1886989"/>
              <a:ext cx="55098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MAKERS with </a:t>
              </a:r>
              <a:r>
                <a:rPr lang="en-US" altLang="ko-KR" sz="44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kakao</a:t>
              </a:r>
              <a:endParaRPr lang="en-US" altLang="ko-KR" sz="4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287" y="2793076"/>
              <a:ext cx="3993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브랜드 홈 화면 개선방안 도출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521229" y="1637606"/>
              <a:ext cx="565265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90604" y="3560685"/>
              <a:ext cx="3383279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>
            <a:off x="7215435" y="711894"/>
            <a:ext cx="2479208" cy="4859248"/>
            <a:chOff x="7462990" y="737735"/>
            <a:chExt cx="2479208" cy="4859248"/>
          </a:xfrm>
          <a:effectLst>
            <a:outerShdw blurRad="63500" dist="635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60" name="Phone"/>
            <p:cNvGrpSpPr>
              <a:grpSpLocks noChangeAspect="1"/>
            </p:cNvGrpSpPr>
            <p:nvPr/>
          </p:nvGrpSpPr>
          <p:grpSpPr>
            <a:xfrm>
              <a:off x="7462990" y="737735"/>
              <a:ext cx="2479208" cy="4859248"/>
              <a:chOff x="595686" y="1262396"/>
              <a:chExt cx="2479208" cy="4859248"/>
            </a:xfrm>
          </p:grpSpPr>
          <p:sp>
            <p:nvSpPr>
              <p:cNvPr id="161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0" name="Edit Contact"/>
            <p:cNvGrpSpPr/>
            <p:nvPr/>
          </p:nvGrpSpPr>
          <p:grpSpPr>
            <a:xfrm>
              <a:off x="7559593" y="1152485"/>
              <a:ext cx="2286000" cy="4064000"/>
              <a:chOff x="595686" y="1261242"/>
              <a:chExt cx="2286000" cy="4064000"/>
            </a:xfrm>
          </p:grpSpPr>
          <p:grpSp>
            <p:nvGrpSpPr>
              <p:cNvPr id="173" name="Edit Panel"/>
              <p:cNvGrpSpPr/>
              <p:nvPr/>
            </p:nvGrpSpPr>
            <p:grpSpPr>
              <a:xfrm>
                <a:off x="709799" y="3219014"/>
                <a:ext cx="2066508" cy="1695198"/>
                <a:chOff x="709799" y="3219014"/>
                <a:chExt cx="2066508" cy="1695198"/>
              </a:xfrm>
            </p:grpSpPr>
            <p:cxnSp>
              <p:nvCxnSpPr>
                <p:cNvPr id="234" name="Divider"/>
                <p:cNvCxnSpPr/>
                <p:nvPr/>
              </p:nvCxnSpPr>
              <p:spPr>
                <a:xfrm>
                  <a:off x="1042757" y="3382666"/>
                  <a:ext cx="173355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Text Field"/>
                <p:cNvGrpSpPr/>
                <p:nvPr/>
              </p:nvGrpSpPr>
              <p:grpSpPr>
                <a:xfrm>
                  <a:off x="1042757" y="3465813"/>
                  <a:ext cx="1073944" cy="225703"/>
                  <a:chOff x="1051832" y="2168247"/>
                  <a:chExt cx="2082800" cy="225703"/>
                </a:xfrm>
              </p:grpSpPr>
              <p:cxnSp>
                <p:nvCxnSpPr>
                  <p:cNvPr id="232" name="Divider"/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12700">
                    <a:solidFill>
                      <a:srgbClr val="00968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Text"/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87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650</a:t>
                    </a:r>
                  </a:p>
                </p:txBody>
              </p:sp>
            </p:grpSp>
            <p:grpSp>
              <p:nvGrpSpPr>
                <p:cNvPr id="201" name="Text Field"/>
                <p:cNvGrpSpPr/>
                <p:nvPr/>
              </p:nvGrpSpPr>
              <p:grpSpPr>
                <a:xfrm>
                  <a:off x="1042757" y="3771488"/>
                  <a:ext cx="1073944" cy="225703"/>
                  <a:chOff x="1051832" y="2168247"/>
                  <a:chExt cx="2082800" cy="225703"/>
                </a:xfrm>
              </p:grpSpPr>
              <p:cxnSp>
                <p:nvCxnSpPr>
                  <p:cNvPr id="230" name="Divider"/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1" name="Text"/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Email</a:t>
                    </a:r>
                  </a:p>
                </p:txBody>
              </p:sp>
            </p:grpSp>
            <p:grpSp>
              <p:nvGrpSpPr>
                <p:cNvPr id="202" name="Text Field"/>
                <p:cNvGrpSpPr/>
                <p:nvPr/>
              </p:nvGrpSpPr>
              <p:grpSpPr>
                <a:xfrm>
                  <a:off x="1042757" y="4077162"/>
                  <a:ext cx="1073944" cy="225703"/>
                  <a:chOff x="1051832" y="2168247"/>
                  <a:chExt cx="2082800" cy="225703"/>
                </a:xfrm>
              </p:grpSpPr>
              <p:cxnSp>
                <p:nvCxnSpPr>
                  <p:cNvPr id="228" name="Divider"/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Text"/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Address</a:t>
                    </a:r>
                  </a:p>
                </p:txBody>
              </p:sp>
            </p:grpSp>
            <p:grpSp>
              <p:nvGrpSpPr>
                <p:cNvPr id="203" name="Text Field"/>
                <p:cNvGrpSpPr/>
                <p:nvPr/>
              </p:nvGrpSpPr>
              <p:grpSpPr>
                <a:xfrm>
                  <a:off x="1042757" y="4382836"/>
                  <a:ext cx="1733550" cy="225703"/>
                  <a:chOff x="1051832" y="2168247"/>
                  <a:chExt cx="2082800" cy="225703"/>
                </a:xfrm>
              </p:grpSpPr>
              <p:cxnSp>
                <p:nvCxnSpPr>
                  <p:cNvPr id="226" name="Divider"/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Text"/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Ringtone</a:t>
                    </a:r>
                  </a:p>
                </p:txBody>
              </p:sp>
            </p:grpSp>
            <p:grpSp>
              <p:nvGrpSpPr>
                <p:cNvPr id="204" name="Text Field"/>
                <p:cNvGrpSpPr/>
                <p:nvPr/>
              </p:nvGrpSpPr>
              <p:grpSpPr>
                <a:xfrm>
                  <a:off x="1042757" y="4688509"/>
                  <a:ext cx="1733550" cy="225703"/>
                  <a:chOff x="1051832" y="2168247"/>
                  <a:chExt cx="2082800" cy="225703"/>
                </a:xfrm>
              </p:grpSpPr>
              <p:cxnSp>
                <p:nvCxnSpPr>
                  <p:cNvPr id="224" name="Divider"/>
                  <p:cNvCxnSpPr/>
                  <p:nvPr/>
                </p:nvCxnSpPr>
                <p:spPr>
                  <a:xfrm>
                    <a:off x="1051832" y="2393950"/>
                    <a:ext cx="2082800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"/>
                  <p:cNvSpPr txBox="1"/>
                  <p:nvPr/>
                </p:nvSpPr>
                <p:spPr>
                  <a:xfrm>
                    <a:off x="1051832" y="2168247"/>
                    <a:ext cx="2082800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Add note</a:t>
                    </a:r>
                  </a:p>
                </p:txBody>
              </p:sp>
            </p:grpSp>
            <p:cxnSp>
              <p:nvCxnSpPr>
                <p:cNvPr id="205" name="Text Cursor"/>
                <p:cNvCxnSpPr/>
                <p:nvPr/>
              </p:nvCxnSpPr>
              <p:spPr>
                <a:xfrm flipV="1">
                  <a:off x="1229592" y="3513716"/>
                  <a:ext cx="0" cy="124784"/>
                </a:xfrm>
                <a:prstGeom prst="line">
                  <a:avLst/>
                </a:prstGeom>
                <a:ln w="6350">
                  <a:solidFill>
                    <a:srgbClr val="0096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Drop-down Field"/>
                <p:cNvGrpSpPr/>
                <p:nvPr/>
              </p:nvGrpSpPr>
              <p:grpSpPr>
                <a:xfrm>
                  <a:off x="2211648" y="3465813"/>
                  <a:ext cx="564659" cy="225703"/>
                  <a:chOff x="5038423" y="3520632"/>
                  <a:chExt cx="564659" cy="225703"/>
                </a:xfrm>
              </p:grpSpPr>
              <p:cxnSp>
                <p:nvCxnSpPr>
                  <p:cNvPr id="221" name="Divider"/>
                  <p:cNvCxnSpPr/>
                  <p:nvPr/>
                </p:nvCxnSpPr>
                <p:spPr>
                  <a:xfrm>
                    <a:off x="5038423" y="3746335"/>
                    <a:ext cx="564658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2" name="Text"/>
                  <p:cNvSpPr txBox="1"/>
                  <p:nvPr/>
                </p:nvSpPr>
                <p:spPr>
                  <a:xfrm>
                    <a:off x="5038424" y="3520632"/>
                    <a:ext cx="564658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Mobile</a:t>
                    </a:r>
                  </a:p>
                </p:txBody>
              </p:sp>
              <p:sp>
                <p:nvSpPr>
                  <p:cNvPr id="223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5534144" y="362471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6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7" name="Drop-down Field"/>
                <p:cNvGrpSpPr/>
                <p:nvPr/>
              </p:nvGrpSpPr>
              <p:grpSpPr>
                <a:xfrm>
                  <a:off x="2211648" y="3773717"/>
                  <a:ext cx="564659" cy="225703"/>
                  <a:chOff x="5038423" y="3520632"/>
                  <a:chExt cx="564659" cy="225703"/>
                </a:xfrm>
              </p:grpSpPr>
              <p:cxnSp>
                <p:nvCxnSpPr>
                  <p:cNvPr id="218" name="Divider"/>
                  <p:cNvCxnSpPr/>
                  <p:nvPr/>
                </p:nvCxnSpPr>
                <p:spPr>
                  <a:xfrm>
                    <a:off x="5038423" y="3746335"/>
                    <a:ext cx="564658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9" name="Text"/>
                  <p:cNvSpPr txBox="1"/>
                  <p:nvPr/>
                </p:nvSpPr>
                <p:spPr>
                  <a:xfrm>
                    <a:off x="5038424" y="3520632"/>
                    <a:ext cx="564658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Work</a:t>
                    </a:r>
                  </a:p>
                </p:txBody>
              </p:sp>
              <p:sp>
                <p:nvSpPr>
                  <p:cNvPr id="220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5534144" y="362471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6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8" name="Drop-down Field"/>
                <p:cNvGrpSpPr/>
                <p:nvPr/>
              </p:nvGrpSpPr>
              <p:grpSpPr>
                <a:xfrm>
                  <a:off x="2211648" y="4072971"/>
                  <a:ext cx="564659" cy="225703"/>
                  <a:chOff x="5038423" y="3520632"/>
                  <a:chExt cx="564659" cy="225703"/>
                </a:xfrm>
              </p:grpSpPr>
              <p:cxnSp>
                <p:nvCxnSpPr>
                  <p:cNvPr id="215" name="Divider"/>
                  <p:cNvCxnSpPr/>
                  <p:nvPr/>
                </p:nvCxnSpPr>
                <p:spPr>
                  <a:xfrm>
                    <a:off x="5038423" y="3746335"/>
                    <a:ext cx="564658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Text"/>
                  <p:cNvSpPr txBox="1"/>
                  <p:nvPr/>
                </p:nvSpPr>
                <p:spPr>
                  <a:xfrm>
                    <a:off x="5038424" y="3520632"/>
                    <a:ext cx="564658" cy="22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50800" rIns="0" bIns="5080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800" dirty="0" smtClean="0">
                        <a:solidFill>
                          <a:srgbClr val="000000">
                            <a:alpha val="26000"/>
                          </a:srgb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Home</a:t>
                    </a:r>
                  </a:p>
                </p:txBody>
              </p:sp>
              <p:sp>
                <p:nvSpPr>
                  <p:cNvPr id="217" name="Drop-down Arrow"/>
                  <p:cNvSpPr>
                    <a:spLocks noChangeAspect="1"/>
                  </p:cNvSpPr>
                  <p:nvPr/>
                </p:nvSpPr>
                <p:spPr bwMode="auto">
                  <a:xfrm>
                    <a:off x="5534144" y="362471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6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9" name="Add Note Icon"/>
                <p:cNvSpPr>
                  <a:spLocks noChangeAspect="1"/>
                </p:cNvSpPr>
                <p:nvPr/>
              </p:nvSpPr>
              <p:spPr bwMode="auto">
                <a:xfrm>
                  <a:off x="729643" y="4756910"/>
                  <a:ext cx="87313" cy="88900"/>
                </a:xfrm>
                <a:custGeom>
                  <a:avLst/>
                  <a:gdLst>
                    <a:gd name="T0" fmla="*/ 55 w 55"/>
                    <a:gd name="T1" fmla="*/ 32 h 56"/>
                    <a:gd name="T2" fmla="*/ 31 w 55"/>
                    <a:gd name="T3" fmla="*/ 32 h 56"/>
                    <a:gd name="T4" fmla="*/ 31 w 55"/>
                    <a:gd name="T5" fmla="*/ 56 h 56"/>
                    <a:gd name="T6" fmla="*/ 23 w 55"/>
                    <a:gd name="T7" fmla="*/ 56 h 56"/>
                    <a:gd name="T8" fmla="*/ 23 w 55"/>
                    <a:gd name="T9" fmla="*/ 32 h 56"/>
                    <a:gd name="T10" fmla="*/ 0 w 55"/>
                    <a:gd name="T11" fmla="*/ 32 h 56"/>
                    <a:gd name="T12" fmla="*/ 0 w 55"/>
                    <a:gd name="T13" fmla="*/ 24 h 56"/>
                    <a:gd name="T14" fmla="*/ 23 w 55"/>
                    <a:gd name="T15" fmla="*/ 24 h 56"/>
                    <a:gd name="T16" fmla="*/ 23 w 55"/>
                    <a:gd name="T17" fmla="*/ 0 h 56"/>
                    <a:gd name="T18" fmla="*/ 31 w 55"/>
                    <a:gd name="T19" fmla="*/ 0 h 56"/>
                    <a:gd name="T20" fmla="*/ 31 w 55"/>
                    <a:gd name="T21" fmla="*/ 24 h 56"/>
                    <a:gd name="T22" fmla="*/ 55 w 55"/>
                    <a:gd name="T23" fmla="*/ 24 h 56"/>
                    <a:gd name="T24" fmla="*/ 55 w 55"/>
                    <a:gd name="T25" fmla="*/ 3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" h="56">
                      <a:moveTo>
                        <a:pt x="55" y="32"/>
                      </a:moveTo>
                      <a:lnTo>
                        <a:pt x="31" y="32"/>
                      </a:lnTo>
                      <a:lnTo>
                        <a:pt x="31" y="56"/>
                      </a:lnTo>
                      <a:lnTo>
                        <a:pt x="23" y="56"/>
                      </a:lnTo>
                      <a:lnTo>
                        <a:pt x="23" y="32"/>
                      </a:lnTo>
                      <a:lnTo>
                        <a:pt x="0" y="32"/>
                      </a:lnTo>
                      <a:lnTo>
                        <a:pt x="0" y="24"/>
                      </a:lnTo>
                      <a:lnTo>
                        <a:pt x="23" y="24"/>
                      </a:lnTo>
                      <a:lnTo>
                        <a:pt x="23" y="0"/>
                      </a:lnTo>
                      <a:lnTo>
                        <a:pt x="31" y="0"/>
                      </a:lnTo>
                      <a:lnTo>
                        <a:pt x="31" y="24"/>
                      </a:lnTo>
                      <a:lnTo>
                        <a:pt x="55" y="24"/>
                      </a:lnTo>
                      <a:lnTo>
                        <a:pt x="55" y="32"/>
                      </a:ln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ingtone Icon"/>
                <p:cNvSpPr>
                  <a:spLocks noChangeAspect="1" noEditPoints="1"/>
                </p:cNvSpPr>
                <p:nvPr/>
              </p:nvSpPr>
              <p:spPr bwMode="auto">
                <a:xfrm>
                  <a:off x="716943" y="4440125"/>
                  <a:ext cx="112713" cy="111125"/>
                </a:xfrm>
                <a:custGeom>
                  <a:avLst/>
                  <a:gdLst>
                    <a:gd name="T0" fmla="*/ 0 w 508"/>
                    <a:gd name="T1" fmla="*/ 163 h 495"/>
                    <a:gd name="T2" fmla="*/ 0 w 508"/>
                    <a:gd name="T3" fmla="*/ 332 h 495"/>
                    <a:gd name="T4" fmla="*/ 113 w 508"/>
                    <a:gd name="T5" fmla="*/ 332 h 495"/>
                    <a:gd name="T6" fmla="*/ 254 w 508"/>
                    <a:gd name="T7" fmla="*/ 473 h 495"/>
                    <a:gd name="T8" fmla="*/ 254 w 508"/>
                    <a:gd name="T9" fmla="*/ 22 h 495"/>
                    <a:gd name="T10" fmla="*/ 113 w 508"/>
                    <a:gd name="T11" fmla="*/ 163 h 495"/>
                    <a:gd name="T12" fmla="*/ 0 w 508"/>
                    <a:gd name="T13" fmla="*/ 163 h 495"/>
                    <a:gd name="T14" fmla="*/ 381 w 508"/>
                    <a:gd name="T15" fmla="*/ 247 h 495"/>
                    <a:gd name="T16" fmla="*/ 310 w 508"/>
                    <a:gd name="T17" fmla="*/ 134 h 495"/>
                    <a:gd name="T18" fmla="*/ 310 w 508"/>
                    <a:gd name="T19" fmla="*/ 361 h 495"/>
                    <a:gd name="T20" fmla="*/ 381 w 508"/>
                    <a:gd name="T21" fmla="*/ 247 h 495"/>
                    <a:gd name="T22" fmla="*/ 310 w 508"/>
                    <a:gd name="T23" fmla="*/ 0 h 495"/>
                    <a:gd name="T24" fmla="*/ 310 w 508"/>
                    <a:gd name="T25" fmla="*/ 58 h 495"/>
                    <a:gd name="T26" fmla="*/ 451 w 508"/>
                    <a:gd name="T27" fmla="*/ 247 h 495"/>
                    <a:gd name="T28" fmla="*/ 310 w 508"/>
                    <a:gd name="T29" fmla="*/ 437 h 495"/>
                    <a:gd name="T30" fmla="*/ 310 w 508"/>
                    <a:gd name="T31" fmla="*/ 495 h 495"/>
                    <a:gd name="T32" fmla="*/ 508 w 508"/>
                    <a:gd name="T33" fmla="*/ 247 h 495"/>
                    <a:gd name="T34" fmla="*/ 310 w 508"/>
                    <a:gd name="T35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8" h="495">
                      <a:moveTo>
                        <a:pt x="0" y="163"/>
                      </a:moveTo>
                      <a:lnTo>
                        <a:pt x="0" y="332"/>
                      </a:lnTo>
                      <a:lnTo>
                        <a:pt x="113" y="332"/>
                      </a:lnTo>
                      <a:lnTo>
                        <a:pt x="254" y="473"/>
                      </a:lnTo>
                      <a:lnTo>
                        <a:pt x="254" y="22"/>
                      </a:lnTo>
                      <a:lnTo>
                        <a:pt x="113" y="163"/>
                      </a:lnTo>
                      <a:lnTo>
                        <a:pt x="0" y="163"/>
                      </a:lnTo>
                      <a:close/>
                      <a:moveTo>
                        <a:pt x="381" y="247"/>
                      </a:moveTo>
                      <a:cubicBezTo>
                        <a:pt x="381" y="197"/>
                        <a:pt x="352" y="154"/>
                        <a:pt x="310" y="134"/>
                      </a:cubicBezTo>
                      <a:lnTo>
                        <a:pt x="310" y="361"/>
                      </a:lnTo>
                      <a:cubicBezTo>
                        <a:pt x="352" y="340"/>
                        <a:pt x="381" y="297"/>
                        <a:pt x="381" y="247"/>
                      </a:cubicBezTo>
                      <a:close/>
                      <a:moveTo>
                        <a:pt x="310" y="0"/>
                      </a:moveTo>
                      <a:lnTo>
                        <a:pt x="310" y="58"/>
                      </a:lnTo>
                      <a:cubicBezTo>
                        <a:pt x="392" y="82"/>
                        <a:pt x="451" y="158"/>
                        <a:pt x="451" y="247"/>
                      </a:cubicBezTo>
                      <a:cubicBezTo>
                        <a:pt x="451" y="337"/>
                        <a:pt x="392" y="412"/>
                        <a:pt x="310" y="437"/>
                      </a:cubicBezTo>
                      <a:lnTo>
                        <a:pt x="310" y="495"/>
                      </a:lnTo>
                      <a:cubicBezTo>
                        <a:pt x="423" y="469"/>
                        <a:pt x="508" y="368"/>
                        <a:pt x="508" y="247"/>
                      </a:cubicBezTo>
                      <a:cubicBezTo>
                        <a:pt x="508" y="127"/>
                        <a:pt x="423" y="26"/>
                        <a:pt x="31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1" name="Address Icon"/>
                <p:cNvSpPr>
                  <a:spLocks noChangeAspect="1" noEditPoints="1"/>
                </p:cNvSpPr>
                <p:nvPr/>
              </p:nvSpPr>
              <p:spPr bwMode="auto">
                <a:xfrm>
                  <a:off x="729643" y="4126513"/>
                  <a:ext cx="87313" cy="127000"/>
                </a:xfrm>
                <a:custGeom>
                  <a:avLst/>
                  <a:gdLst>
                    <a:gd name="T0" fmla="*/ 198 w 395"/>
                    <a:gd name="T1" fmla="*/ 0 h 565"/>
                    <a:gd name="T2" fmla="*/ 0 w 395"/>
                    <a:gd name="T3" fmla="*/ 198 h 565"/>
                    <a:gd name="T4" fmla="*/ 198 w 395"/>
                    <a:gd name="T5" fmla="*/ 565 h 565"/>
                    <a:gd name="T6" fmla="*/ 395 w 395"/>
                    <a:gd name="T7" fmla="*/ 198 h 565"/>
                    <a:gd name="T8" fmla="*/ 198 w 395"/>
                    <a:gd name="T9" fmla="*/ 0 h 565"/>
                    <a:gd name="T10" fmla="*/ 198 w 395"/>
                    <a:gd name="T11" fmla="*/ 268 h 565"/>
                    <a:gd name="T12" fmla="*/ 127 w 395"/>
                    <a:gd name="T13" fmla="*/ 198 h 565"/>
                    <a:gd name="T14" fmla="*/ 198 w 395"/>
                    <a:gd name="T15" fmla="*/ 127 h 565"/>
                    <a:gd name="T16" fmla="*/ 268 w 395"/>
                    <a:gd name="T17" fmla="*/ 198 h 565"/>
                    <a:gd name="T18" fmla="*/ 198 w 395"/>
                    <a:gd name="T19" fmla="*/ 268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5" h="565">
                      <a:moveTo>
                        <a:pt x="198" y="0"/>
                      </a:moveTo>
                      <a:cubicBezTo>
                        <a:pt x="88" y="0"/>
                        <a:pt x="0" y="88"/>
                        <a:pt x="0" y="198"/>
                      </a:cubicBezTo>
                      <a:cubicBezTo>
                        <a:pt x="0" y="346"/>
                        <a:pt x="198" y="565"/>
                        <a:pt x="198" y="565"/>
                      </a:cubicBezTo>
                      <a:cubicBezTo>
                        <a:pt x="198" y="565"/>
                        <a:pt x="395" y="346"/>
                        <a:pt x="395" y="198"/>
                      </a:cubicBezTo>
                      <a:cubicBezTo>
                        <a:pt x="395" y="88"/>
                        <a:pt x="307" y="0"/>
                        <a:pt x="198" y="0"/>
                      </a:cubicBezTo>
                      <a:close/>
                      <a:moveTo>
                        <a:pt x="198" y="268"/>
                      </a:moveTo>
                      <a:cubicBezTo>
                        <a:pt x="159" y="268"/>
                        <a:pt x="127" y="237"/>
                        <a:pt x="127" y="198"/>
                      </a:cubicBezTo>
                      <a:cubicBezTo>
                        <a:pt x="127" y="159"/>
                        <a:pt x="159" y="127"/>
                        <a:pt x="198" y="127"/>
                      </a:cubicBezTo>
                      <a:cubicBezTo>
                        <a:pt x="237" y="127"/>
                        <a:pt x="268" y="159"/>
                        <a:pt x="268" y="198"/>
                      </a:cubicBezTo>
                      <a:cubicBezTo>
                        <a:pt x="268" y="237"/>
                        <a:pt x="237" y="268"/>
                        <a:pt x="198" y="268"/>
                      </a:cubicBez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2" name="Email Icon"/>
                <p:cNvSpPr>
                  <a:spLocks noChangeAspect="1" noEditPoints="1"/>
                </p:cNvSpPr>
                <p:nvPr/>
              </p:nvSpPr>
              <p:spPr bwMode="auto">
                <a:xfrm>
                  <a:off x="709799" y="3833539"/>
                  <a:ext cx="127000" cy="101600"/>
                </a:xfrm>
                <a:custGeom>
                  <a:avLst/>
                  <a:gdLst>
                    <a:gd name="T0" fmla="*/ 508 w 565"/>
                    <a:gd name="T1" fmla="*/ 0 h 451"/>
                    <a:gd name="T2" fmla="*/ 57 w 565"/>
                    <a:gd name="T3" fmla="*/ 0 h 451"/>
                    <a:gd name="T4" fmla="*/ 1 w 565"/>
                    <a:gd name="T5" fmla="*/ 56 h 451"/>
                    <a:gd name="T6" fmla="*/ 0 w 565"/>
                    <a:gd name="T7" fmla="*/ 395 h 451"/>
                    <a:gd name="T8" fmla="*/ 57 w 565"/>
                    <a:gd name="T9" fmla="*/ 451 h 451"/>
                    <a:gd name="T10" fmla="*/ 508 w 565"/>
                    <a:gd name="T11" fmla="*/ 451 h 451"/>
                    <a:gd name="T12" fmla="*/ 565 w 565"/>
                    <a:gd name="T13" fmla="*/ 395 h 451"/>
                    <a:gd name="T14" fmla="*/ 565 w 565"/>
                    <a:gd name="T15" fmla="*/ 56 h 451"/>
                    <a:gd name="T16" fmla="*/ 508 w 565"/>
                    <a:gd name="T17" fmla="*/ 0 h 451"/>
                    <a:gd name="T18" fmla="*/ 508 w 565"/>
                    <a:gd name="T19" fmla="*/ 112 h 451"/>
                    <a:gd name="T20" fmla="*/ 283 w 565"/>
                    <a:gd name="T21" fmla="*/ 254 h 451"/>
                    <a:gd name="T22" fmla="*/ 57 w 565"/>
                    <a:gd name="T23" fmla="*/ 112 h 451"/>
                    <a:gd name="T24" fmla="*/ 57 w 565"/>
                    <a:gd name="T25" fmla="*/ 56 h 451"/>
                    <a:gd name="T26" fmla="*/ 283 w 565"/>
                    <a:gd name="T27" fmla="*/ 197 h 451"/>
                    <a:gd name="T28" fmla="*/ 508 w 565"/>
                    <a:gd name="T29" fmla="*/ 56 h 451"/>
                    <a:gd name="T30" fmla="*/ 508 w 565"/>
                    <a:gd name="T31" fmla="*/ 112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5" h="451">
                      <a:moveTo>
                        <a:pt x="508" y="0"/>
                      </a:moveTo>
                      <a:lnTo>
                        <a:pt x="57" y="0"/>
                      </a:lnTo>
                      <a:cubicBezTo>
                        <a:pt x="26" y="0"/>
                        <a:pt x="1" y="25"/>
                        <a:pt x="1" y="56"/>
                      </a:cubicBezTo>
                      <a:lnTo>
                        <a:pt x="0" y="395"/>
                      </a:lnTo>
                      <a:cubicBezTo>
                        <a:pt x="0" y="426"/>
                        <a:pt x="26" y="451"/>
                        <a:pt x="57" y="451"/>
                      </a:cubicBezTo>
                      <a:lnTo>
                        <a:pt x="508" y="451"/>
                      </a:lnTo>
                      <a:cubicBezTo>
                        <a:pt x="539" y="451"/>
                        <a:pt x="565" y="426"/>
                        <a:pt x="565" y="395"/>
                      </a:cubicBezTo>
                      <a:lnTo>
                        <a:pt x="565" y="56"/>
                      </a:lnTo>
                      <a:cubicBezTo>
                        <a:pt x="565" y="25"/>
                        <a:pt x="539" y="0"/>
                        <a:pt x="508" y="0"/>
                      </a:cubicBezTo>
                      <a:close/>
                      <a:moveTo>
                        <a:pt x="508" y="112"/>
                      </a:moveTo>
                      <a:lnTo>
                        <a:pt x="283" y="254"/>
                      </a:lnTo>
                      <a:lnTo>
                        <a:pt x="57" y="112"/>
                      </a:lnTo>
                      <a:lnTo>
                        <a:pt x="57" y="56"/>
                      </a:lnTo>
                      <a:lnTo>
                        <a:pt x="283" y="197"/>
                      </a:lnTo>
                      <a:lnTo>
                        <a:pt x="508" y="56"/>
                      </a:lnTo>
                      <a:lnTo>
                        <a:pt x="508" y="112"/>
                      </a:ln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3" name="Phone Icon"/>
                <p:cNvSpPr>
                  <a:spLocks noChangeAspect="1"/>
                </p:cNvSpPr>
                <p:nvPr/>
              </p:nvSpPr>
              <p:spPr bwMode="auto">
                <a:xfrm>
                  <a:off x="716149" y="3521514"/>
                  <a:ext cx="114300" cy="114300"/>
                </a:xfrm>
                <a:custGeom>
                  <a:avLst/>
                  <a:gdLst>
                    <a:gd name="T0" fmla="*/ 102 w 508"/>
                    <a:gd name="T1" fmla="*/ 220 h 508"/>
                    <a:gd name="T2" fmla="*/ 288 w 508"/>
                    <a:gd name="T3" fmla="*/ 406 h 508"/>
                    <a:gd name="T4" fmla="*/ 350 w 508"/>
                    <a:gd name="T5" fmla="*/ 344 h 508"/>
                    <a:gd name="T6" fmla="*/ 379 w 508"/>
                    <a:gd name="T7" fmla="*/ 337 h 508"/>
                    <a:gd name="T8" fmla="*/ 479 w 508"/>
                    <a:gd name="T9" fmla="*/ 353 h 508"/>
                    <a:gd name="T10" fmla="*/ 508 w 508"/>
                    <a:gd name="T11" fmla="*/ 382 h 508"/>
                    <a:gd name="T12" fmla="*/ 508 w 508"/>
                    <a:gd name="T13" fmla="*/ 480 h 508"/>
                    <a:gd name="T14" fmla="*/ 479 w 508"/>
                    <a:gd name="T15" fmla="*/ 508 h 508"/>
                    <a:gd name="T16" fmla="*/ 0 w 508"/>
                    <a:gd name="T17" fmla="*/ 29 h 508"/>
                    <a:gd name="T18" fmla="*/ 28 w 508"/>
                    <a:gd name="T19" fmla="*/ 0 h 508"/>
                    <a:gd name="T20" fmla="*/ 127 w 508"/>
                    <a:gd name="T21" fmla="*/ 0 h 508"/>
                    <a:gd name="T22" fmla="*/ 155 w 508"/>
                    <a:gd name="T23" fmla="*/ 29 h 508"/>
                    <a:gd name="T24" fmla="*/ 171 w 508"/>
                    <a:gd name="T25" fmla="*/ 129 h 508"/>
                    <a:gd name="T26" fmla="*/ 164 w 508"/>
                    <a:gd name="T27" fmla="*/ 158 h 508"/>
                    <a:gd name="T28" fmla="*/ 102 w 508"/>
                    <a:gd name="T29" fmla="*/ 22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08" h="508">
                      <a:moveTo>
                        <a:pt x="102" y="220"/>
                      </a:moveTo>
                      <a:cubicBezTo>
                        <a:pt x="142" y="300"/>
                        <a:pt x="208" y="365"/>
                        <a:pt x="288" y="406"/>
                      </a:cubicBezTo>
                      <a:lnTo>
                        <a:pt x="350" y="344"/>
                      </a:lnTo>
                      <a:cubicBezTo>
                        <a:pt x="358" y="336"/>
                        <a:pt x="369" y="334"/>
                        <a:pt x="379" y="337"/>
                      </a:cubicBezTo>
                      <a:cubicBezTo>
                        <a:pt x="410" y="348"/>
                        <a:pt x="444" y="353"/>
                        <a:pt x="479" y="353"/>
                      </a:cubicBezTo>
                      <a:cubicBezTo>
                        <a:pt x="495" y="353"/>
                        <a:pt x="508" y="366"/>
                        <a:pt x="508" y="382"/>
                      </a:cubicBezTo>
                      <a:lnTo>
                        <a:pt x="508" y="480"/>
                      </a:lnTo>
                      <a:cubicBezTo>
                        <a:pt x="508" y="496"/>
                        <a:pt x="495" y="508"/>
                        <a:pt x="479" y="508"/>
                      </a:cubicBezTo>
                      <a:cubicBezTo>
                        <a:pt x="214" y="508"/>
                        <a:pt x="0" y="294"/>
                        <a:pt x="0" y="29"/>
                      </a:cubicBezTo>
                      <a:cubicBezTo>
                        <a:pt x="0" y="13"/>
                        <a:pt x="12" y="0"/>
                        <a:pt x="28" y="0"/>
                      </a:cubicBezTo>
                      <a:lnTo>
                        <a:pt x="127" y="0"/>
                      </a:lnTo>
                      <a:cubicBezTo>
                        <a:pt x="142" y="0"/>
                        <a:pt x="155" y="13"/>
                        <a:pt x="155" y="29"/>
                      </a:cubicBezTo>
                      <a:cubicBezTo>
                        <a:pt x="155" y="64"/>
                        <a:pt x="161" y="98"/>
                        <a:pt x="171" y="129"/>
                      </a:cubicBezTo>
                      <a:cubicBezTo>
                        <a:pt x="174" y="139"/>
                        <a:pt x="172" y="150"/>
                        <a:pt x="164" y="158"/>
                      </a:cubicBezTo>
                      <a:lnTo>
                        <a:pt x="102" y="220"/>
                      </a:ln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4" name="Name Icon"/>
                <p:cNvSpPr>
                  <a:spLocks noChangeAspect="1" noEditPoints="1"/>
                </p:cNvSpPr>
                <p:nvPr/>
              </p:nvSpPr>
              <p:spPr bwMode="auto">
                <a:xfrm>
                  <a:off x="723293" y="3219014"/>
                  <a:ext cx="100013" cy="101600"/>
                </a:xfrm>
                <a:custGeom>
                  <a:avLst/>
                  <a:gdLst>
                    <a:gd name="T0" fmla="*/ 226 w 451"/>
                    <a:gd name="T1" fmla="*/ 225 h 451"/>
                    <a:gd name="T2" fmla="*/ 339 w 451"/>
                    <a:gd name="T3" fmla="*/ 112 h 451"/>
                    <a:gd name="T4" fmla="*/ 226 w 451"/>
                    <a:gd name="T5" fmla="*/ 0 h 451"/>
                    <a:gd name="T6" fmla="*/ 113 w 451"/>
                    <a:gd name="T7" fmla="*/ 112 h 451"/>
                    <a:gd name="T8" fmla="*/ 226 w 451"/>
                    <a:gd name="T9" fmla="*/ 225 h 451"/>
                    <a:gd name="T10" fmla="*/ 226 w 451"/>
                    <a:gd name="T11" fmla="*/ 282 h 451"/>
                    <a:gd name="T12" fmla="*/ 0 w 451"/>
                    <a:gd name="T13" fmla="*/ 395 h 451"/>
                    <a:gd name="T14" fmla="*/ 0 w 451"/>
                    <a:gd name="T15" fmla="*/ 451 h 451"/>
                    <a:gd name="T16" fmla="*/ 451 w 451"/>
                    <a:gd name="T17" fmla="*/ 451 h 451"/>
                    <a:gd name="T18" fmla="*/ 451 w 451"/>
                    <a:gd name="T19" fmla="*/ 395 h 451"/>
                    <a:gd name="T20" fmla="*/ 226 w 451"/>
                    <a:gd name="T21" fmla="*/ 282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1" h="451">
                      <a:moveTo>
                        <a:pt x="226" y="225"/>
                      </a:moveTo>
                      <a:cubicBezTo>
                        <a:pt x="288" y="225"/>
                        <a:pt x="339" y="175"/>
                        <a:pt x="339" y="112"/>
                      </a:cubicBezTo>
                      <a:cubicBezTo>
                        <a:pt x="339" y="50"/>
                        <a:pt x="288" y="0"/>
                        <a:pt x="226" y="0"/>
                      </a:cubicBezTo>
                      <a:cubicBezTo>
                        <a:pt x="163" y="0"/>
                        <a:pt x="113" y="50"/>
                        <a:pt x="113" y="112"/>
                      </a:cubicBezTo>
                      <a:cubicBezTo>
                        <a:pt x="113" y="175"/>
                        <a:pt x="163" y="225"/>
                        <a:pt x="226" y="225"/>
                      </a:cubicBezTo>
                      <a:close/>
                      <a:moveTo>
                        <a:pt x="226" y="282"/>
                      </a:moveTo>
                      <a:cubicBezTo>
                        <a:pt x="150" y="282"/>
                        <a:pt x="0" y="320"/>
                        <a:pt x="0" y="395"/>
                      </a:cubicBezTo>
                      <a:lnTo>
                        <a:pt x="0" y="451"/>
                      </a:lnTo>
                      <a:lnTo>
                        <a:pt x="451" y="451"/>
                      </a:lnTo>
                      <a:lnTo>
                        <a:pt x="451" y="395"/>
                      </a:lnTo>
                      <a:cubicBezTo>
                        <a:pt x="451" y="320"/>
                        <a:pt x="301" y="282"/>
                        <a:pt x="226" y="282"/>
                      </a:cubicBezTo>
                      <a:close/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6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189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777777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0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7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78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0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87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8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81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85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6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82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83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4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2"/>
            <a:srcRect t="3953" b="6627"/>
            <a:stretch/>
          </p:blipFill>
          <p:spPr>
            <a:xfrm>
              <a:off x="7559592" y="1301715"/>
              <a:ext cx="2287255" cy="3636045"/>
            </a:xfrm>
            <a:prstGeom prst="rect">
              <a:avLst/>
            </a:prstGeom>
          </p:spPr>
        </p:pic>
      </p:grpSp>
      <p:pic>
        <p:nvPicPr>
          <p:cNvPr id="239" name="그림 238"/>
          <p:cNvPicPr>
            <a:picLocks noChangeAspect="1"/>
          </p:cNvPicPr>
          <p:nvPr/>
        </p:nvPicPr>
        <p:blipFill rotWithShape="1">
          <a:blip r:embed="rId3"/>
          <a:srcRect t="3759" b="6693"/>
          <a:stretch/>
        </p:blipFill>
        <p:spPr>
          <a:xfrm>
            <a:off x="7670096" y="1544574"/>
            <a:ext cx="2370636" cy="3773979"/>
          </a:xfrm>
          <a:prstGeom prst="rect">
            <a:avLst/>
          </a:prstGeom>
          <a:effectLst>
            <a:outerShdw blurRad="635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4"/>
          <a:srcRect t="3874" b="6724"/>
          <a:stretch/>
        </p:blipFill>
        <p:spPr>
          <a:xfrm>
            <a:off x="8219313" y="1952301"/>
            <a:ext cx="2373852" cy="3772935"/>
          </a:xfrm>
          <a:prstGeom prst="rect">
            <a:avLst/>
          </a:prstGeom>
          <a:effectLst>
            <a:outerShdw blurRad="635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2" name="그림 241"/>
          <p:cNvPicPr>
            <a:picLocks noChangeAspect="1"/>
          </p:cNvPicPr>
          <p:nvPr/>
        </p:nvPicPr>
        <p:blipFill rotWithShape="1">
          <a:blip r:embed="rId5"/>
          <a:srcRect t="3883" b="6662"/>
          <a:stretch/>
        </p:blipFill>
        <p:spPr>
          <a:xfrm>
            <a:off x="8781830" y="2277676"/>
            <a:ext cx="2372361" cy="3772800"/>
          </a:xfrm>
          <a:prstGeom prst="rect">
            <a:avLst/>
          </a:prstGeom>
          <a:effectLst>
            <a:outerShdw blurRad="63500" dist="63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1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4804" y="315873"/>
            <a:ext cx="2508396" cy="529738"/>
            <a:chOff x="276368" y="265997"/>
            <a:chExt cx="2508396" cy="529738"/>
          </a:xfrm>
        </p:grpSpPr>
        <p:sp>
          <p:nvSpPr>
            <p:cNvPr id="4" name="TextBox 3"/>
            <p:cNvSpPr txBox="1"/>
            <p:nvPr/>
          </p:nvSpPr>
          <p:spPr>
            <a:xfrm>
              <a:off x="276368" y="365730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문제점 분석 및 대응방안</a:t>
              </a:r>
              <a:endPara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74073" y="265997"/>
              <a:ext cx="241069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073" y="795735"/>
              <a:ext cx="13549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822726" y="937063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Mobile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1618" y="937063"/>
            <a:ext cx="62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Web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88" y="1410501"/>
            <a:ext cx="4047900" cy="2073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72" y="2363161"/>
            <a:ext cx="4117438" cy="2107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직선 연결선 17"/>
          <p:cNvCxnSpPr/>
          <p:nvPr/>
        </p:nvCxnSpPr>
        <p:spPr>
          <a:xfrm>
            <a:off x="5938059" y="2258546"/>
            <a:ext cx="0" cy="1737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7849" y="4832074"/>
            <a:ext cx="106763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현재의 홈 화면의 경우 웹과 모바일의 구분 없이 모바일에 최적화 되어 있는 디자인으로 구성되어 있음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웹의 경우 사용자가 이용하는 과정에 있어 화면의 넓은 공간을 활용하지 못하고 여백으로 남겨져 있는 상태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 서비스가 모바일에 특화되어 있는 것은 맞지만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입점 제안을 위해서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PC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이용하기 때문에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PC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사용자를 위한 웹 페이지 구성 수정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5902" y="5997517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웹과 모바일의 구성을 달리한 </a:t>
            </a:r>
            <a:r>
              <a:rPr lang="ko-KR" altLang="en-US" sz="1400" b="1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반응형</a:t>
            </a:r>
            <a:r>
              <a:rPr lang="ko-KR" altLang="en-US" sz="1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 제작</a:t>
            </a:r>
            <a:endParaRPr lang="en-US" altLang="ko-KR" sz="14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3883" b="6662"/>
          <a:stretch/>
        </p:blipFill>
        <p:spPr>
          <a:xfrm>
            <a:off x="1182598" y="1371852"/>
            <a:ext cx="1948457" cy="3098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t="4126" b="6693"/>
          <a:stretch/>
        </p:blipFill>
        <p:spPr>
          <a:xfrm>
            <a:off x="3131055" y="1371852"/>
            <a:ext cx="1956200" cy="3098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1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76467" y="903812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Category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5836" y="4829017"/>
            <a:ext cx="94003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현재의 메인 페이지는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‘NEW’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‘BEST’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로만 카테고리가 구성되어 있으며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판매 제품에 대한 카테고리는 제공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판매 카테고리의 경우 브랜드 전체보기라는 페이지로 넘어가야 볼 수 있지만 이는 브랜드이며 제품에 대한 카테고리가 아님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4356" y="5601620"/>
            <a:ext cx="756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메인 화면에 </a:t>
            </a:r>
            <a:r>
              <a:rPr lang="ko-KR" altLang="en-US" sz="1400" b="1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카테로리를</a:t>
            </a:r>
            <a:r>
              <a:rPr lang="ko-KR" altLang="en-US" sz="1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분류함으로써 사용자가 원하는 카테고리에 쉽게 접근 할 수 있도록 구성</a:t>
            </a:r>
            <a:endParaRPr lang="en-US" altLang="ko-KR" sz="14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95106" y="1375346"/>
            <a:ext cx="6001789" cy="1451930"/>
            <a:chOff x="3516284" y="1453722"/>
            <a:chExt cx="5036772" cy="121847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72407"/>
            <a:stretch/>
          </p:blipFill>
          <p:spPr>
            <a:xfrm>
              <a:off x="3516284" y="1453722"/>
              <a:ext cx="5036772" cy="12184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516284" y="1453722"/>
              <a:ext cx="5036772" cy="40832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16284" y="2207590"/>
              <a:ext cx="5036772" cy="46460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95630" y="2982352"/>
            <a:ext cx="6000740" cy="1484107"/>
            <a:chOff x="3516284" y="2813573"/>
            <a:chExt cx="5037513" cy="12458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5591" b="69380"/>
            <a:stretch/>
          </p:blipFill>
          <p:spPr>
            <a:xfrm>
              <a:off x="3516284" y="2827275"/>
              <a:ext cx="5037513" cy="1218477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516284" y="2813573"/>
              <a:ext cx="5036772" cy="48207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16284" y="3778797"/>
              <a:ext cx="5036772" cy="28065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4804" y="315873"/>
            <a:ext cx="2508396" cy="529738"/>
            <a:chOff x="276368" y="265997"/>
            <a:chExt cx="2508396" cy="529738"/>
          </a:xfrm>
        </p:grpSpPr>
        <p:sp>
          <p:nvSpPr>
            <p:cNvPr id="24" name="TextBox 23"/>
            <p:cNvSpPr txBox="1"/>
            <p:nvPr/>
          </p:nvSpPr>
          <p:spPr>
            <a:xfrm>
              <a:off x="276368" y="365730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문제점 분석 및 대응방안</a:t>
              </a:r>
              <a:endPara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4073" y="265997"/>
              <a:ext cx="241069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74073" y="795735"/>
              <a:ext cx="13549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"/>
          <p:cNvSpPr>
            <a:spLocks/>
          </p:cNvSpPr>
          <p:nvPr/>
        </p:nvSpPr>
        <p:spPr bwMode="auto">
          <a:xfrm>
            <a:off x="2910491" y="1698120"/>
            <a:ext cx="6397137" cy="708702"/>
          </a:xfrm>
          <a:custGeom>
            <a:avLst/>
            <a:gdLst>
              <a:gd name="T0" fmla="*/ 1008 w 10616"/>
              <a:gd name="T1" fmla="*/ 502 h 7548"/>
              <a:gd name="T2" fmla="*/ 2792 w 10616"/>
              <a:gd name="T3" fmla="*/ 377 h 7548"/>
              <a:gd name="T4" fmla="*/ 8867 w 10616"/>
              <a:gd name="T5" fmla="*/ 279 h 7548"/>
              <a:gd name="T6" fmla="*/ 10429 w 10616"/>
              <a:gd name="T7" fmla="*/ 413 h 7548"/>
              <a:gd name="T8" fmla="*/ 10410 w 10616"/>
              <a:gd name="T9" fmla="*/ 4508 h 7548"/>
              <a:gd name="T10" fmla="*/ 10238 w 10616"/>
              <a:gd name="T11" fmla="*/ 7346 h 7548"/>
              <a:gd name="T12" fmla="*/ 6277 w 10616"/>
              <a:gd name="T13" fmla="*/ 7232 h 7548"/>
              <a:gd name="T14" fmla="*/ 258 w 10616"/>
              <a:gd name="T15" fmla="*/ 7422 h 7548"/>
              <a:gd name="T16" fmla="*/ 385 w 10616"/>
              <a:gd name="T17" fmla="*/ 185 h 7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6" h="7548">
                <a:moveTo>
                  <a:pt x="1008" y="502"/>
                </a:moveTo>
                <a:cubicBezTo>
                  <a:pt x="1620" y="546"/>
                  <a:pt x="2167" y="449"/>
                  <a:pt x="2792" y="377"/>
                </a:cubicBezTo>
                <a:cubicBezTo>
                  <a:pt x="5095" y="113"/>
                  <a:pt x="8125" y="0"/>
                  <a:pt x="8867" y="279"/>
                </a:cubicBezTo>
                <a:cubicBezTo>
                  <a:pt x="9191" y="401"/>
                  <a:pt x="10360" y="156"/>
                  <a:pt x="10429" y="413"/>
                </a:cubicBezTo>
                <a:cubicBezTo>
                  <a:pt x="10616" y="1107"/>
                  <a:pt x="10526" y="3870"/>
                  <a:pt x="10410" y="4508"/>
                </a:cubicBezTo>
                <a:cubicBezTo>
                  <a:pt x="10328" y="4954"/>
                  <a:pt x="10418" y="7167"/>
                  <a:pt x="10238" y="7346"/>
                </a:cubicBezTo>
                <a:cubicBezTo>
                  <a:pt x="10059" y="7526"/>
                  <a:pt x="6690" y="7237"/>
                  <a:pt x="6277" y="7232"/>
                </a:cubicBezTo>
                <a:cubicBezTo>
                  <a:pt x="4685" y="7210"/>
                  <a:pt x="2151" y="7548"/>
                  <a:pt x="258" y="7422"/>
                </a:cubicBezTo>
                <a:cubicBezTo>
                  <a:pt x="0" y="6373"/>
                  <a:pt x="385" y="1517"/>
                  <a:pt x="385" y="185"/>
                </a:cubicBezTo>
              </a:path>
            </a:pathLst>
          </a:custGeom>
          <a:noFill/>
          <a:ln w="38100" cap="rnd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Rectangle"/>
          <p:cNvSpPr>
            <a:spLocks/>
          </p:cNvSpPr>
          <p:nvPr/>
        </p:nvSpPr>
        <p:spPr bwMode="auto">
          <a:xfrm>
            <a:off x="2861978" y="3473795"/>
            <a:ext cx="6397137" cy="708702"/>
          </a:xfrm>
          <a:custGeom>
            <a:avLst/>
            <a:gdLst>
              <a:gd name="T0" fmla="*/ 1008 w 10616"/>
              <a:gd name="T1" fmla="*/ 502 h 7548"/>
              <a:gd name="T2" fmla="*/ 2792 w 10616"/>
              <a:gd name="T3" fmla="*/ 377 h 7548"/>
              <a:gd name="T4" fmla="*/ 8867 w 10616"/>
              <a:gd name="T5" fmla="*/ 279 h 7548"/>
              <a:gd name="T6" fmla="*/ 10429 w 10616"/>
              <a:gd name="T7" fmla="*/ 413 h 7548"/>
              <a:gd name="T8" fmla="*/ 10410 w 10616"/>
              <a:gd name="T9" fmla="*/ 4508 h 7548"/>
              <a:gd name="T10" fmla="*/ 10238 w 10616"/>
              <a:gd name="T11" fmla="*/ 7346 h 7548"/>
              <a:gd name="T12" fmla="*/ 6277 w 10616"/>
              <a:gd name="T13" fmla="*/ 7232 h 7548"/>
              <a:gd name="T14" fmla="*/ 258 w 10616"/>
              <a:gd name="T15" fmla="*/ 7422 h 7548"/>
              <a:gd name="T16" fmla="*/ 385 w 10616"/>
              <a:gd name="T17" fmla="*/ 185 h 7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6" h="7548">
                <a:moveTo>
                  <a:pt x="1008" y="502"/>
                </a:moveTo>
                <a:cubicBezTo>
                  <a:pt x="1620" y="546"/>
                  <a:pt x="2167" y="449"/>
                  <a:pt x="2792" y="377"/>
                </a:cubicBezTo>
                <a:cubicBezTo>
                  <a:pt x="5095" y="113"/>
                  <a:pt x="8125" y="0"/>
                  <a:pt x="8867" y="279"/>
                </a:cubicBezTo>
                <a:cubicBezTo>
                  <a:pt x="9191" y="401"/>
                  <a:pt x="10360" y="156"/>
                  <a:pt x="10429" y="413"/>
                </a:cubicBezTo>
                <a:cubicBezTo>
                  <a:pt x="10616" y="1107"/>
                  <a:pt x="10526" y="3870"/>
                  <a:pt x="10410" y="4508"/>
                </a:cubicBezTo>
                <a:cubicBezTo>
                  <a:pt x="10328" y="4954"/>
                  <a:pt x="10418" y="7167"/>
                  <a:pt x="10238" y="7346"/>
                </a:cubicBezTo>
                <a:cubicBezTo>
                  <a:pt x="10059" y="7526"/>
                  <a:pt x="6690" y="7237"/>
                  <a:pt x="6277" y="7232"/>
                </a:cubicBezTo>
                <a:cubicBezTo>
                  <a:pt x="4685" y="7210"/>
                  <a:pt x="2151" y="7548"/>
                  <a:pt x="258" y="7422"/>
                </a:cubicBezTo>
                <a:cubicBezTo>
                  <a:pt x="0" y="6373"/>
                  <a:pt x="385" y="1517"/>
                  <a:pt x="385" y="185"/>
                </a:cubicBezTo>
              </a:path>
            </a:pathLst>
          </a:custGeom>
          <a:noFill/>
          <a:ln w="38100" cap="rnd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4804" y="315873"/>
            <a:ext cx="2508396" cy="529738"/>
            <a:chOff x="276368" y="265997"/>
            <a:chExt cx="2508396" cy="529738"/>
          </a:xfrm>
        </p:grpSpPr>
        <p:sp>
          <p:nvSpPr>
            <p:cNvPr id="3" name="TextBox 2"/>
            <p:cNvSpPr txBox="1"/>
            <p:nvPr/>
          </p:nvSpPr>
          <p:spPr>
            <a:xfrm>
              <a:off x="276368" y="365730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문제점 분석 및 대응방안</a:t>
              </a:r>
              <a:endPara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74073" y="265997"/>
              <a:ext cx="241069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74073" y="795735"/>
              <a:ext cx="13549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017" r="11017"/>
          <a:stretch/>
        </p:blipFill>
        <p:spPr>
          <a:xfrm>
            <a:off x="863065" y="1859667"/>
            <a:ext cx="4767714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065" y="4301159"/>
            <a:ext cx="1024992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선물용이나 기념품으로 대량 주문을 희망하는 기업들과 연계해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B2B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서비스를 실시하고 있지만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대량구매 문의하기 메뉴의 경우 하단에 위치하고 있어 이를 발견하기 어려움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별도로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NOTICE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대량 구매 문의 서비스에 대해 공지하였지만 사용자가 접근하는 과정에 있어서 여러 단계를 거쳐야 하는 불편이 있음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0" name="Circle"/>
          <p:cNvSpPr>
            <a:spLocks/>
          </p:cNvSpPr>
          <p:nvPr/>
        </p:nvSpPr>
        <p:spPr bwMode="auto">
          <a:xfrm>
            <a:off x="2193411" y="2283903"/>
            <a:ext cx="2107022" cy="876300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7" y="1857659"/>
            <a:ext cx="5127040" cy="18689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87283" y="5436465"/>
            <a:ext cx="4017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대량구매 서비스와 관련된 메뉴 카테고리를 추가</a:t>
            </a:r>
            <a:endParaRPr lang="en-US" altLang="ko-KR" sz="1400" b="1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8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4804" y="315873"/>
            <a:ext cx="3389545" cy="529738"/>
            <a:chOff x="276368" y="265997"/>
            <a:chExt cx="3389545" cy="529738"/>
          </a:xfrm>
        </p:grpSpPr>
        <p:sp>
          <p:nvSpPr>
            <p:cNvPr id="3" name="TextBox 2"/>
            <p:cNvSpPr txBox="1"/>
            <p:nvPr/>
          </p:nvSpPr>
          <p:spPr>
            <a:xfrm>
              <a:off x="276368" y="365730"/>
              <a:ext cx="3188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브랜드 홈 화면 수정 결과 </a:t>
              </a:r>
              <a:r>
                <a: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 Mobile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74073" y="265997"/>
              <a:ext cx="32918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74073" y="795735"/>
              <a:ext cx="232756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b="6667"/>
          <a:stretch/>
        </p:blipFill>
        <p:spPr>
          <a:xfrm>
            <a:off x="3241965" y="1138842"/>
            <a:ext cx="2432550" cy="38737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" b="6667"/>
          <a:stretch/>
        </p:blipFill>
        <p:spPr>
          <a:xfrm>
            <a:off x="6496134" y="1138844"/>
            <a:ext cx="2435845" cy="3873732"/>
          </a:xfrm>
          <a:prstGeom prst="rect">
            <a:avLst/>
          </a:prstGeom>
        </p:spPr>
      </p:pic>
      <p:sp>
        <p:nvSpPr>
          <p:cNvPr id="11" name="Circle"/>
          <p:cNvSpPr>
            <a:spLocks/>
          </p:cNvSpPr>
          <p:nvPr/>
        </p:nvSpPr>
        <p:spPr bwMode="auto">
          <a:xfrm>
            <a:off x="6335114" y="3898669"/>
            <a:ext cx="1539004" cy="498764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6" name="Swipe Left"/>
          <p:cNvGrpSpPr>
            <a:grpSpLocks noChangeAspect="1"/>
          </p:cNvGrpSpPr>
          <p:nvPr/>
        </p:nvGrpSpPr>
        <p:grpSpPr>
          <a:xfrm>
            <a:off x="4918875" y="1698051"/>
            <a:ext cx="655400" cy="823768"/>
            <a:chOff x="10098088" y="1547813"/>
            <a:chExt cx="1093788" cy="1374776"/>
          </a:xfrm>
        </p:grpSpPr>
        <p:sp>
          <p:nvSpPr>
            <p:cNvPr id="17" name="Touch Point"/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Hand"/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Left"/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Swipe Up"/>
          <p:cNvGrpSpPr>
            <a:grpSpLocks noChangeAspect="1"/>
          </p:cNvGrpSpPr>
          <p:nvPr/>
        </p:nvGrpSpPr>
        <p:grpSpPr>
          <a:xfrm>
            <a:off x="7208254" y="2815810"/>
            <a:ext cx="665864" cy="935432"/>
            <a:chOff x="5727701" y="1519238"/>
            <a:chExt cx="984250" cy="1382713"/>
          </a:xfrm>
        </p:grpSpPr>
        <p:sp>
          <p:nvSpPr>
            <p:cNvPr id="25" name="Touch Point"/>
            <p:cNvSpPr>
              <a:spLocks noChangeAspect="1" noChangeArrowheads="1"/>
            </p:cNvSpPr>
            <p:nvPr/>
          </p:nvSpPr>
          <p:spPr bwMode="auto">
            <a:xfrm>
              <a:off x="6013451" y="152876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5727701" y="1604963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Up Arrow"/>
            <p:cNvSpPr>
              <a:spLocks/>
            </p:cNvSpPr>
            <p:nvPr/>
          </p:nvSpPr>
          <p:spPr bwMode="auto">
            <a:xfrm>
              <a:off x="6397626" y="1519238"/>
              <a:ext cx="227013" cy="346075"/>
            </a:xfrm>
            <a:custGeom>
              <a:avLst/>
              <a:gdLst>
                <a:gd name="T0" fmla="*/ 0 w 223"/>
                <a:gd name="T1" fmla="*/ 158 h 338"/>
                <a:gd name="T2" fmla="*/ 74 w 223"/>
                <a:gd name="T3" fmla="*/ 158 h 338"/>
                <a:gd name="T4" fmla="*/ 74 w 223"/>
                <a:gd name="T5" fmla="*/ 338 h 338"/>
                <a:gd name="T6" fmla="*/ 150 w 223"/>
                <a:gd name="T7" fmla="*/ 338 h 338"/>
                <a:gd name="T8" fmla="*/ 150 w 223"/>
                <a:gd name="T9" fmla="*/ 158 h 338"/>
                <a:gd name="T10" fmla="*/ 223 w 223"/>
                <a:gd name="T11" fmla="*/ 158 h 338"/>
                <a:gd name="T12" fmla="*/ 112 w 223"/>
                <a:gd name="T13" fmla="*/ 0 h 338"/>
                <a:gd name="T14" fmla="*/ 0 w 223"/>
                <a:gd name="T15" fmla="*/ 15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38">
                  <a:moveTo>
                    <a:pt x="0" y="158"/>
                  </a:moveTo>
                  <a:lnTo>
                    <a:pt x="74" y="158"/>
                  </a:lnTo>
                  <a:lnTo>
                    <a:pt x="74" y="338"/>
                  </a:lnTo>
                  <a:lnTo>
                    <a:pt x="150" y="338"/>
                  </a:lnTo>
                  <a:lnTo>
                    <a:pt x="150" y="158"/>
                  </a:lnTo>
                  <a:lnTo>
                    <a:pt x="223" y="158"/>
                  </a:lnTo>
                  <a:lnTo>
                    <a:pt x="112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396148" y="5386743"/>
            <a:ext cx="7399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모바일의 경우 기존에 제작된 방식에서 크게 수정되지 않은 상태로 메뉴와 카테고리 구성만 수정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화면을 벗어나는 경우는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Swipe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기능을 이용하여 사용자가 메뉴를 다 살펴볼 수 있도록 구성한다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21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4804" y="315873"/>
            <a:ext cx="3389545" cy="529738"/>
            <a:chOff x="276368" y="265997"/>
            <a:chExt cx="3389545" cy="529738"/>
          </a:xfrm>
        </p:grpSpPr>
        <p:sp>
          <p:nvSpPr>
            <p:cNvPr id="3" name="TextBox 2"/>
            <p:cNvSpPr txBox="1"/>
            <p:nvPr/>
          </p:nvSpPr>
          <p:spPr>
            <a:xfrm>
              <a:off x="276368" y="365730"/>
              <a:ext cx="2967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브랜드 홈 화면 수정 결과 </a:t>
              </a:r>
              <a:r>
                <a: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 Web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74073" y="265997"/>
              <a:ext cx="32918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74073" y="795735"/>
              <a:ext cx="232756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98" y="1030893"/>
            <a:ext cx="8753301" cy="4473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782" y="5655677"/>
            <a:ext cx="11224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웹의 경우 카테고리와 메뉴구성을 사용자가 한눈에 파악할 수 있게 구성한다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통해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PC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사용자가 한번에 전체적인 구성을 파악할 수 있게끔 한다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제품도 각 카테고리마다 한번에 여러 제품을 볼 수 있도록 배치한다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2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275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나눔고딕 ExtraBold</vt:lpstr>
      <vt:lpstr>나눔고딕 Light</vt:lpstr>
      <vt:lpstr>맑은 고딕</vt:lpstr>
      <vt:lpstr>Arial</vt:lpstr>
      <vt:lpstr>Segoe Print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19</cp:revision>
  <dcterms:created xsi:type="dcterms:W3CDTF">2017-07-16T01:17:08Z</dcterms:created>
  <dcterms:modified xsi:type="dcterms:W3CDTF">2017-07-18T15:02:10Z</dcterms:modified>
</cp:coreProperties>
</file>