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100108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E713F-A530-4865-A91D-6365876AF0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965832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23804029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3574187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12337017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0E713F-A530-4865-A91D-6365876AF0FF}"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14120543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60E713F-A530-4865-A91D-6365876AF0FF}" type="datetimeFigureOut">
              <a:rPr lang="en-US" smtClean="0"/>
              <a:t>4/26/2020</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380755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4530508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2724965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1438993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0E713F-A530-4865-A91D-6365876AF0FF}" type="datetimeFigureOut">
              <a:rPr lang="en-US" smtClean="0"/>
              <a:t>4/26/2020</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1076848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0E713F-A530-4865-A91D-6365876AF0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2818876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0E713F-A530-4865-A91D-6365876AF0FF}" type="datetimeFigureOut">
              <a:rPr lang="en-US" smtClean="0"/>
              <a:t>4/26/2020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1399601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0E713F-A530-4865-A91D-6365876AF0FF}" type="datetimeFigureOut">
              <a:rPr lang="en-US" smtClean="0"/>
              <a:t>4/26/2020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1320626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0E713F-A530-4865-A91D-6365876AF0FF}" type="datetimeFigureOut">
              <a:rPr lang="en-US" smtClean="0"/>
              <a:t>4/26/2020</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9197336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E713F-A530-4865-A91D-6365876AF0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297832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0E713F-A530-4865-A91D-6365876AF0FF}" type="datetimeFigureOut">
              <a:rPr lang="en-US" smtClean="0"/>
              <a:t>4/26/2020</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0C902AA-F5F6-41E8-98E3-D5576E438DDD}" type="slidenum">
              <a:rPr lang="en-US" smtClean="0"/>
              <a:t>‹#›</a:t>
            </a:fld>
            <a:endParaRPr lang="en-US"/>
          </a:p>
        </p:txBody>
      </p:sp>
    </p:spTree>
    <p:extLst>
      <p:ext uri="{BB962C8B-B14F-4D97-AF65-F5344CB8AC3E}">
        <p14:creationId xmlns:p14="http://schemas.microsoft.com/office/powerpoint/2010/main" val="82593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60E713F-A530-4865-A91D-6365876AF0FF}" type="datetimeFigureOut">
              <a:rPr lang="en-US" smtClean="0"/>
              <a:t>4/26/2020</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0C902AA-F5F6-41E8-98E3-D5576E438DDD}" type="slidenum">
              <a:rPr lang="en-US" smtClean="0"/>
              <a:t>‹#›</a:t>
            </a:fld>
            <a:endParaRPr lang="en-US"/>
          </a:p>
        </p:txBody>
      </p:sp>
    </p:spTree>
    <p:extLst>
      <p:ext uri="{BB962C8B-B14F-4D97-AF65-F5344CB8AC3E}">
        <p14:creationId xmlns:p14="http://schemas.microsoft.com/office/powerpoint/2010/main" val="13145440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slideshare.net/insideHPC/advances-in-the-legion-programming-model" TargetMode="External"/><Relationship Id="rId2" Type="http://schemas.openxmlformats.org/officeDocument/2006/relationships/hyperlink" Target="https://legion.stanford.edu/overvie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C78EF-B1CC-4D90-8A21-BF2C7D9BBD98}"/>
              </a:ext>
            </a:extLst>
          </p:cNvPr>
          <p:cNvSpPr>
            <a:spLocks noGrp="1"/>
          </p:cNvSpPr>
          <p:nvPr>
            <p:ph type="ctrTitle"/>
          </p:nvPr>
        </p:nvSpPr>
        <p:spPr/>
        <p:txBody>
          <a:bodyPr/>
          <a:lstStyle/>
          <a:p>
            <a:r>
              <a:rPr lang="en-US" dirty="0"/>
              <a:t>Legion Programming System</a:t>
            </a:r>
          </a:p>
        </p:txBody>
      </p:sp>
      <p:sp>
        <p:nvSpPr>
          <p:cNvPr id="3" name="Subtitle 2">
            <a:extLst>
              <a:ext uri="{FF2B5EF4-FFF2-40B4-BE49-F238E27FC236}">
                <a16:creationId xmlns:a16="http://schemas.microsoft.com/office/drawing/2014/main" id="{2A94E90F-EFE2-4710-A334-48EF660B9AA7}"/>
              </a:ext>
            </a:extLst>
          </p:cNvPr>
          <p:cNvSpPr>
            <a:spLocks noGrp="1"/>
          </p:cNvSpPr>
          <p:nvPr>
            <p:ph type="subTitle" idx="1"/>
          </p:nvPr>
        </p:nvSpPr>
        <p:spPr/>
        <p:txBody>
          <a:bodyPr>
            <a:normAutofit fontScale="92500" lnSpcReduction="20000"/>
          </a:bodyPr>
          <a:lstStyle/>
          <a:p>
            <a:r>
              <a:rPr lang="en-US" dirty="0"/>
              <a:t>By Blake Collins</a:t>
            </a:r>
          </a:p>
          <a:p>
            <a:r>
              <a:rPr lang="en-US" dirty="0"/>
              <a:t>With some slides used by Elliot Slaughter, </a:t>
            </a:r>
            <a:r>
              <a:rPr lang="en-US" dirty="0" err="1"/>
              <a:t>Wonchan</a:t>
            </a:r>
            <a:r>
              <a:rPr lang="en-US" dirty="0"/>
              <a:t> Lee, Todd </a:t>
            </a:r>
            <a:r>
              <a:rPr lang="en-US" dirty="0" err="1"/>
              <a:t>Warszawski</a:t>
            </a:r>
            <a:r>
              <a:rPr lang="en-US" dirty="0"/>
              <a:t>, and Karthik Murthy</a:t>
            </a:r>
          </a:p>
        </p:txBody>
      </p:sp>
      <p:pic>
        <p:nvPicPr>
          <p:cNvPr id="5" name="Picture 4" descr="A close up of a sign&#10;&#10;Description automatically generated">
            <a:extLst>
              <a:ext uri="{FF2B5EF4-FFF2-40B4-BE49-F238E27FC236}">
                <a16:creationId xmlns:a16="http://schemas.microsoft.com/office/drawing/2014/main" id="{85B778F8-63B6-4B79-964B-E715046395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740" y="647113"/>
            <a:ext cx="1488519" cy="2300068"/>
          </a:xfrm>
          <a:prstGeom prst="rect">
            <a:avLst/>
          </a:prstGeom>
        </p:spPr>
      </p:pic>
    </p:spTree>
    <p:extLst>
      <p:ext uri="{BB962C8B-B14F-4D97-AF65-F5344CB8AC3E}">
        <p14:creationId xmlns:p14="http://schemas.microsoft.com/office/powerpoint/2010/main" val="138902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67BE9-FC86-4211-A6CD-0E2E8417EB91}"/>
              </a:ext>
            </a:extLst>
          </p:cNvPr>
          <p:cNvSpPr>
            <a:spLocks noGrp="1"/>
          </p:cNvSpPr>
          <p:nvPr>
            <p:ph type="title"/>
          </p:nvPr>
        </p:nvSpPr>
        <p:spPr/>
        <p:txBody>
          <a:bodyPr/>
          <a:lstStyle/>
          <a:p>
            <a:r>
              <a:rPr lang="en-US" dirty="0"/>
              <a:t>Websites used</a:t>
            </a:r>
          </a:p>
        </p:txBody>
      </p:sp>
      <p:sp>
        <p:nvSpPr>
          <p:cNvPr id="3" name="Content Placeholder 2">
            <a:extLst>
              <a:ext uri="{FF2B5EF4-FFF2-40B4-BE49-F238E27FC236}">
                <a16:creationId xmlns:a16="http://schemas.microsoft.com/office/drawing/2014/main" id="{3EE7211B-FB51-4EDE-9D0B-D4EB9D234493}"/>
              </a:ext>
            </a:extLst>
          </p:cNvPr>
          <p:cNvSpPr>
            <a:spLocks noGrp="1"/>
          </p:cNvSpPr>
          <p:nvPr>
            <p:ph idx="1"/>
          </p:nvPr>
        </p:nvSpPr>
        <p:spPr/>
        <p:txBody>
          <a:bodyPr/>
          <a:lstStyle/>
          <a:p>
            <a:r>
              <a:rPr lang="en-US" dirty="0">
                <a:hlinkClick r:id="rId2"/>
              </a:rPr>
              <a:t>https://legion.stanford.edu/overview/</a:t>
            </a:r>
            <a:r>
              <a:rPr lang="en-US" dirty="0"/>
              <a:t> for the information about Legion.</a:t>
            </a:r>
          </a:p>
          <a:p>
            <a:endParaRPr lang="en-US" dirty="0"/>
          </a:p>
          <a:p>
            <a:r>
              <a:rPr lang="en-US" dirty="0">
                <a:hlinkClick r:id="rId3"/>
              </a:rPr>
              <a:t>https://www.slideshare.net/insideHPC/advances-in-the-legion-programming-model</a:t>
            </a:r>
            <a:r>
              <a:rPr lang="en-US" dirty="0"/>
              <a:t> for additional slides used in my presentation, the authors of which were mentioned at the beginning of the presentation.</a:t>
            </a:r>
          </a:p>
        </p:txBody>
      </p:sp>
    </p:spTree>
    <p:extLst>
      <p:ext uri="{BB962C8B-B14F-4D97-AF65-F5344CB8AC3E}">
        <p14:creationId xmlns:p14="http://schemas.microsoft.com/office/powerpoint/2010/main" val="1939227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4942D-856A-4982-B9ED-652D77F43EA8}"/>
              </a:ext>
            </a:extLst>
          </p:cNvPr>
          <p:cNvSpPr>
            <a:spLocks noGrp="1"/>
          </p:cNvSpPr>
          <p:nvPr>
            <p:ph type="title"/>
          </p:nvPr>
        </p:nvSpPr>
        <p:spPr>
          <a:xfrm>
            <a:off x="1141413" y="643467"/>
            <a:ext cx="7696199" cy="1079989"/>
          </a:xfrm>
        </p:spPr>
        <p:txBody>
          <a:bodyPr>
            <a:normAutofit/>
          </a:bodyPr>
          <a:lstStyle/>
          <a:p>
            <a:r>
              <a:rPr lang="en-US" sz="3600"/>
              <a:t>What is it?</a:t>
            </a:r>
          </a:p>
        </p:txBody>
      </p:sp>
      <p:sp>
        <p:nvSpPr>
          <p:cNvPr id="3" name="Content Placeholder 2">
            <a:extLst>
              <a:ext uri="{FF2B5EF4-FFF2-40B4-BE49-F238E27FC236}">
                <a16:creationId xmlns:a16="http://schemas.microsoft.com/office/drawing/2014/main" id="{7BF3A24B-9635-4D7E-9665-7649EAF2B565}"/>
              </a:ext>
            </a:extLst>
          </p:cNvPr>
          <p:cNvSpPr>
            <a:spLocks noGrp="1"/>
          </p:cNvSpPr>
          <p:nvPr>
            <p:ph idx="1"/>
          </p:nvPr>
        </p:nvSpPr>
        <p:spPr>
          <a:xfrm>
            <a:off x="1141413" y="2374795"/>
            <a:ext cx="7696199" cy="3933240"/>
          </a:xfrm>
        </p:spPr>
        <p:txBody>
          <a:bodyPr>
            <a:normAutofit/>
          </a:bodyPr>
          <a:lstStyle/>
          <a:p>
            <a:pPr marL="0" indent="0">
              <a:buNone/>
            </a:pPr>
            <a:r>
              <a:rPr lang="en-US" dirty="0">
                <a:effectLst/>
              </a:rPr>
              <a:t>Legion is a data-centric programming model for writing high-performance applications for distributed heterogeneous architectures. It holds several advantages such as it’s ability to handle data movement and parallelism, as well as allow programmers to explicitly declare </a:t>
            </a:r>
            <a:r>
              <a:rPr lang="en-US" dirty="0"/>
              <a:t>properties of program data including organization, partitioning, privileges, and coherence. </a:t>
            </a:r>
          </a:p>
          <a:p>
            <a:pPr marL="0" indent="0">
              <a:buNone/>
            </a:pPr>
            <a:r>
              <a:rPr lang="en-US" dirty="0"/>
              <a:t>Legion also provides a mapping interface which gives programmers direct control over all the details of how an application is mapped and executed. Furthermore, Legion’s understanding of program data makes the mapping process orthogonal to correctness. This simplifies program performance tuning and enables easy porting of applications to new architectures.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6746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4237-D9A4-4B45-9AC5-3F5476CB4AB6}"/>
              </a:ext>
            </a:extLst>
          </p:cNvPr>
          <p:cNvSpPr>
            <a:spLocks noGrp="1"/>
          </p:cNvSpPr>
          <p:nvPr>
            <p:ph type="title"/>
          </p:nvPr>
        </p:nvSpPr>
        <p:spPr/>
        <p:txBody>
          <a:bodyPr/>
          <a:lstStyle/>
          <a:p>
            <a:r>
              <a:rPr lang="en-US" dirty="0"/>
              <a:t>How does it work?</a:t>
            </a:r>
          </a:p>
        </p:txBody>
      </p:sp>
      <p:sp>
        <p:nvSpPr>
          <p:cNvPr id="3" name="Content Placeholder 2">
            <a:extLst>
              <a:ext uri="{FF2B5EF4-FFF2-40B4-BE49-F238E27FC236}">
                <a16:creationId xmlns:a16="http://schemas.microsoft.com/office/drawing/2014/main" id="{B0CC14BB-2977-4CB4-A9ED-344C4E8545FF}"/>
              </a:ext>
            </a:extLst>
          </p:cNvPr>
          <p:cNvSpPr>
            <a:spLocks noGrp="1"/>
          </p:cNvSpPr>
          <p:nvPr>
            <p:ph idx="1"/>
          </p:nvPr>
        </p:nvSpPr>
        <p:spPr>
          <a:xfrm>
            <a:off x="1154954" y="2603500"/>
            <a:ext cx="8825659" cy="3982830"/>
          </a:xfrm>
        </p:spPr>
        <p:txBody>
          <a:bodyPr>
            <a:normAutofit lnSpcReduction="10000"/>
          </a:bodyPr>
          <a:lstStyle/>
          <a:p>
            <a:r>
              <a:rPr lang="en-US" dirty="0"/>
              <a:t>It handles data to increase the efficiency of programs constructed with it. It does this partitioning the data into logical regions and then being designated tasks that operate on those given regions, creating further subroutines as needed. Each region is described by an index space of rows (either unstructured pointers or structured 1D, 2D, or 3D arrays) and a field space of columns.</a:t>
            </a:r>
          </a:p>
          <a:p>
            <a:r>
              <a:rPr lang="en-US" dirty="0"/>
              <a:t>Mapping decisions regarding how tasks are assigned to processors and how physical instances of logical regions are assigned to memories are made entirely by</a:t>
            </a:r>
            <a:r>
              <a:rPr lang="en-US" i="1" dirty="0"/>
              <a:t> </a:t>
            </a:r>
            <a:r>
              <a:rPr lang="en-US" dirty="0"/>
              <a:t>mappers. Mappers are part of application code and implement a mapping interface. Mappers are queried by the Legion runtime whenever any mapping decision needs to be made. Legion guarantees that mapping decisions only impact performance and are orthogonal to correctness which simplifies tuning of Legion applications and enables easy porting to different architectures.</a:t>
            </a:r>
          </a:p>
        </p:txBody>
      </p:sp>
    </p:spTree>
    <p:extLst>
      <p:ext uri="{BB962C8B-B14F-4D97-AF65-F5344CB8AC3E}">
        <p14:creationId xmlns:p14="http://schemas.microsoft.com/office/powerpoint/2010/main" val="206899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0" name="Rectangle 29">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1"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3" name="Rectangle 32">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59ADB58-992E-4E22-8206-0F74E113BAAC}"/>
              </a:ext>
            </a:extLst>
          </p:cNvPr>
          <p:cNvSpPr>
            <a:spLocks noGrp="1"/>
          </p:cNvSpPr>
          <p:nvPr>
            <p:ph type="title"/>
          </p:nvPr>
        </p:nvSpPr>
        <p:spPr>
          <a:xfrm>
            <a:off x="649975" y="4517136"/>
            <a:ext cx="9453911" cy="1174947"/>
          </a:xfrm>
        </p:spPr>
        <p:txBody>
          <a:bodyPr vert="horz" lIns="91440" tIns="45720" rIns="91440" bIns="45720" rtlCol="0" anchor="b">
            <a:normAutofit/>
          </a:bodyPr>
          <a:lstStyle/>
          <a:p>
            <a:r>
              <a:rPr lang="en-US" sz="6000" b="0" i="0" kern="1200" dirty="0">
                <a:solidFill>
                  <a:schemeClr val="bg2"/>
                </a:solidFill>
                <a:latin typeface="+mj-lt"/>
                <a:ea typeface="+mj-ea"/>
                <a:cs typeface="+mj-cs"/>
              </a:rPr>
              <a:t>Example Slides 1</a:t>
            </a:r>
          </a:p>
        </p:txBody>
      </p:sp>
      <p:pic>
        <p:nvPicPr>
          <p:cNvPr id="5" name="Content Placeholder 4">
            <a:extLst>
              <a:ext uri="{FF2B5EF4-FFF2-40B4-BE49-F238E27FC236}">
                <a16:creationId xmlns:a16="http://schemas.microsoft.com/office/drawing/2014/main" id="{C5C6E097-FB7D-45CD-82E9-0032D1603D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4845" y="758218"/>
            <a:ext cx="4602657" cy="3451992"/>
          </a:xfrm>
          <a:prstGeom prst="roundRect">
            <a:avLst>
              <a:gd name="adj" fmla="val 1858"/>
            </a:avLst>
          </a:prstGeom>
          <a:effectLst/>
        </p:spPr>
      </p:pic>
      <p:pic>
        <p:nvPicPr>
          <p:cNvPr id="7" name="Picture 6" descr="A screenshot of a cell phone&#10;&#10;Description automatically generated">
            <a:extLst>
              <a:ext uri="{FF2B5EF4-FFF2-40B4-BE49-F238E27FC236}">
                <a16:creationId xmlns:a16="http://schemas.microsoft.com/office/drawing/2014/main" id="{CD45B2B4-14D5-4620-B5A0-D1EDAD2EC02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228" y="758218"/>
            <a:ext cx="4602658" cy="3451993"/>
          </a:xfrm>
          <a:prstGeom prst="roundRect">
            <a:avLst>
              <a:gd name="adj" fmla="val 1858"/>
            </a:avLst>
          </a:prstGeom>
          <a:effectLst/>
        </p:spPr>
      </p:pic>
    </p:spTree>
    <p:extLst>
      <p:ext uri="{BB962C8B-B14F-4D97-AF65-F5344CB8AC3E}">
        <p14:creationId xmlns:p14="http://schemas.microsoft.com/office/powerpoint/2010/main" val="3643963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2" name="Rectangle 41">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45" name="Rectangle 44">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E183F56-3F24-4517-BF8A-875409450737}"/>
              </a:ext>
            </a:extLst>
          </p:cNvPr>
          <p:cNvSpPr>
            <a:spLocks noGrp="1"/>
          </p:cNvSpPr>
          <p:nvPr>
            <p:ph type="title"/>
          </p:nvPr>
        </p:nvSpPr>
        <p:spPr>
          <a:xfrm>
            <a:off x="649975" y="4517136"/>
            <a:ext cx="9453911" cy="1174947"/>
          </a:xfrm>
        </p:spPr>
        <p:txBody>
          <a:bodyPr vert="horz" lIns="91440" tIns="45720" rIns="91440" bIns="45720" rtlCol="0" anchor="b">
            <a:normAutofit/>
          </a:bodyPr>
          <a:lstStyle/>
          <a:p>
            <a:r>
              <a:rPr lang="en-US" sz="6000" b="0" i="0" kern="1200">
                <a:solidFill>
                  <a:schemeClr val="bg2"/>
                </a:solidFill>
                <a:latin typeface="+mj-lt"/>
                <a:ea typeface="+mj-ea"/>
                <a:cs typeface="+mj-cs"/>
              </a:rPr>
              <a:t>Example Slides 2</a:t>
            </a:r>
            <a:endParaRPr lang="en-US" sz="6000" b="0" i="0" kern="1200" dirty="0">
              <a:solidFill>
                <a:schemeClr val="bg2"/>
              </a:solidFill>
              <a:latin typeface="+mj-lt"/>
              <a:ea typeface="+mj-ea"/>
              <a:cs typeface="+mj-cs"/>
            </a:endParaRPr>
          </a:p>
        </p:txBody>
      </p:sp>
      <p:pic>
        <p:nvPicPr>
          <p:cNvPr id="7" name="Content Placeholder 6" descr="A screenshot of a cell phone&#10;&#10;Description automatically generated">
            <a:extLst>
              <a:ext uri="{FF2B5EF4-FFF2-40B4-BE49-F238E27FC236}">
                <a16:creationId xmlns:a16="http://schemas.microsoft.com/office/drawing/2014/main" id="{99E2B534-6103-4395-B778-97F25A3CC9B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4845" y="758218"/>
            <a:ext cx="4602657" cy="3451992"/>
          </a:xfrm>
          <a:prstGeom prst="roundRect">
            <a:avLst>
              <a:gd name="adj" fmla="val 1858"/>
            </a:avLst>
          </a:prstGeom>
          <a:effectLst/>
        </p:spPr>
      </p:pic>
      <p:pic>
        <p:nvPicPr>
          <p:cNvPr id="9" name="Picture 8" descr="A close up of a map&#10;&#10;Description automatically generated">
            <a:extLst>
              <a:ext uri="{FF2B5EF4-FFF2-40B4-BE49-F238E27FC236}">
                <a16:creationId xmlns:a16="http://schemas.microsoft.com/office/drawing/2014/main" id="{35BC8D9E-D80C-4C06-A197-CD2DC97A9E9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228" y="758218"/>
            <a:ext cx="4602658" cy="3451993"/>
          </a:xfrm>
          <a:prstGeom prst="roundRect">
            <a:avLst>
              <a:gd name="adj" fmla="val 1858"/>
            </a:avLst>
          </a:prstGeom>
          <a:effectLst/>
        </p:spPr>
      </p:pic>
    </p:spTree>
    <p:extLst>
      <p:ext uri="{BB962C8B-B14F-4D97-AF65-F5344CB8AC3E}">
        <p14:creationId xmlns:p14="http://schemas.microsoft.com/office/powerpoint/2010/main" val="1185932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21D69-CB6B-40AA-9BCB-7E88D590D06E}"/>
              </a:ext>
            </a:extLst>
          </p:cNvPr>
          <p:cNvSpPr>
            <a:spLocks noGrp="1"/>
          </p:cNvSpPr>
          <p:nvPr>
            <p:ph type="title"/>
          </p:nvPr>
        </p:nvSpPr>
        <p:spPr/>
        <p:txBody>
          <a:bodyPr/>
          <a:lstStyle/>
          <a:p>
            <a:r>
              <a:rPr lang="en-US" dirty="0"/>
              <a:t>Who Uses It? How popular is it?</a:t>
            </a:r>
          </a:p>
        </p:txBody>
      </p:sp>
      <p:sp>
        <p:nvSpPr>
          <p:cNvPr id="3" name="Content Placeholder 2">
            <a:extLst>
              <a:ext uri="{FF2B5EF4-FFF2-40B4-BE49-F238E27FC236}">
                <a16:creationId xmlns:a16="http://schemas.microsoft.com/office/drawing/2014/main" id="{457B85B1-EEE7-43EE-A47E-56DE0BEEC33D}"/>
              </a:ext>
            </a:extLst>
          </p:cNvPr>
          <p:cNvSpPr>
            <a:spLocks noGrp="1"/>
          </p:cNvSpPr>
          <p:nvPr>
            <p:ph idx="1"/>
          </p:nvPr>
        </p:nvSpPr>
        <p:spPr>
          <a:xfrm>
            <a:off x="1154954" y="2603499"/>
            <a:ext cx="8825659" cy="3769165"/>
          </a:xfrm>
        </p:spPr>
        <p:txBody>
          <a:bodyPr/>
          <a:lstStyle/>
          <a:p>
            <a:r>
              <a:rPr lang="en-US" dirty="0"/>
              <a:t>Advanced</a:t>
            </a:r>
            <a:r>
              <a:rPr lang="en-US" b="1" dirty="0"/>
              <a:t> </a:t>
            </a:r>
            <a:r>
              <a:rPr lang="en-US" dirty="0"/>
              <a:t>application</a:t>
            </a:r>
            <a:r>
              <a:rPr lang="en-US" b="1" dirty="0"/>
              <a:t> </a:t>
            </a:r>
            <a:r>
              <a:rPr lang="en-US" dirty="0"/>
              <a:t>developers: programmers who traditionally have used combinations of MPI, </a:t>
            </a:r>
            <a:r>
              <a:rPr lang="en-US" dirty="0" err="1"/>
              <a:t>GASNet</a:t>
            </a:r>
            <a:r>
              <a:rPr lang="en-US" dirty="0"/>
              <a:t>, </a:t>
            </a:r>
            <a:r>
              <a:rPr lang="en-US" dirty="0" err="1"/>
              <a:t>Pthreads</a:t>
            </a:r>
            <a:r>
              <a:rPr lang="en-US" dirty="0"/>
              <a:t>, OpenCL, and/or CUDA to develop their applications and always re-write applications from scratch for maximum performance on each new architecture.</a:t>
            </a:r>
          </a:p>
          <a:p>
            <a:r>
              <a:rPr lang="en-US" dirty="0"/>
              <a:t>Domain</a:t>
            </a:r>
            <a:r>
              <a:rPr lang="en-US" b="1" dirty="0"/>
              <a:t> </a:t>
            </a:r>
            <a:r>
              <a:rPr lang="en-US" dirty="0"/>
              <a:t>specific</a:t>
            </a:r>
            <a:r>
              <a:rPr lang="en-US" b="1" dirty="0"/>
              <a:t> </a:t>
            </a:r>
            <a:r>
              <a:rPr lang="en-US" dirty="0"/>
              <a:t>language</a:t>
            </a:r>
            <a:r>
              <a:rPr lang="en-US" b="1" dirty="0"/>
              <a:t> </a:t>
            </a:r>
            <a:r>
              <a:rPr lang="en-US" dirty="0"/>
              <a:t>and</a:t>
            </a:r>
            <a:r>
              <a:rPr lang="en-US" b="1" dirty="0"/>
              <a:t> </a:t>
            </a:r>
            <a:r>
              <a:rPr lang="en-US" dirty="0"/>
              <a:t>library</a:t>
            </a:r>
            <a:r>
              <a:rPr lang="en-US" b="1" dirty="0"/>
              <a:t> </a:t>
            </a:r>
            <a:r>
              <a:rPr lang="en-US" dirty="0"/>
              <a:t>authors: tool writers who develop high-level productivity languages and libraries that support separate implementations for every target architecture for maximum performance.</a:t>
            </a:r>
          </a:p>
          <a:p>
            <a:r>
              <a:rPr lang="en-US" dirty="0"/>
              <a:t>Unfortunately, I could not evaluate how popular the program is directly but looking through the list of companies that fund them, two U.S. Department of Energy organizations (Office of Science and the National Nuclear Security Administration), I can assume that probably indicates that they use them for the purposes of their programs.</a:t>
            </a:r>
          </a:p>
        </p:txBody>
      </p:sp>
    </p:spTree>
    <p:extLst>
      <p:ext uri="{BB962C8B-B14F-4D97-AF65-F5344CB8AC3E}">
        <p14:creationId xmlns:p14="http://schemas.microsoft.com/office/powerpoint/2010/main" val="1977468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D5570-FA02-4ABF-8025-1C7EF851D587}"/>
              </a:ext>
            </a:extLst>
          </p:cNvPr>
          <p:cNvSpPr>
            <a:spLocks noGrp="1"/>
          </p:cNvSpPr>
          <p:nvPr>
            <p:ph type="title"/>
          </p:nvPr>
        </p:nvSpPr>
        <p:spPr/>
        <p:txBody>
          <a:bodyPr/>
          <a:lstStyle/>
          <a:p>
            <a:r>
              <a:rPr lang="en-US" sz="2400" dirty="0"/>
              <a:t>Use or Relation to other HPC languages? Why is it useful in conjunction with other HPC languages?</a:t>
            </a:r>
          </a:p>
        </p:txBody>
      </p:sp>
      <p:sp>
        <p:nvSpPr>
          <p:cNvPr id="3" name="Content Placeholder 2">
            <a:extLst>
              <a:ext uri="{FF2B5EF4-FFF2-40B4-BE49-F238E27FC236}">
                <a16:creationId xmlns:a16="http://schemas.microsoft.com/office/drawing/2014/main" id="{BCABD504-92FA-43B5-BE80-0556BC864DC3}"/>
              </a:ext>
            </a:extLst>
          </p:cNvPr>
          <p:cNvSpPr>
            <a:spLocks noGrp="1"/>
          </p:cNvSpPr>
          <p:nvPr>
            <p:ph idx="1"/>
          </p:nvPr>
        </p:nvSpPr>
        <p:spPr/>
        <p:txBody>
          <a:bodyPr/>
          <a:lstStyle/>
          <a:p>
            <a:r>
              <a:rPr lang="en-US" dirty="0"/>
              <a:t>As stated earlier, Legion Programming System is for users who use a combination of other HPC languages, such as MPI, OpenCL, and others, for the purposes of rewriting code from scratch to maximize performance for each new architecture.</a:t>
            </a:r>
          </a:p>
          <a:p>
            <a:r>
              <a:rPr lang="en-US" dirty="0"/>
              <a:t>It interfaces with them and can be programmed to understand them, and establishes a memory hierarchy for them, allowing them to run more efficiently by automating data flow. This program was made to work in tandem with other HPC languages to increase their efficiency.</a:t>
            </a:r>
          </a:p>
        </p:txBody>
      </p:sp>
    </p:spTree>
    <p:extLst>
      <p:ext uri="{BB962C8B-B14F-4D97-AF65-F5344CB8AC3E}">
        <p14:creationId xmlns:p14="http://schemas.microsoft.com/office/powerpoint/2010/main" val="3847105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3" name="Rectangle 12">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Rectangle 1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8090EA-3B49-40DD-86BB-77D0DF2127CF}"/>
              </a:ext>
            </a:extLst>
          </p:cNvPr>
          <p:cNvSpPr>
            <a:spLocks noGrp="1"/>
          </p:cNvSpPr>
          <p:nvPr>
            <p:ph type="title"/>
          </p:nvPr>
        </p:nvSpPr>
        <p:spPr>
          <a:xfrm>
            <a:off x="649975" y="4517136"/>
            <a:ext cx="9453911" cy="1174947"/>
          </a:xfrm>
        </p:spPr>
        <p:txBody>
          <a:bodyPr vert="horz" lIns="91440" tIns="45720" rIns="91440" bIns="45720" rtlCol="0" anchor="b">
            <a:normAutofit/>
          </a:bodyPr>
          <a:lstStyle/>
          <a:p>
            <a:pPr>
              <a:lnSpc>
                <a:spcPct val="90000"/>
              </a:lnSpc>
            </a:pPr>
            <a:r>
              <a:rPr lang="en-US" sz="3800" b="0" i="0" kern="1200">
                <a:solidFill>
                  <a:schemeClr val="bg2"/>
                </a:solidFill>
                <a:latin typeface="+mj-lt"/>
                <a:ea typeface="+mj-ea"/>
                <a:cs typeface="+mj-cs"/>
              </a:rPr>
              <a:t>Nonrequired mentions &amp; Example Slides 3</a:t>
            </a:r>
          </a:p>
        </p:txBody>
      </p:sp>
      <p:pic>
        <p:nvPicPr>
          <p:cNvPr id="5" name="Content Placeholder 4" descr="A screenshot of a cell phone&#10;&#10;Description automatically generated">
            <a:extLst>
              <a:ext uri="{FF2B5EF4-FFF2-40B4-BE49-F238E27FC236}">
                <a16:creationId xmlns:a16="http://schemas.microsoft.com/office/drawing/2014/main" id="{EA324FF6-6C35-4328-96DE-D1B03853D90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34845" y="758218"/>
            <a:ext cx="4602657" cy="3451992"/>
          </a:xfrm>
          <a:prstGeom prst="roundRect">
            <a:avLst>
              <a:gd name="adj" fmla="val 1858"/>
            </a:avLst>
          </a:prstGeom>
          <a:effectLst/>
        </p:spPr>
      </p:pic>
      <p:pic>
        <p:nvPicPr>
          <p:cNvPr id="7" name="Picture 6" descr="A screenshot of a cell phone&#10;&#10;Description automatically generated">
            <a:extLst>
              <a:ext uri="{FF2B5EF4-FFF2-40B4-BE49-F238E27FC236}">
                <a16:creationId xmlns:a16="http://schemas.microsoft.com/office/drawing/2014/main" id="{6EF587CA-3483-4EC4-B6BE-3901D27C50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01228" y="758218"/>
            <a:ext cx="4602658" cy="3451993"/>
          </a:xfrm>
          <a:prstGeom prst="roundRect">
            <a:avLst>
              <a:gd name="adj" fmla="val 1858"/>
            </a:avLst>
          </a:prstGeom>
          <a:effectLst/>
        </p:spPr>
      </p:pic>
    </p:spTree>
    <p:extLst>
      <p:ext uri="{BB962C8B-B14F-4D97-AF65-F5344CB8AC3E}">
        <p14:creationId xmlns:p14="http://schemas.microsoft.com/office/powerpoint/2010/main" val="2204883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43780CE-2BE5-46F6-97B2-60DF30217E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25" name="Freeform: Shape 17">
            <a:extLst>
              <a:ext uri="{FF2B5EF4-FFF2-40B4-BE49-F238E27FC236}">
                <a16:creationId xmlns:a16="http://schemas.microsoft.com/office/drawing/2014/main" id="{61A87A49-68E6-459E-A5A6-46229FF421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27" name="Freeform 5">
            <a:extLst>
              <a:ext uri="{FF2B5EF4-FFF2-40B4-BE49-F238E27FC236}">
                <a16:creationId xmlns:a16="http://schemas.microsoft.com/office/drawing/2014/main" id="{F6ACD5FC-CAFE-48EB-B765-60EED2E0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DE20A2D5-4826-4974-B72F-33643A221475}"/>
              </a:ext>
            </a:extLst>
          </p:cNvPr>
          <p:cNvSpPr>
            <a:spLocks noGrp="1"/>
          </p:cNvSpPr>
          <p:nvPr>
            <p:ph type="title"/>
          </p:nvPr>
        </p:nvSpPr>
        <p:spPr>
          <a:xfrm>
            <a:off x="1154955" y="973668"/>
            <a:ext cx="2942210" cy="1020232"/>
          </a:xfrm>
        </p:spPr>
        <p:txBody>
          <a:bodyPr>
            <a:normAutofit fontScale="90000"/>
          </a:bodyPr>
          <a:lstStyle/>
          <a:p>
            <a:r>
              <a:rPr lang="en-US" dirty="0">
                <a:solidFill>
                  <a:srgbClr val="EBEBEB"/>
                </a:solidFill>
              </a:rPr>
              <a:t>Closing Summary</a:t>
            </a:r>
          </a:p>
        </p:txBody>
      </p:sp>
      <p:pic>
        <p:nvPicPr>
          <p:cNvPr id="9" name="Content Placeholder 8" descr="A screenshot of a cell phone&#10;&#10;Description automatically generated">
            <a:extLst>
              <a:ext uri="{FF2B5EF4-FFF2-40B4-BE49-F238E27FC236}">
                <a16:creationId xmlns:a16="http://schemas.microsoft.com/office/drawing/2014/main" id="{0BCFB937-D8FE-4833-BBDC-78FC5DC96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607" y="1032175"/>
            <a:ext cx="6391533" cy="4793649"/>
          </a:xfrm>
          <a:prstGeom prst="rect">
            <a:avLst/>
          </a:prstGeom>
        </p:spPr>
      </p:pic>
      <p:sp>
        <p:nvSpPr>
          <p:cNvPr id="29" name="Rectangle 21">
            <a:extLst>
              <a:ext uri="{FF2B5EF4-FFF2-40B4-BE49-F238E27FC236}">
                <a16:creationId xmlns:a16="http://schemas.microsoft.com/office/drawing/2014/main" id="{9F33B405-D785-4738-B1C0-6A0AA5E98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4" name="Oval 23">
            <a:extLst>
              <a:ext uri="{FF2B5EF4-FFF2-40B4-BE49-F238E27FC236}">
                <a16:creationId xmlns:a16="http://schemas.microsoft.com/office/drawing/2014/main" id="{4233DC0E-DE6C-4FB6-A529-51B162641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3870477F-E451-4BC3-863F-0E2FC5728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Content Placeholder 12">
            <a:extLst>
              <a:ext uri="{FF2B5EF4-FFF2-40B4-BE49-F238E27FC236}">
                <a16:creationId xmlns:a16="http://schemas.microsoft.com/office/drawing/2014/main" id="{270CD6D8-77F8-4C18-ADCA-D9C0368A5581}"/>
              </a:ext>
            </a:extLst>
          </p:cNvPr>
          <p:cNvSpPr>
            <a:spLocks noGrp="1"/>
          </p:cNvSpPr>
          <p:nvPr>
            <p:ph idx="1"/>
          </p:nvPr>
        </p:nvSpPr>
        <p:spPr>
          <a:xfrm>
            <a:off x="1154955" y="2120900"/>
            <a:ext cx="3133726" cy="3898900"/>
          </a:xfrm>
        </p:spPr>
        <p:txBody>
          <a:bodyPr>
            <a:normAutofit/>
          </a:bodyPr>
          <a:lstStyle/>
          <a:p>
            <a:r>
              <a:rPr lang="en-US" dirty="0">
                <a:solidFill>
                  <a:srgbClr val="FFFFFF"/>
                </a:solidFill>
              </a:rPr>
              <a:t>Legion Programming System is a software package dedicated to working in tandem with other HPC languages.</a:t>
            </a:r>
          </a:p>
          <a:p>
            <a:r>
              <a:rPr lang="en-US" dirty="0">
                <a:solidFill>
                  <a:srgbClr val="FFFFFF"/>
                </a:solidFill>
              </a:rPr>
              <a:t>It’s capable of handling data flow and ensuring that all tasks execute as directed in each region by the programmer. </a:t>
            </a:r>
          </a:p>
        </p:txBody>
      </p:sp>
      <p:sp>
        <p:nvSpPr>
          <p:cNvPr id="28" name="Freeform 5">
            <a:extLst>
              <a:ext uri="{FF2B5EF4-FFF2-40B4-BE49-F238E27FC236}">
                <a16:creationId xmlns:a16="http://schemas.microsoft.com/office/drawing/2014/main" id="{B4A81DE1-E2BC-4A31-99EE-71350421B0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Tree>
    <p:extLst>
      <p:ext uri="{BB962C8B-B14F-4D97-AF65-F5344CB8AC3E}">
        <p14:creationId xmlns:p14="http://schemas.microsoft.com/office/powerpoint/2010/main" val="3573881684"/>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otalTime>78</TotalTime>
  <Words>641</Words>
  <Application>Microsoft Office PowerPoint</Application>
  <PresentationFormat>Widescreen</PresentationFormat>
  <Paragraphs>26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Times New Roman</vt:lpstr>
      <vt:lpstr>Wingdings 3</vt:lpstr>
      <vt:lpstr>Ion Boardroom</vt:lpstr>
      <vt:lpstr>Legion Programming System</vt:lpstr>
      <vt:lpstr>What is it?</vt:lpstr>
      <vt:lpstr>How does it work?</vt:lpstr>
      <vt:lpstr>Example Slides 1</vt:lpstr>
      <vt:lpstr>Example Slides 2</vt:lpstr>
      <vt:lpstr>Who Uses It? How popular is it?</vt:lpstr>
      <vt:lpstr>Use or Relation to other HPC languages? Why is it useful in conjunction with other HPC languages?</vt:lpstr>
      <vt:lpstr>Nonrequired mentions &amp; Example Slides 3</vt:lpstr>
      <vt:lpstr>Closing Summary</vt:lpstr>
      <vt:lpstr>Websites used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Legion Programming System</dc:title>
  <dc:creator>Blake Collins</dc:creator>
  <cp:lastModifiedBy>Blake Collins</cp:lastModifiedBy>
  <cp:revision>6</cp:revision>
  <dcterms:created xsi:type="dcterms:W3CDTF">2020-04-27T18:52:10Z</dcterms:created>
  <dcterms:modified xsi:type="dcterms:W3CDTF">2020-04-27T20:10:39Z</dcterms:modified>
</cp:coreProperties>
</file>