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0" r:id="rId3"/>
    <p:sldId id="257" r:id="rId4"/>
    <p:sldId id="261" r:id="rId5"/>
    <p:sldId id="267" r:id="rId6"/>
    <p:sldId id="258"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99B115-9C75-482D-A6E7-73F97AA8441B}"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372C83A-5682-4FFB-8623-3646064403AB}">
      <dgm:prSet/>
      <dgm:spPr/>
      <dgm:t>
        <a:bodyPr/>
        <a:lstStyle/>
        <a:p>
          <a:r>
            <a:rPr lang="en-US"/>
            <a:t>Hardware: A computer, a monitor, a keyboard. There is nothing technical about the hardware requirements as long as you had a computer made in the last 10 years or sooner.</a:t>
          </a:r>
        </a:p>
      </dgm:t>
    </dgm:pt>
    <dgm:pt modelId="{97EAC3A7-4FFC-4FAA-B3E1-54771A8FD775}" type="parTrans" cxnId="{66D6648C-7C00-49DB-B00A-063F96FC4338}">
      <dgm:prSet/>
      <dgm:spPr/>
      <dgm:t>
        <a:bodyPr/>
        <a:lstStyle/>
        <a:p>
          <a:endParaRPr lang="en-US"/>
        </a:p>
      </dgm:t>
    </dgm:pt>
    <dgm:pt modelId="{BAEC3E08-B235-4FA8-AAE4-556E7C5B6EFC}" type="sibTrans" cxnId="{66D6648C-7C00-49DB-B00A-063F96FC4338}">
      <dgm:prSet/>
      <dgm:spPr/>
      <dgm:t>
        <a:bodyPr/>
        <a:lstStyle/>
        <a:p>
          <a:endParaRPr lang="en-US"/>
        </a:p>
      </dgm:t>
    </dgm:pt>
    <dgm:pt modelId="{8C0894E5-5414-4859-9048-FA201B2FEDC5}">
      <dgm:prSet/>
      <dgm:spPr/>
      <dgm:t>
        <a:bodyPr/>
        <a:lstStyle/>
        <a:p>
          <a:r>
            <a:rPr lang="en-US" dirty="0"/>
            <a:t>Software: </a:t>
          </a:r>
          <a:r>
            <a:rPr lang="en-US" dirty="0" err="1"/>
            <a:t>nCurses</a:t>
          </a:r>
          <a:r>
            <a:rPr lang="en-US" dirty="0"/>
            <a:t> library, access to the command line, preferably have the Linux OS or access to a virtual machine that can run the Linux OS.</a:t>
          </a:r>
        </a:p>
      </dgm:t>
    </dgm:pt>
    <dgm:pt modelId="{33236BBA-5EA5-4DD0-9FB2-141729E66346}" type="parTrans" cxnId="{E6D24904-58D5-4BCB-9854-649F7A6D10E8}">
      <dgm:prSet/>
      <dgm:spPr/>
      <dgm:t>
        <a:bodyPr/>
        <a:lstStyle/>
        <a:p>
          <a:endParaRPr lang="en-US"/>
        </a:p>
      </dgm:t>
    </dgm:pt>
    <dgm:pt modelId="{8485BFB3-C2B4-4DAD-BA56-BE3622B9DE8C}" type="sibTrans" cxnId="{E6D24904-58D5-4BCB-9854-649F7A6D10E8}">
      <dgm:prSet/>
      <dgm:spPr/>
      <dgm:t>
        <a:bodyPr/>
        <a:lstStyle/>
        <a:p>
          <a:endParaRPr lang="en-US"/>
        </a:p>
      </dgm:t>
    </dgm:pt>
    <dgm:pt modelId="{7EE76FF3-A0BD-480E-9B8D-A73B0372C020}" type="pres">
      <dgm:prSet presAssocID="{0399B115-9C75-482D-A6E7-73F97AA8441B}" presName="root" presStyleCnt="0">
        <dgm:presLayoutVars>
          <dgm:dir/>
          <dgm:resizeHandles val="exact"/>
        </dgm:presLayoutVars>
      </dgm:prSet>
      <dgm:spPr/>
    </dgm:pt>
    <dgm:pt modelId="{7C859180-22F2-4E32-944E-4B13BE2F4DB5}" type="pres">
      <dgm:prSet presAssocID="{6372C83A-5682-4FFB-8623-3646064403AB}" presName="compNode" presStyleCnt="0"/>
      <dgm:spPr/>
    </dgm:pt>
    <dgm:pt modelId="{224B9E6A-50D2-48E1-9672-5A2211D64745}" type="pres">
      <dgm:prSet presAssocID="{6372C83A-5682-4FFB-8623-3646064403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5B0C7168-5443-4CEC-B801-8B1A20C08AA2}" type="pres">
      <dgm:prSet presAssocID="{6372C83A-5682-4FFB-8623-3646064403AB}" presName="spaceRect" presStyleCnt="0"/>
      <dgm:spPr/>
    </dgm:pt>
    <dgm:pt modelId="{FE54782E-D02F-4D91-9304-62B00E51CFAE}" type="pres">
      <dgm:prSet presAssocID="{6372C83A-5682-4FFB-8623-3646064403AB}" presName="textRect" presStyleLbl="revTx" presStyleIdx="0" presStyleCnt="2">
        <dgm:presLayoutVars>
          <dgm:chMax val="1"/>
          <dgm:chPref val="1"/>
        </dgm:presLayoutVars>
      </dgm:prSet>
      <dgm:spPr/>
    </dgm:pt>
    <dgm:pt modelId="{A71DE9B5-B2C6-4085-9A5F-0CE5965D20F1}" type="pres">
      <dgm:prSet presAssocID="{BAEC3E08-B235-4FA8-AAE4-556E7C5B6EFC}" presName="sibTrans" presStyleCnt="0"/>
      <dgm:spPr/>
    </dgm:pt>
    <dgm:pt modelId="{3E23EC6F-3277-4EF6-8FD4-5212D05B5A9D}" type="pres">
      <dgm:prSet presAssocID="{8C0894E5-5414-4859-9048-FA201B2FEDC5}" presName="compNode" presStyleCnt="0"/>
      <dgm:spPr/>
    </dgm:pt>
    <dgm:pt modelId="{2F9316EC-ECB1-4B8E-AF4D-B2F70A3816C0}" type="pres">
      <dgm:prSet presAssocID="{8C0894E5-5414-4859-9048-FA201B2FED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on Shelf"/>
        </a:ext>
      </dgm:extLst>
    </dgm:pt>
    <dgm:pt modelId="{E51EC730-305B-45A3-B3E2-11B56EEFAE2D}" type="pres">
      <dgm:prSet presAssocID="{8C0894E5-5414-4859-9048-FA201B2FEDC5}" presName="spaceRect" presStyleCnt="0"/>
      <dgm:spPr/>
    </dgm:pt>
    <dgm:pt modelId="{84340898-10CC-47C0-8CAC-3C695445CC38}" type="pres">
      <dgm:prSet presAssocID="{8C0894E5-5414-4859-9048-FA201B2FEDC5}" presName="textRect" presStyleLbl="revTx" presStyleIdx="1" presStyleCnt="2">
        <dgm:presLayoutVars>
          <dgm:chMax val="1"/>
          <dgm:chPref val="1"/>
        </dgm:presLayoutVars>
      </dgm:prSet>
      <dgm:spPr/>
    </dgm:pt>
  </dgm:ptLst>
  <dgm:cxnLst>
    <dgm:cxn modelId="{E6D24904-58D5-4BCB-9854-649F7A6D10E8}" srcId="{0399B115-9C75-482D-A6E7-73F97AA8441B}" destId="{8C0894E5-5414-4859-9048-FA201B2FEDC5}" srcOrd="1" destOrd="0" parTransId="{33236BBA-5EA5-4DD0-9FB2-141729E66346}" sibTransId="{8485BFB3-C2B4-4DAD-BA56-BE3622B9DE8C}"/>
    <dgm:cxn modelId="{97EB7812-6705-4492-B084-B3C8FEE8907A}" type="presOf" srcId="{0399B115-9C75-482D-A6E7-73F97AA8441B}" destId="{7EE76FF3-A0BD-480E-9B8D-A73B0372C020}" srcOrd="0" destOrd="0" presId="urn:microsoft.com/office/officeart/2018/2/layout/IconLabelList"/>
    <dgm:cxn modelId="{9A10594A-EE1E-47B6-AEDE-1987A1557EE8}" type="presOf" srcId="{8C0894E5-5414-4859-9048-FA201B2FEDC5}" destId="{84340898-10CC-47C0-8CAC-3C695445CC38}" srcOrd="0" destOrd="0" presId="urn:microsoft.com/office/officeart/2018/2/layout/IconLabelList"/>
    <dgm:cxn modelId="{66D6648C-7C00-49DB-B00A-063F96FC4338}" srcId="{0399B115-9C75-482D-A6E7-73F97AA8441B}" destId="{6372C83A-5682-4FFB-8623-3646064403AB}" srcOrd="0" destOrd="0" parTransId="{97EAC3A7-4FFC-4FAA-B3E1-54771A8FD775}" sibTransId="{BAEC3E08-B235-4FA8-AAE4-556E7C5B6EFC}"/>
    <dgm:cxn modelId="{DD764EFC-ED42-45EF-A924-7A2135D962BE}" type="presOf" srcId="{6372C83A-5682-4FFB-8623-3646064403AB}" destId="{FE54782E-D02F-4D91-9304-62B00E51CFAE}" srcOrd="0" destOrd="0" presId="urn:microsoft.com/office/officeart/2018/2/layout/IconLabelList"/>
    <dgm:cxn modelId="{AFB12EEB-D5E7-4E69-8243-8B41D3BE05C1}" type="presParOf" srcId="{7EE76FF3-A0BD-480E-9B8D-A73B0372C020}" destId="{7C859180-22F2-4E32-944E-4B13BE2F4DB5}" srcOrd="0" destOrd="0" presId="urn:microsoft.com/office/officeart/2018/2/layout/IconLabelList"/>
    <dgm:cxn modelId="{5CE29D71-451B-4D8B-BBF5-0961D755EF14}" type="presParOf" srcId="{7C859180-22F2-4E32-944E-4B13BE2F4DB5}" destId="{224B9E6A-50D2-48E1-9672-5A2211D64745}" srcOrd="0" destOrd="0" presId="urn:microsoft.com/office/officeart/2018/2/layout/IconLabelList"/>
    <dgm:cxn modelId="{B0F862AB-10D2-435E-81C3-5487FF250DBB}" type="presParOf" srcId="{7C859180-22F2-4E32-944E-4B13BE2F4DB5}" destId="{5B0C7168-5443-4CEC-B801-8B1A20C08AA2}" srcOrd="1" destOrd="0" presId="urn:microsoft.com/office/officeart/2018/2/layout/IconLabelList"/>
    <dgm:cxn modelId="{C2D86D46-C979-4C2C-B74A-7792FB91F443}" type="presParOf" srcId="{7C859180-22F2-4E32-944E-4B13BE2F4DB5}" destId="{FE54782E-D02F-4D91-9304-62B00E51CFAE}" srcOrd="2" destOrd="0" presId="urn:microsoft.com/office/officeart/2018/2/layout/IconLabelList"/>
    <dgm:cxn modelId="{68D253DD-8D5A-4EE8-9F90-B2473346F9D8}" type="presParOf" srcId="{7EE76FF3-A0BD-480E-9B8D-A73B0372C020}" destId="{A71DE9B5-B2C6-4085-9A5F-0CE5965D20F1}" srcOrd="1" destOrd="0" presId="urn:microsoft.com/office/officeart/2018/2/layout/IconLabelList"/>
    <dgm:cxn modelId="{121F2F58-02F8-42EB-9A99-9420E1575392}" type="presParOf" srcId="{7EE76FF3-A0BD-480E-9B8D-A73B0372C020}" destId="{3E23EC6F-3277-4EF6-8FD4-5212D05B5A9D}" srcOrd="2" destOrd="0" presId="urn:microsoft.com/office/officeart/2018/2/layout/IconLabelList"/>
    <dgm:cxn modelId="{41ABCD1B-C3D2-47C7-BBDD-69A59B2F7488}" type="presParOf" srcId="{3E23EC6F-3277-4EF6-8FD4-5212D05B5A9D}" destId="{2F9316EC-ECB1-4B8E-AF4D-B2F70A3816C0}" srcOrd="0" destOrd="0" presId="urn:microsoft.com/office/officeart/2018/2/layout/IconLabelList"/>
    <dgm:cxn modelId="{D8570552-F5AF-4449-B004-ECF34353034C}" type="presParOf" srcId="{3E23EC6F-3277-4EF6-8FD4-5212D05B5A9D}" destId="{E51EC730-305B-45A3-B3E2-11B56EEFAE2D}" srcOrd="1" destOrd="0" presId="urn:microsoft.com/office/officeart/2018/2/layout/IconLabelList"/>
    <dgm:cxn modelId="{4E15DB73-16B7-4BBC-9DFF-D9536ECDF6FF}" type="presParOf" srcId="{3E23EC6F-3277-4EF6-8FD4-5212D05B5A9D}" destId="{84340898-10CC-47C0-8CAC-3C695445CC3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B9E6A-50D2-48E1-9672-5A2211D64745}">
      <dsp:nvSpPr>
        <dsp:cNvPr id="0" name=""/>
        <dsp:cNvSpPr/>
      </dsp:nvSpPr>
      <dsp:spPr>
        <a:xfrm>
          <a:off x="865871" y="1338230"/>
          <a:ext cx="1412437" cy="1412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54782E-D02F-4D91-9304-62B00E51CFAE}">
      <dsp:nvSpPr>
        <dsp:cNvPr id="0" name=""/>
        <dsp:cNvSpPr/>
      </dsp:nvSpPr>
      <dsp:spPr>
        <a:xfrm>
          <a:off x="2715" y="3139048"/>
          <a:ext cx="3138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Hardware: A computer, a monitor, a keyboard. There is nothing technical about the hardware requirements as long as you had a computer made in the last 10 years or sooner.</a:t>
          </a:r>
        </a:p>
      </dsp:txBody>
      <dsp:txXfrm>
        <a:off x="2715" y="3139048"/>
        <a:ext cx="3138750" cy="787500"/>
      </dsp:txXfrm>
    </dsp:sp>
    <dsp:sp modelId="{2F9316EC-ECB1-4B8E-AF4D-B2F70A3816C0}">
      <dsp:nvSpPr>
        <dsp:cNvPr id="0" name=""/>
        <dsp:cNvSpPr/>
      </dsp:nvSpPr>
      <dsp:spPr>
        <a:xfrm>
          <a:off x="4553902" y="1338230"/>
          <a:ext cx="1412437" cy="1412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340898-10CC-47C0-8CAC-3C695445CC38}">
      <dsp:nvSpPr>
        <dsp:cNvPr id="0" name=""/>
        <dsp:cNvSpPr/>
      </dsp:nvSpPr>
      <dsp:spPr>
        <a:xfrm>
          <a:off x="3690746" y="3139048"/>
          <a:ext cx="3138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Software: </a:t>
          </a:r>
          <a:r>
            <a:rPr lang="en-US" sz="1100" kern="1200" dirty="0" err="1"/>
            <a:t>nCurses</a:t>
          </a:r>
          <a:r>
            <a:rPr lang="en-US" sz="1100" kern="1200" dirty="0"/>
            <a:t> library, access to the command line, preferably have the Linux OS or access to a virtual machine that can run the Linux OS.</a:t>
          </a:r>
        </a:p>
      </dsp:txBody>
      <dsp:txXfrm>
        <a:off x="3690746" y="3139048"/>
        <a:ext cx="3138750" cy="787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DC1109-5077-49C5-94F8-306F760FF003}"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358279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C1109-5077-49C5-94F8-306F760FF003}"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130694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C1109-5077-49C5-94F8-306F760FF003}"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B7A6DB-FB2A-465C-A5D0-A6F7D6BE895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0790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3958513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A6DB-FB2A-465C-A5D0-A6F7D6BE895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4385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2987024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C1109-5077-49C5-94F8-306F760FF003}"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1942890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C1109-5077-49C5-94F8-306F760FF003}"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387898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C1109-5077-49C5-94F8-306F760FF003}"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59757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C1109-5077-49C5-94F8-306F760FF003}"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59790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DC1109-5077-49C5-94F8-306F760FF003}"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136916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DC1109-5077-49C5-94F8-306F760FF003}"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412480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DC1109-5077-49C5-94F8-306F760FF003}"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24113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C1109-5077-49C5-94F8-306F760FF003}"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234292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150434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2989770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7DC1109-5077-49C5-94F8-306F760FF003}" type="datetimeFigureOut">
              <a:rPr lang="en-US" smtClean="0"/>
              <a:t>11/8/2021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B7A6DB-FB2A-465C-A5D0-A6F7D6BE895C}" type="slidenum">
              <a:rPr lang="en-US" smtClean="0"/>
              <a:t>‹#›</a:t>
            </a:fld>
            <a:endParaRPr lang="en-US"/>
          </a:p>
        </p:txBody>
      </p:sp>
    </p:spTree>
    <p:extLst>
      <p:ext uri="{BB962C8B-B14F-4D97-AF65-F5344CB8AC3E}">
        <p14:creationId xmlns:p14="http://schemas.microsoft.com/office/powerpoint/2010/main" val="361971708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4FDB-F6DE-40A5-AA7B-0E4F8E472AB4}"/>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Arcade Escape Room</a:t>
            </a:r>
          </a:p>
        </p:txBody>
      </p:sp>
      <p:sp>
        <p:nvSpPr>
          <p:cNvPr id="3" name="Subtitle 2">
            <a:extLst>
              <a:ext uri="{FF2B5EF4-FFF2-40B4-BE49-F238E27FC236}">
                <a16:creationId xmlns:a16="http://schemas.microsoft.com/office/drawing/2014/main" id="{80DCB07E-57B5-412D-890C-7A957BA601E3}"/>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Blake Collins’ Senior Project</a:t>
            </a:r>
          </a:p>
        </p:txBody>
      </p:sp>
    </p:spTree>
    <p:extLst>
      <p:ext uri="{BB962C8B-B14F-4D97-AF65-F5344CB8AC3E}">
        <p14:creationId xmlns:p14="http://schemas.microsoft.com/office/powerpoint/2010/main" val="3262861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A73B-DBAC-447D-A03A-CFC00971A6A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097A0210-ECA5-4251-B595-4B926668109D}"/>
              </a:ext>
            </a:extLst>
          </p:cNvPr>
          <p:cNvSpPr>
            <a:spLocks noGrp="1"/>
          </p:cNvSpPr>
          <p:nvPr>
            <p:ph idx="1"/>
          </p:nvPr>
        </p:nvSpPr>
        <p:spPr/>
        <p:txBody>
          <a:bodyPr/>
          <a:lstStyle/>
          <a:p>
            <a:r>
              <a:rPr lang="en-US" dirty="0"/>
              <a:t>As a single producer of this code, it took a surprising amount of storyboarding and effort to put this project together, and the code took out to be about 4000 lines of code.</a:t>
            </a:r>
          </a:p>
          <a:p>
            <a:r>
              <a:rPr lang="en-US" dirty="0"/>
              <a:t>In addition to how much coding and writing it took, the testing process involved having to learn how to install </a:t>
            </a:r>
            <a:r>
              <a:rPr lang="en-US" dirty="0" err="1"/>
              <a:t>gtest</a:t>
            </a:r>
            <a:r>
              <a:rPr lang="en-US" dirty="0"/>
              <a:t>, make a private testing suite and a conversion of previously user dependent code to be machine testable.</a:t>
            </a:r>
          </a:p>
        </p:txBody>
      </p:sp>
    </p:spTree>
    <p:extLst>
      <p:ext uri="{BB962C8B-B14F-4D97-AF65-F5344CB8AC3E}">
        <p14:creationId xmlns:p14="http://schemas.microsoft.com/office/powerpoint/2010/main" val="393544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9D74-DF97-484D-9256-3544DB709D8B}"/>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6478B451-2E13-4688-933C-B4219463DC55}"/>
              </a:ext>
            </a:extLst>
          </p:cNvPr>
          <p:cNvSpPr>
            <a:spLocks noGrp="1"/>
          </p:cNvSpPr>
          <p:nvPr>
            <p:ph idx="1"/>
          </p:nvPr>
        </p:nvSpPr>
        <p:spPr/>
        <p:txBody>
          <a:bodyPr/>
          <a:lstStyle/>
          <a:p>
            <a:r>
              <a:rPr lang="en-US" dirty="0"/>
              <a:t>They are many way to build upon this work. As mentioned previously, there can be efforts built to make it more of an edutainment game with emphasis given on increasing understanding of the English language as well as more complex words and sentence structure.</a:t>
            </a:r>
          </a:p>
          <a:p>
            <a:r>
              <a:rPr lang="en-US" dirty="0"/>
              <a:t>This can be more constructed more linearly by adding on to the previous iterations further, more rooms, more puzzles, more stories and themes to stir the minds of people.</a:t>
            </a:r>
          </a:p>
        </p:txBody>
      </p:sp>
    </p:spTree>
    <p:extLst>
      <p:ext uri="{BB962C8B-B14F-4D97-AF65-F5344CB8AC3E}">
        <p14:creationId xmlns:p14="http://schemas.microsoft.com/office/powerpoint/2010/main" val="229032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9519-C200-4D59-AE3B-6959BE429BA0}"/>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60EA08FD-147C-4991-9DAB-8E073534E303}"/>
              </a:ext>
            </a:extLst>
          </p:cNvPr>
          <p:cNvSpPr>
            <a:spLocks noGrp="1"/>
          </p:cNvSpPr>
          <p:nvPr>
            <p:ph idx="1"/>
          </p:nvPr>
        </p:nvSpPr>
        <p:spPr/>
        <p:txBody>
          <a:bodyPr/>
          <a:lstStyle/>
          <a:p>
            <a:r>
              <a:rPr lang="en-US" dirty="0"/>
              <a:t>Games that were made to be quick, off and on things that someone could pick up and play are usually mobile games that are ineffectual, and only dulls the senses so that they can get you to get you to fork over money.</a:t>
            </a:r>
          </a:p>
          <a:p>
            <a:r>
              <a:rPr lang="en-US" dirty="0"/>
              <a:t>I wanted to make a game to stimulate the mind and keep it warm and ready to make decisions, to replicate the feeling of a choose your own adventure book, stirring the imagination and ability to visualize the scenario that has been given to them.</a:t>
            </a:r>
          </a:p>
          <a:p>
            <a:r>
              <a:rPr lang="en-US" dirty="0"/>
              <a:t>The game requires some problem-solving ability as well as reading comprehension, and perhaps in later iterations may be used as a teaching aid for those learning these skills or the English language in general.</a:t>
            </a:r>
          </a:p>
        </p:txBody>
      </p:sp>
      <p:pic>
        <p:nvPicPr>
          <p:cNvPr id="1026" name="Picture 2" descr="Thats How Mafia Works Song | [1 Hour Version] - YouTube">
            <a:extLst>
              <a:ext uri="{FF2B5EF4-FFF2-40B4-BE49-F238E27FC236}">
                <a16:creationId xmlns:a16="http://schemas.microsoft.com/office/drawing/2014/main" id="{5044F396-935C-409D-A057-5511D95C0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745" y="304800"/>
            <a:ext cx="28448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62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E385-E6D7-41A2-9D7E-561D74EF18F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Idea</a:t>
            </a:r>
          </a:p>
        </p:txBody>
      </p:sp>
      <p:sp>
        <p:nvSpPr>
          <p:cNvPr id="3" name="Content Placeholder 2">
            <a:extLst>
              <a:ext uri="{FF2B5EF4-FFF2-40B4-BE49-F238E27FC236}">
                <a16:creationId xmlns:a16="http://schemas.microsoft.com/office/drawing/2014/main" id="{87D3AF74-6A44-49F6-9561-562A14A209C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is a timed escape room game. Its purpose is to entertain and keep alert the people that play it. </a:t>
            </a:r>
          </a:p>
          <a:p>
            <a:r>
              <a:rPr lang="en-US" dirty="0">
                <a:latin typeface="Times New Roman" panose="02020603050405020304" pitchFamily="18" charset="0"/>
                <a:cs typeface="Times New Roman" panose="02020603050405020304" pitchFamily="18" charset="0"/>
              </a:rPr>
              <a:t>This programs modular design allows for it to be expanded wide or tall from the base framework I am putting forward. This modular design can allow for multiple different scenarios, different “rooms” and a variety of endings.</a:t>
            </a:r>
          </a:p>
          <a:p>
            <a:r>
              <a:rPr lang="en-US" dirty="0">
                <a:latin typeface="Times New Roman" panose="02020603050405020304" pitchFamily="18" charset="0"/>
                <a:cs typeface="Times New Roman" panose="02020603050405020304" pitchFamily="18" charset="0"/>
              </a:rPr>
              <a:t>The multiple, randomly selected rooms gives the user a variety of different experiences with every playthrough.</a:t>
            </a:r>
          </a:p>
          <a:p>
            <a:r>
              <a:rPr lang="en-US" dirty="0">
                <a:latin typeface="Times New Roman" panose="02020603050405020304" pitchFamily="18" charset="0"/>
                <a:cs typeface="Times New Roman" panose="02020603050405020304" pitchFamily="18" charset="0"/>
              </a:rPr>
              <a:t>The timer adds extra variability and challenge, potentially interacting with it as a negative consequence to certain actions, time attack modes or different endings depending on the scenario.</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538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47CE73-00C4-4005-9C29-A990E793AE6A}"/>
              </a:ext>
            </a:extLst>
          </p:cNvPr>
          <p:cNvSpPr>
            <a:spLocks noGrp="1"/>
          </p:cNvSpPr>
          <p:nvPr>
            <p:ph type="title"/>
          </p:nvPr>
        </p:nvSpPr>
        <p:spPr>
          <a:xfrm>
            <a:off x="1259893" y="3101093"/>
            <a:ext cx="2454052" cy="3029344"/>
          </a:xfrm>
        </p:spPr>
        <p:txBody>
          <a:bodyPr>
            <a:normAutofit/>
          </a:bodyPr>
          <a:lstStyle/>
          <a:p>
            <a:r>
              <a:rPr lang="en-US" sz="2700">
                <a:solidFill>
                  <a:schemeClr val="bg1"/>
                </a:solidFill>
              </a:rPr>
              <a:t>Requirements</a:t>
            </a:r>
          </a:p>
        </p:txBody>
      </p:sp>
      <p:sp>
        <p:nvSpPr>
          <p:cNvPr id="16"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7"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6E6892E9-CF5E-4424-9D66-C3021944BDC3}"/>
              </a:ext>
            </a:extLst>
          </p:cNvPr>
          <p:cNvGraphicFramePr>
            <a:graphicFrameLocks noGrp="1"/>
          </p:cNvGraphicFramePr>
          <p:nvPr>
            <p:ph idx="1"/>
            <p:extLst>
              <p:ext uri="{D42A27DB-BD31-4B8C-83A1-F6EECF244321}">
                <p14:modId xmlns:p14="http://schemas.microsoft.com/office/powerpoint/2010/main" val="333396728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28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1E9B-39EA-4627-B82A-5B65563E09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Design</a:t>
            </a:r>
          </a:p>
        </p:txBody>
      </p:sp>
      <p:sp>
        <p:nvSpPr>
          <p:cNvPr id="3" name="Content Placeholder 2">
            <a:extLst>
              <a:ext uri="{FF2B5EF4-FFF2-40B4-BE49-F238E27FC236}">
                <a16:creationId xmlns:a16="http://schemas.microsoft.com/office/drawing/2014/main" id="{454F61F1-23FE-4737-9C61-2C41216658F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 created this program with a modular and easy to program design intention, each room easy to program to allow for greater complexity of the puzzles that are held within.</a:t>
            </a:r>
          </a:p>
          <a:p>
            <a:r>
              <a:rPr lang="en-US" dirty="0">
                <a:latin typeface="Times New Roman" panose="02020603050405020304" pitchFamily="18" charset="0"/>
                <a:cs typeface="Times New Roman" panose="02020603050405020304" pitchFamily="18" charset="0"/>
              </a:rPr>
              <a:t>Each room is a very basic series of if-else clauses and do while loops that hold the user in a room until they figure out the puzzle.</a:t>
            </a:r>
          </a:p>
          <a:p>
            <a:r>
              <a:rPr lang="en-US" dirty="0">
                <a:latin typeface="Times New Roman" panose="02020603050405020304" pitchFamily="18" charset="0"/>
                <a:cs typeface="Times New Roman" panose="02020603050405020304" pitchFamily="18" charset="0"/>
              </a:rPr>
              <a:t>Each room and action must be described to properly allow the user to understand what is going on.</a:t>
            </a:r>
          </a:p>
          <a:p>
            <a:r>
              <a:rPr lang="en-US" dirty="0">
                <a:latin typeface="Times New Roman" panose="02020603050405020304" pitchFamily="18" charset="0"/>
                <a:cs typeface="Times New Roman" panose="02020603050405020304" pitchFamily="18" charset="0"/>
              </a:rPr>
              <a:t>A rand sequence determines which room of a given level is chosen to create a fresh experience for each playthrough of the code.</a:t>
            </a:r>
          </a:p>
          <a:p>
            <a:endParaRPr lang="en-US" dirty="0"/>
          </a:p>
        </p:txBody>
      </p:sp>
    </p:spTree>
    <p:extLst>
      <p:ext uri="{BB962C8B-B14F-4D97-AF65-F5344CB8AC3E}">
        <p14:creationId xmlns:p14="http://schemas.microsoft.com/office/powerpoint/2010/main" val="100022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FFC2-E892-4D09-8D5E-516C5ED6BD52}"/>
              </a:ext>
            </a:extLst>
          </p:cNvPr>
          <p:cNvSpPr>
            <a:spLocks noGrp="1"/>
          </p:cNvSpPr>
          <p:nvPr>
            <p:ph type="title"/>
          </p:nvPr>
        </p:nvSpPr>
        <p:spPr>
          <a:xfrm>
            <a:off x="2592925" y="624110"/>
            <a:ext cx="8911687" cy="714360"/>
          </a:xfrm>
        </p:spPr>
        <p:txBody>
          <a:bodyPr/>
          <a:lstStyle/>
          <a:p>
            <a:r>
              <a:rPr lang="en-US" dirty="0">
                <a:latin typeface="Times New Roman" panose="02020603050405020304" pitchFamily="18" charset="0"/>
                <a:cs typeface="Times New Roman" panose="02020603050405020304" pitchFamily="18" charset="0"/>
              </a:rPr>
              <a:t>Sample Visual Aid</a:t>
            </a:r>
          </a:p>
        </p:txBody>
      </p:sp>
      <p:sp>
        <p:nvSpPr>
          <p:cNvPr id="31" name="Rectangle 30">
            <a:extLst>
              <a:ext uri="{FF2B5EF4-FFF2-40B4-BE49-F238E27FC236}">
                <a16:creationId xmlns:a16="http://schemas.microsoft.com/office/drawing/2014/main" id="{4E17B95A-A875-487E-B200-A2C1EA658DF8}"/>
              </a:ext>
            </a:extLst>
          </p:cNvPr>
          <p:cNvSpPr/>
          <p:nvPr/>
        </p:nvSpPr>
        <p:spPr>
          <a:xfrm>
            <a:off x="609599" y="1749286"/>
            <a:ext cx="11357113" cy="4969565"/>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9F2EB071-4F71-4015-B96B-A65F8A0330F2}"/>
              </a:ext>
            </a:extLst>
          </p:cNvPr>
          <p:cNvSpPr/>
          <p:nvPr/>
        </p:nvSpPr>
        <p:spPr>
          <a:xfrm>
            <a:off x="1179439" y="2809461"/>
            <a:ext cx="914400" cy="28492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BBBDECF-9AFF-4101-8FF4-D82BCC4FA28E}"/>
              </a:ext>
            </a:extLst>
          </p:cNvPr>
          <p:cNvSpPr/>
          <p:nvPr/>
        </p:nvSpPr>
        <p:spPr>
          <a:xfrm>
            <a:off x="2531162" y="2232993"/>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7317E28-2570-4307-8C52-75DAD5EE62E0}"/>
              </a:ext>
            </a:extLst>
          </p:cNvPr>
          <p:cNvSpPr/>
          <p:nvPr/>
        </p:nvSpPr>
        <p:spPr>
          <a:xfrm>
            <a:off x="2531163" y="3783496"/>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E6639D1-E41D-4E1E-A769-19D023342D96}"/>
              </a:ext>
            </a:extLst>
          </p:cNvPr>
          <p:cNvSpPr/>
          <p:nvPr/>
        </p:nvSpPr>
        <p:spPr>
          <a:xfrm>
            <a:off x="2531161" y="5333999"/>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44EFE37-3705-40CC-BDA8-07CF80997577}"/>
              </a:ext>
            </a:extLst>
          </p:cNvPr>
          <p:cNvSpPr/>
          <p:nvPr/>
        </p:nvSpPr>
        <p:spPr>
          <a:xfrm>
            <a:off x="5612295" y="2170043"/>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C38713D-BAE2-4128-A8A6-AD852D44A1D4}"/>
              </a:ext>
            </a:extLst>
          </p:cNvPr>
          <p:cNvSpPr/>
          <p:nvPr/>
        </p:nvSpPr>
        <p:spPr>
          <a:xfrm>
            <a:off x="5612294" y="3783496"/>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8F9B2F8-A89D-4804-A043-9078B1C4FEB9}"/>
              </a:ext>
            </a:extLst>
          </p:cNvPr>
          <p:cNvSpPr/>
          <p:nvPr/>
        </p:nvSpPr>
        <p:spPr>
          <a:xfrm>
            <a:off x="5612294" y="5333999"/>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205BD77-9BA1-4DEC-9C5E-599AF42AE5AC}"/>
              </a:ext>
            </a:extLst>
          </p:cNvPr>
          <p:cNvSpPr/>
          <p:nvPr/>
        </p:nvSpPr>
        <p:spPr>
          <a:xfrm>
            <a:off x="8693427" y="3800062"/>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D71F5EF-3826-4787-9AD2-011153D3339C}"/>
              </a:ext>
            </a:extLst>
          </p:cNvPr>
          <p:cNvSpPr/>
          <p:nvPr/>
        </p:nvSpPr>
        <p:spPr>
          <a:xfrm>
            <a:off x="8693426" y="2232993"/>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8BC4339-9316-4232-8901-E5CBDDACDD80}"/>
              </a:ext>
            </a:extLst>
          </p:cNvPr>
          <p:cNvSpPr/>
          <p:nvPr/>
        </p:nvSpPr>
        <p:spPr>
          <a:xfrm>
            <a:off x="8693427" y="5333999"/>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FA154FE-A710-44FD-8D96-12CDCF3735EF}"/>
              </a:ext>
            </a:extLst>
          </p:cNvPr>
          <p:cNvSpPr/>
          <p:nvPr/>
        </p:nvSpPr>
        <p:spPr>
          <a:xfrm>
            <a:off x="4217500" y="2809459"/>
            <a:ext cx="914400" cy="28492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19B2C32-16AE-4B70-9535-BE0A0F1DAA18}"/>
              </a:ext>
            </a:extLst>
          </p:cNvPr>
          <p:cNvSpPr/>
          <p:nvPr/>
        </p:nvSpPr>
        <p:spPr>
          <a:xfrm>
            <a:off x="7255561" y="2809462"/>
            <a:ext cx="914400" cy="28492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66E416E-1D92-40F4-A81C-7F488D422765}"/>
              </a:ext>
            </a:extLst>
          </p:cNvPr>
          <p:cNvSpPr/>
          <p:nvPr/>
        </p:nvSpPr>
        <p:spPr>
          <a:xfrm>
            <a:off x="10422838" y="2809460"/>
            <a:ext cx="914400" cy="28492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612AC61-C7C4-4462-8C84-E089BDD7FF88}"/>
              </a:ext>
            </a:extLst>
          </p:cNvPr>
          <p:cNvSpPr txBox="1"/>
          <p:nvPr/>
        </p:nvSpPr>
        <p:spPr>
          <a:xfrm>
            <a:off x="655976" y="1800711"/>
            <a:ext cx="1480925" cy="369332"/>
          </a:xfrm>
          <a:prstGeom prst="rect">
            <a:avLst/>
          </a:prstGeom>
          <a:noFill/>
        </p:spPr>
        <p:txBody>
          <a:bodyPr wrap="square" rtlCol="0">
            <a:spAutoFit/>
          </a:bodyPr>
          <a:lstStyle/>
          <a:p>
            <a:r>
              <a:rPr lang="en-US" dirty="0"/>
              <a:t>Scenario 1</a:t>
            </a:r>
          </a:p>
        </p:txBody>
      </p:sp>
      <p:cxnSp>
        <p:nvCxnSpPr>
          <p:cNvPr id="61" name="Straight Arrow Connector 60">
            <a:extLst>
              <a:ext uri="{FF2B5EF4-FFF2-40B4-BE49-F238E27FC236}">
                <a16:creationId xmlns:a16="http://schemas.microsoft.com/office/drawing/2014/main" id="{B30F06CC-369F-48BB-AA2F-B9CEC210163B}"/>
              </a:ext>
            </a:extLst>
          </p:cNvPr>
          <p:cNvCxnSpPr>
            <a:cxnSpLocks/>
          </p:cNvCxnSpPr>
          <p:nvPr/>
        </p:nvCxnSpPr>
        <p:spPr>
          <a:xfrm flipV="1">
            <a:off x="2093839" y="2798736"/>
            <a:ext cx="497547" cy="173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19EA1C6-1D40-4BC4-BADC-B770751EB6E6}"/>
              </a:ext>
            </a:extLst>
          </p:cNvPr>
          <p:cNvCxnSpPr>
            <a:cxnSpLocks/>
          </p:cNvCxnSpPr>
          <p:nvPr/>
        </p:nvCxnSpPr>
        <p:spPr>
          <a:xfrm flipV="1">
            <a:off x="2136901" y="4353702"/>
            <a:ext cx="394257" cy="252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98E08C6-7E57-4EDF-B3B1-5D0F7F786234}"/>
              </a:ext>
            </a:extLst>
          </p:cNvPr>
          <p:cNvCxnSpPr>
            <a:cxnSpLocks/>
          </p:cNvCxnSpPr>
          <p:nvPr/>
        </p:nvCxnSpPr>
        <p:spPr>
          <a:xfrm flipV="1">
            <a:off x="8169961" y="2875721"/>
            <a:ext cx="569844" cy="195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8F64539-5671-49E1-9B20-2C32D9EA8633}"/>
              </a:ext>
            </a:extLst>
          </p:cNvPr>
          <p:cNvCxnSpPr>
            <a:cxnSpLocks/>
          </p:cNvCxnSpPr>
          <p:nvPr/>
        </p:nvCxnSpPr>
        <p:spPr>
          <a:xfrm flipV="1">
            <a:off x="5131900" y="2848354"/>
            <a:ext cx="467605" cy="123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82D3A58-EFF2-4E4F-B03D-C4365AFE92B0}"/>
              </a:ext>
            </a:extLst>
          </p:cNvPr>
          <p:cNvCxnSpPr>
            <a:cxnSpLocks/>
          </p:cNvCxnSpPr>
          <p:nvPr/>
        </p:nvCxnSpPr>
        <p:spPr>
          <a:xfrm>
            <a:off x="3737108" y="2885270"/>
            <a:ext cx="464421" cy="109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0717327-543C-4444-B323-BBE52B219180}"/>
              </a:ext>
            </a:extLst>
          </p:cNvPr>
          <p:cNvCxnSpPr>
            <a:cxnSpLocks/>
            <a:endCxn id="53" idx="1"/>
          </p:cNvCxnSpPr>
          <p:nvPr/>
        </p:nvCxnSpPr>
        <p:spPr>
          <a:xfrm flipV="1">
            <a:off x="3737108" y="4234068"/>
            <a:ext cx="480392" cy="144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8FE801E-2E64-4C6D-B66C-1BBE6EEA2CEF}"/>
              </a:ext>
            </a:extLst>
          </p:cNvPr>
          <p:cNvCxnSpPr>
            <a:cxnSpLocks/>
          </p:cNvCxnSpPr>
          <p:nvPr/>
        </p:nvCxnSpPr>
        <p:spPr>
          <a:xfrm flipV="1">
            <a:off x="3737108" y="5590395"/>
            <a:ext cx="436014" cy="218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0E4890D-9163-4C6A-A883-CE7630489E34}"/>
              </a:ext>
            </a:extLst>
          </p:cNvPr>
          <p:cNvCxnSpPr>
            <a:cxnSpLocks/>
            <a:endCxn id="86" idx="1"/>
          </p:cNvCxnSpPr>
          <p:nvPr/>
        </p:nvCxnSpPr>
        <p:spPr>
          <a:xfrm>
            <a:off x="2019767" y="5623829"/>
            <a:ext cx="481562"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83FD8D3-0248-4211-B0F1-B9975ACD29FE}"/>
              </a:ext>
            </a:extLst>
          </p:cNvPr>
          <p:cNvCxnSpPr>
            <a:cxnSpLocks/>
          </p:cNvCxnSpPr>
          <p:nvPr/>
        </p:nvCxnSpPr>
        <p:spPr>
          <a:xfrm>
            <a:off x="9899373" y="2875721"/>
            <a:ext cx="577060" cy="223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1E2DC75-B346-4D4B-812E-E6CD2AB7F181}"/>
              </a:ext>
            </a:extLst>
          </p:cNvPr>
          <p:cNvCxnSpPr>
            <a:cxnSpLocks/>
          </p:cNvCxnSpPr>
          <p:nvPr/>
        </p:nvCxnSpPr>
        <p:spPr>
          <a:xfrm>
            <a:off x="5131900" y="4552125"/>
            <a:ext cx="4803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4022C7E-55C2-4E04-8276-8588967F45AA}"/>
              </a:ext>
            </a:extLst>
          </p:cNvPr>
          <p:cNvCxnSpPr>
            <a:cxnSpLocks/>
          </p:cNvCxnSpPr>
          <p:nvPr/>
        </p:nvCxnSpPr>
        <p:spPr>
          <a:xfrm>
            <a:off x="6818241" y="2848354"/>
            <a:ext cx="459921" cy="146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E82958E-F238-4010-B042-96E413BDEB92}"/>
              </a:ext>
            </a:extLst>
          </p:cNvPr>
          <p:cNvCxnSpPr>
            <a:cxnSpLocks/>
          </p:cNvCxnSpPr>
          <p:nvPr/>
        </p:nvCxnSpPr>
        <p:spPr>
          <a:xfrm>
            <a:off x="6818241" y="4552125"/>
            <a:ext cx="4373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FB4AC3B-4714-4F66-887E-A89A4E3CA23C}"/>
              </a:ext>
            </a:extLst>
          </p:cNvPr>
          <p:cNvCxnSpPr>
            <a:cxnSpLocks/>
          </p:cNvCxnSpPr>
          <p:nvPr/>
        </p:nvCxnSpPr>
        <p:spPr>
          <a:xfrm flipV="1">
            <a:off x="6818241" y="5460683"/>
            <a:ext cx="437319" cy="157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72DDF21-9296-4E7D-A9B1-6C9EC656CB4C}"/>
              </a:ext>
            </a:extLst>
          </p:cNvPr>
          <p:cNvCxnSpPr>
            <a:cxnSpLocks/>
          </p:cNvCxnSpPr>
          <p:nvPr/>
        </p:nvCxnSpPr>
        <p:spPr>
          <a:xfrm>
            <a:off x="5131900" y="5590396"/>
            <a:ext cx="518253" cy="45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F47A455-DC21-497B-B761-EF5EC9884096}"/>
              </a:ext>
            </a:extLst>
          </p:cNvPr>
          <p:cNvCxnSpPr>
            <a:cxnSpLocks/>
          </p:cNvCxnSpPr>
          <p:nvPr/>
        </p:nvCxnSpPr>
        <p:spPr>
          <a:xfrm>
            <a:off x="9899373" y="4552125"/>
            <a:ext cx="6466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3BDE1B4-03D8-44B4-B327-80D534697A22}"/>
              </a:ext>
            </a:extLst>
          </p:cNvPr>
          <p:cNvCxnSpPr>
            <a:cxnSpLocks/>
          </p:cNvCxnSpPr>
          <p:nvPr/>
        </p:nvCxnSpPr>
        <p:spPr>
          <a:xfrm flipV="1">
            <a:off x="9899373" y="5333999"/>
            <a:ext cx="646637" cy="225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7A6FCE7-D6F9-4049-900B-84B768D4C8EC}"/>
              </a:ext>
            </a:extLst>
          </p:cNvPr>
          <p:cNvCxnSpPr>
            <a:cxnSpLocks/>
          </p:cNvCxnSpPr>
          <p:nvPr/>
        </p:nvCxnSpPr>
        <p:spPr>
          <a:xfrm>
            <a:off x="8169961" y="5460683"/>
            <a:ext cx="533401" cy="1979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C8875A7-64C4-4C34-932C-6F4E6FA37732}"/>
              </a:ext>
            </a:extLst>
          </p:cNvPr>
          <p:cNvCxnSpPr>
            <a:cxnSpLocks/>
          </p:cNvCxnSpPr>
          <p:nvPr/>
        </p:nvCxnSpPr>
        <p:spPr>
          <a:xfrm>
            <a:off x="8169961" y="4552125"/>
            <a:ext cx="5698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5843CF0D-018A-4594-A375-8A8FB1E04C27}"/>
              </a:ext>
            </a:extLst>
          </p:cNvPr>
          <p:cNvSpPr txBox="1"/>
          <p:nvPr/>
        </p:nvSpPr>
        <p:spPr>
          <a:xfrm>
            <a:off x="1268891" y="3694051"/>
            <a:ext cx="695732" cy="369332"/>
          </a:xfrm>
          <a:prstGeom prst="rect">
            <a:avLst/>
          </a:prstGeom>
          <a:noFill/>
        </p:spPr>
        <p:txBody>
          <a:bodyPr wrap="square" rtlCol="0">
            <a:spAutoFit/>
          </a:bodyPr>
          <a:lstStyle/>
          <a:p>
            <a:r>
              <a:rPr lang="en-US" b="1" dirty="0"/>
              <a:t>Intro</a:t>
            </a:r>
          </a:p>
        </p:txBody>
      </p:sp>
      <p:sp>
        <p:nvSpPr>
          <p:cNvPr id="82" name="TextBox 81">
            <a:extLst>
              <a:ext uri="{FF2B5EF4-FFF2-40B4-BE49-F238E27FC236}">
                <a16:creationId xmlns:a16="http://schemas.microsoft.com/office/drawing/2014/main" id="{81F97074-0883-4257-9592-9E9B5DA73D45}"/>
              </a:ext>
            </a:extLst>
          </p:cNvPr>
          <p:cNvSpPr txBox="1"/>
          <p:nvPr/>
        </p:nvSpPr>
        <p:spPr>
          <a:xfrm>
            <a:off x="2483834" y="2429404"/>
            <a:ext cx="1480925" cy="369332"/>
          </a:xfrm>
          <a:prstGeom prst="rect">
            <a:avLst/>
          </a:prstGeom>
          <a:noFill/>
        </p:spPr>
        <p:txBody>
          <a:bodyPr wrap="square" rtlCol="0">
            <a:spAutoFit/>
          </a:bodyPr>
          <a:lstStyle/>
          <a:p>
            <a:r>
              <a:rPr lang="en-US" dirty="0"/>
              <a:t>Room 1-1</a:t>
            </a:r>
          </a:p>
        </p:txBody>
      </p:sp>
      <p:sp>
        <p:nvSpPr>
          <p:cNvPr id="84" name="TextBox 83">
            <a:extLst>
              <a:ext uri="{FF2B5EF4-FFF2-40B4-BE49-F238E27FC236}">
                <a16:creationId xmlns:a16="http://schemas.microsoft.com/office/drawing/2014/main" id="{FF849548-CC2C-4C63-803A-E4E848AD53D6}"/>
              </a:ext>
            </a:extLst>
          </p:cNvPr>
          <p:cNvSpPr txBox="1"/>
          <p:nvPr/>
        </p:nvSpPr>
        <p:spPr>
          <a:xfrm>
            <a:off x="2501329" y="3929271"/>
            <a:ext cx="1480925" cy="369332"/>
          </a:xfrm>
          <a:prstGeom prst="rect">
            <a:avLst/>
          </a:prstGeom>
          <a:noFill/>
        </p:spPr>
        <p:txBody>
          <a:bodyPr wrap="square" rtlCol="0">
            <a:spAutoFit/>
          </a:bodyPr>
          <a:lstStyle/>
          <a:p>
            <a:r>
              <a:rPr lang="en-US" dirty="0"/>
              <a:t>Room 1-2</a:t>
            </a:r>
          </a:p>
        </p:txBody>
      </p:sp>
      <p:sp>
        <p:nvSpPr>
          <p:cNvPr id="86" name="TextBox 85">
            <a:extLst>
              <a:ext uri="{FF2B5EF4-FFF2-40B4-BE49-F238E27FC236}">
                <a16:creationId xmlns:a16="http://schemas.microsoft.com/office/drawing/2014/main" id="{577ADE25-EB07-42C4-86E6-BBD8BC4D340A}"/>
              </a:ext>
            </a:extLst>
          </p:cNvPr>
          <p:cNvSpPr txBox="1"/>
          <p:nvPr/>
        </p:nvSpPr>
        <p:spPr>
          <a:xfrm>
            <a:off x="2501329" y="5623829"/>
            <a:ext cx="1480925" cy="369332"/>
          </a:xfrm>
          <a:prstGeom prst="rect">
            <a:avLst/>
          </a:prstGeom>
          <a:noFill/>
        </p:spPr>
        <p:txBody>
          <a:bodyPr wrap="square" rtlCol="0">
            <a:spAutoFit/>
          </a:bodyPr>
          <a:lstStyle/>
          <a:p>
            <a:r>
              <a:rPr lang="en-US" dirty="0"/>
              <a:t>Room 1-3</a:t>
            </a:r>
          </a:p>
        </p:txBody>
      </p:sp>
      <p:sp>
        <p:nvSpPr>
          <p:cNvPr id="88" name="TextBox 87">
            <a:extLst>
              <a:ext uri="{FF2B5EF4-FFF2-40B4-BE49-F238E27FC236}">
                <a16:creationId xmlns:a16="http://schemas.microsoft.com/office/drawing/2014/main" id="{F993B8EF-A7FC-42A9-BD95-C7C78442D6F8}"/>
              </a:ext>
            </a:extLst>
          </p:cNvPr>
          <p:cNvSpPr txBox="1"/>
          <p:nvPr/>
        </p:nvSpPr>
        <p:spPr>
          <a:xfrm>
            <a:off x="3907735" y="3703986"/>
            <a:ext cx="1480925" cy="369332"/>
          </a:xfrm>
          <a:prstGeom prst="rect">
            <a:avLst/>
          </a:prstGeom>
          <a:noFill/>
        </p:spPr>
        <p:txBody>
          <a:bodyPr wrap="square" rtlCol="0">
            <a:spAutoFit/>
          </a:bodyPr>
          <a:lstStyle/>
          <a:p>
            <a:r>
              <a:rPr lang="en-US" b="1" dirty="0"/>
              <a:t>Interlude 1</a:t>
            </a:r>
          </a:p>
        </p:txBody>
      </p:sp>
      <p:sp>
        <p:nvSpPr>
          <p:cNvPr id="90" name="TextBox 89">
            <a:extLst>
              <a:ext uri="{FF2B5EF4-FFF2-40B4-BE49-F238E27FC236}">
                <a16:creationId xmlns:a16="http://schemas.microsoft.com/office/drawing/2014/main" id="{FF1F01D4-BCAD-4794-BCF8-71C4AFBAE652}"/>
              </a:ext>
            </a:extLst>
          </p:cNvPr>
          <p:cNvSpPr txBox="1"/>
          <p:nvPr/>
        </p:nvSpPr>
        <p:spPr>
          <a:xfrm>
            <a:off x="5579177" y="4009646"/>
            <a:ext cx="1480925" cy="369332"/>
          </a:xfrm>
          <a:prstGeom prst="rect">
            <a:avLst/>
          </a:prstGeom>
          <a:noFill/>
        </p:spPr>
        <p:txBody>
          <a:bodyPr wrap="square" rtlCol="0">
            <a:spAutoFit/>
          </a:bodyPr>
          <a:lstStyle/>
          <a:p>
            <a:r>
              <a:rPr lang="en-US" dirty="0"/>
              <a:t>Room 2-2</a:t>
            </a:r>
          </a:p>
        </p:txBody>
      </p:sp>
      <p:sp>
        <p:nvSpPr>
          <p:cNvPr id="92" name="TextBox 91">
            <a:extLst>
              <a:ext uri="{FF2B5EF4-FFF2-40B4-BE49-F238E27FC236}">
                <a16:creationId xmlns:a16="http://schemas.microsoft.com/office/drawing/2014/main" id="{FE0D3FB7-5ACB-4E53-BE1B-90387F977ACF}"/>
              </a:ext>
            </a:extLst>
          </p:cNvPr>
          <p:cNvSpPr txBox="1"/>
          <p:nvPr/>
        </p:nvSpPr>
        <p:spPr>
          <a:xfrm>
            <a:off x="5588630" y="2376311"/>
            <a:ext cx="1480925" cy="369332"/>
          </a:xfrm>
          <a:prstGeom prst="rect">
            <a:avLst/>
          </a:prstGeom>
          <a:noFill/>
        </p:spPr>
        <p:txBody>
          <a:bodyPr wrap="square" rtlCol="0">
            <a:spAutoFit/>
          </a:bodyPr>
          <a:lstStyle/>
          <a:p>
            <a:r>
              <a:rPr lang="en-US" dirty="0"/>
              <a:t>Room 2-1</a:t>
            </a:r>
          </a:p>
        </p:txBody>
      </p:sp>
      <p:sp>
        <p:nvSpPr>
          <p:cNvPr id="94" name="TextBox 93">
            <a:extLst>
              <a:ext uri="{FF2B5EF4-FFF2-40B4-BE49-F238E27FC236}">
                <a16:creationId xmlns:a16="http://schemas.microsoft.com/office/drawing/2014/main" id="{A1671941-AED6-4C2C-9CC5-CD971391D6AF}"/>
              </a:ext>
            </a:extLst>
          </p:cNvPr>
          <p:cNvSpPr txBox="1"/>
          <p:nvPr/>
        </p:nvSpPr>
        <p:spPr>
          <a:xfrm>
            <a:off x="5591351" y="5640532"/>
            <a:ext cx="1480925" cy="369332"/>
          </a:xfrm>
          <a:prstGeom prst="rect">
            <a:avLst/>
          </a:prstGeom>
          <a:noFill/>
        </p:spPr>
        <p:txBody>
          <a:bodyPr wrap="square" rtlCol="0">
            <a:spAutoFit/>
          </a:bodyPr>
          <a:lstStyle/>
          <a:p>
            <a:r>
              <a:rPr lang="en-US" dirty="0"/>
              <a:t>Room 2-3</a:t>
            </a:r>
          </a:p>
        </p:txBody>
      </p:sp>
      <p:sp>
        <p:nvSpPr>
          <p:cNvPr id="96" name="TextBox 95">
            <a:extLst>
              <a:ext uri="{FF2B5EF4-FFF2-40B4-BE49-F238E27FC236}">
                <a16:creationId xmlns:a16="http://schemas.microsoft.com/office/drawing/2014/main" id="{5FBF69A0-DB5B-46BD-B184-BEF46C9BCC54}"/>
              </a:ext>
            </a:extLst>
          </p:cNvPr>
          <p:cNvSpPr txBox="1"/>
          <p:nvPr/>
        </p:nvSpPr>
        <p:spPr>
          <a:xfrm>
            <a:off x="6985545" y="3598830"/>
            <a:ext cx="1480925" cy="369332"/>
          </a:xfrm>
          <a:prstGeom prst="rect">
            <a:avLst/>
          </a:prstGeom>
          <a:noFill/>
        </p:spPr>
        <p:txBody>
          <a:bodyPr wrap="square" rtlCol="0">
            <a:spAutoFit/>
          </a:bodyPr>
          <a:lstStyle/>
          <a:p>
            <a:r>
              <a:rPr lang="en-US" b="1" dirty="0"/>
              <a:t>Interlude 2</a:t>
            </a:r>
          </a:p>
        </p:txBody>
      </p:sp>
      <p:sp>
        <p:nvSpPr>
          <p:cNvPr id="98" name="TextBox 97">
            <a:extLst>
              <a:ext uri="{FF2B5EF4-FFF2-40B4-BE49-F238E27FC236}">
                <a16:creationId xmlns:a16="http://schemas.microsoft.com/office/drawing/2014/main" id="{45BAF47D-3E8E-461A-8EEC-C54056337773}"/>
              </a:ext>
            </a:extLst>
          </p:cNvPr>
          <p:cNvSpPr txBox="1"/>
          <p:nvPr/>
        </p:nvSpPr>
        <p:spPr>
          <a:xfrm>
            <a:off x="8645404" y="5635492"/>
            <a:ext cx="1480925" cy="369332"/>
          </a:xfrm>
          <a:prstGeom prst="rect">
            <a:avLst/>
          </a:prstGeom>
          <a:noFill/>
        </p:spPr>
        <p:txBody>
          <a:bodyPr wrap="square" rtlCol="0">
            <a:spAutoFit/>
          </a:bodyPr>
          <a:lstStyle/>
          <a:p>
            <a:r>
              <a:rPr lang="en-US" dirty="0"/>
              <a:t>Room 3-3</a:t>
            </a:r>
          </a:p>
        </p:txBody>
      </p:sp>
      <p:sp>
        <p:nvSpPr>
          <p:cNvPr id="100" name="TextBox 99">
            <a:extLst>
              <a:ext uri="{FF2B5EF4-FFF2-40B4-BE49-F238E27FC236}">
                <a16:creationId xmlns:a16="http://schemas.microsoft.com/office/drawing/2014/main" id="{944DA2FF-D4FC-4259-A694-154802A91848}"/>
              </a:ext>
            </a:extLst>
          </p:cNvPr>
          <p:cNvSpPr txBox="1"/>
          <p:nvPr/>
        </p:nvSpPr>
        <p:spPr>
          <a:xfrm>
            <a:off x="8671886" y="3847381"/>
            <a:ext cx="1480925" cy="369332"/>
          </a:xfrm>
          <a:prstGeom prst="rect">
            <a:avLst/>
          </a:prstGeom>
          <a:noFill/>
        </p:spPr>
        <p:txBody>
          <a:bodyPr wrap="square" rtlCol="0">
            <a:spAutoFit/>
          </a:bodyPr>
          <a:lstStyle/>
          <a:p>
            <a:r>
              <a:rPr lang="en-US" dirty="0"/>
              <a:t>Room 3-2</a:t>
            </a:r>
          </a:p>
        </p:txBody>
      </p:sp>
      <p:sp>
        <p:nvSpPr>
          <p:cNvPr id="102" name="TextBox 101">
            <a:extLst>
              <a:ext uri="{FF2B5EF4-FFF2-40B4-BE49-F238E27FC236}">
                <a16:creationId xmlns:a16="http://schemas.microsoft.com/office/drawing/2014/main" id="{253148B2-8BC5-4EEE-91C3-64BED9B17DED}"/>
              </a:ext>
            </a:extLst>
          </p:cNvPr>
          <p:cNvSpPr txBox="1"/>
          <p:nvPr/>
        </p:nvSpPr>
        <p:spPr>
          <a:xfrm>
            <a:off x="8669763" y="2394147"/>
            <a:ext cx="1334218" cy="369332"/>
          </a:xfrm>
          <a:prstGeom prst="rect">
            <a:avLst/>
          </a:prstGeom>
          <a:noFill/>
        </p:spPr>
        <p:txBody>
          <a:bodyPr wrap="square" rtlCol="0">
            <a:spAutoFit/>
          </a:bodyPr>
          <a:lstStyle/>
          <a:p>
            <a:r>
              <a:rPr lang="en-US" dirty="0"/>
              <a:t>Room 3-1</a:t>
            </a:r>
          </a:p>
        </p:txBody>
      </p:sp>
      <p:sp>
        <p:nvSpPr>
          <p:cNvPr id="104" name="TextBox 103">
            <a:extLst>
              <a:ext uri="{FF2B5EF4-FFF2-40B4-BE49-F238E27FC236}">
                <a16:creationId xmlns:a16="http://schemas.microsoft.com/office/drawing/2014/main" id="{9B4FCC58-6818-473C-8A0B-7FF55409AE49}"/>
              </a:ext>
            </a:extLst>
          </p:cNvPr>
          <p:cNvSpPr txBox="1"/>
          <p:nvPr/>
        </p:nvSpPr>
        <p:spPr>
          <a:xfrm>
            <a:off x="10590131" y="3652706"/>
            <a:ext cx="773132" cy="369332"/>
          </a:xfrm>
          <a:prstGeom prst="rect">
            <a:avLst/>
          </a:prstGeom>
          <a:noFill/>
        </p:spPr>
        <p:txBody>
          <a:bodyPr wrap="square" rtlCol="0">
            <a:spAutoFit/>
          </a:bodyPr>
          <a:lstStyle/>
          <a:p>
            <a:r>
              <a:rPr lang="en-US" b="1" dirty="0"/>
              <a:t>End</a:t>
            </a:r>
          </a:p>
        </p:txBody>
      </p:sp>
      <p:pic>
        <p:nvPicPr>
          <p:cNvPr id="142" name="Picture 141">
            <a:extLst>
              <a:ext uri="{FF2B5EF4-FFF2-40B4-BE49-F238E27FC236}">
                <a16:creationId xmlns:a16="http://schemas.microsoft.com/office/drawing/2014/main" id="{98EDC372-4E13-4847-9CC1-F356EE45F2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5404" y="184976"/>
            <a:ext cx="2760358" cy="1555002"/>
          </a:xfrm>
          <a:prstGeom prst="rect">
            <a:avLst/>
          </a:prstGeom>
        </p:spPr>
      </p:pic>
    </p:spTree>
    <p:extLst>
      <p:ext uri="{BB962C8B-B14F-4D97-AF65-F5344CB8AC3E}">
        <p14:creationId xmlns:p14="http://schemas.microsoft.com/office/powerpoint/2010/main" val="396764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8A49-350D-4B4F-8F83-9EE9A14C57F7}"/>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90166947-E5A9-43ED-B467-2B26333EDA5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1896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C1EB-408D-431C-A867-2CA3DDFBDFEA}"/>
              </a:ext>
            </a:extLst>
          </p:cNvPr>
          <p:cNvSpPr>
            <a:spLocks noGrp="1"/>
          </p:cNvSpPr>
          <p:nvPr>
            <p:ph type="title"/>
          </p:nvPr>
        </p:nvSpPr>
        <p:spPr/>
        <p:txBody>
          <a:bodyPr/>
          <a:lstStyle/>
          <a:p>
            <a:r>
              <a:rPr lang="en-US" dirty="0"/>
              <a:t>Test Plan Strategy</a:t>
            </a:r>
          </a:p>
        </p:txBody>
      </p:sp>
      <p:sp>
        <p:nvSpPr>
          <p:cNvPr id="3" name="Content Placeholder 2">
            <a:extLst>
              <a:ext uri="{FF2B5EF4-FFF2-40B4-BE49-F238E27FC236}">
                <a16:creationId xmlns:a16="http://schemas.microsoft.com/office/drawing/2014/main" id="{566B95C2-08D7-48CF-A963-F586C42DCEB8}"/>
              </a:ext>
            </a:extLst>
          </p:cNvPr>
          <p:cNvSpPr>
            <a:spLocks noGrp="1"/>
          </p:cNvSpPr>
          <p:nvPr>
            <p:ph idx="1"/>
          </p:nvPr>
        </p:nvSpPr>
        <p:spPr/>
        <p:txBody>
          <a:bodyPr/>
          <a:lstStyle/>
          <a:p>
            <a:r>
              <a:rPr lang="en-US" dirty="0"/>
              <a:t>Manual tests of the code were performed by three individual testers.</a:t>
            </a:r>
          </a:p>
          <a:p>
            <a:r>
              <a:rPr lang="en-US" dirty="0"/>
              <a:t>The code tests were performed by making a separate testing area with functions that had been stripped of the need of user input and then giving it a string input to brute force its way through the puzzle.</a:t>
            </a:r>
          </a:p>
        </p:txBody>
      </p:sp>
    </p:spTree>
    <p:extLst>
      <p:ext uri="{BB962C8B-B14F-4D97-AF65-F5344CB8AC3E}">
        <p14:creationId xmlns:p14="http://schemas.microsoft.com/office/powerpoint/2010/main" val="423003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0857-6151-4E28-B241-AD2F4F26111F}"/>
              </a:ext>
            </a:extLst>
          </p:cNvPr>
          <p:cNvSpPr>
            <a:spLocks noGrp="1"/>
          </p:cNvSpPr>
          <p:nvPr>
            <p:ph type="title"/>
          </p:nvPr>
        </p:nvSpPr>
        <p:spPr/>
        <p:txBody>
          <a:bodyPr/>
          <a:lstStyle/>
          <a:p>
            <a:r>
              <a:rPr lang="en-US" dirty="0"/>
              <a:t>Test results</a:t>
            </a:r>
          </a:p>
        </p:txBody>
      </p:sp>
      <p:sp>
        <p:nvSpPr>
          <p:cNvPr id="3" name="Content Placeholder 2">
            <a:extLst>
              <a:ext uri="{FF2B5EF4-FFF2-40B4-BE49-F238E27FC236}">
                <a16:creationId xmlns:a16="http://schemas.microsoft.com/office/drawing/2014/main" id="{AA9E1AB8-BA55-4573-ABAD-41C07985E067}"/>
              </a:ext>
            </a:extLst>
          </p:cNvPr>
          <p:cNvSpPr>
            <a:spLocks noGrp="1"/>
          </p:cNvSpPr>
          <p:nvPr>
            <p:ph idx="1"/>
          </p:nvPr>
        </p:nvSpPr>
        <p:spPr/>
        <p:txBody>
          <a:bodyPr/>
          <a:lstStyle/>
          <a:p>
            <a:r>
              <a:rPr lang="en-US" dirty="0"/>
              <a:t>The test results came out successfully and gave the desired results as predicted. There was a minor mishap in the firstroom1 that I have not been able to reproduce, so it might be tester error.</a:t>
            </a:r>
          </a:p>
        </p:txBody>
      </p:sp>
    </p:spTree>
    <p:extLst>
      <p:ext uri="{BB962C8B-B14F-4D97-AF65-F5344CB8AC3E}">
        <p14:creationId xmlns:p14="http://schemas.microsoft.com/office/powerpoint/2010/main" val="11215034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3249</TotalTime>
  <Words>707</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Arcade Escape Room</vt:lpstr>
      <vt:lpstr>Motivation</vt:lpstr>
      <vt:lpstr>The Idea</vt:lpstr>
      <vt:lpstr>Requirements</vt:lpstr>
      <vt:lpstr>Design</vt:lpstr>
      <vt:lpstr>Sample Visual Aid</vt:lpstr>
      <vt:lpstr>Demonstration</vt:lpstr>
      <vt:lpstr>Test Plan Strategy</vt:lpstr>
      <vt:lpstr>Test results</vt:lpstr>
      <vt:lpstr>Challenges</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Arcade Escape Room</dc:title>
  <dc:creator>Blake A. Collins</dc:creator>
  <cp:lastModifiedBy>Blake A. Collins</cp:lastModifiedBy>
  <cp:revision>22</cp:revision>
  <dcterms:created xsi:type="dcterms:W3CDTF">2020-10-27T18:23:30Z</dcterms:created>
  <dcterms:modified xsi:type="dcterms:W3CDTF">2021-11-08T18:27:01Z</dcterms:modified>
</cp:coreProperties>
</file>