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58279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30694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0790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958513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438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98702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94289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87898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59757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59790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DC1109-5077-49C5-94F8-306F760FF00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36916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C1109-5077-49C5-94F8-306F760FF003}"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412480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C1109-5077-49C5-94F8-306F760FF003}"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4113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C1109-5077-49C5-94F8-306F760FF003}"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34292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5043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98977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DC1109-5077-49C5-94F8-306F760FF003}" type="datetimeFigureOut">
              <a:rPr lang="en-US" smtClean="0"/>
              <a:t>10/27/2020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B7A6DB-FB2A-465C-A5D0-A6F7D6BE895C}" type="slidenum">
              <a:rPr lang="en-US" smtClean="0"/>
              <a:t>‹#›</a:t>
            </a:fld>
            <a:endParaRPr lang="en-US"/>
          </a:p>
        </p:txBody>
      </p:sp>
    </p:spTree>
    <p:extLst>
      <p:ext uri="{BB962C8B-B14F-4D97-AF65-F5344CB8AC3E}">
        <p14:creationId xmlns:p14="http://schemas.microsoft.com/office/powerpoint/2010/main" val="361971708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4FDB-F6DE-40A5-AA7B-0E4F8E472AB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Arcade Escape Room</a:t>
            </a:r>
          </a:p>
        </p:txBody>
      </p:sp>
      <p:sp>
        <p:nvSpPr>
          <p:cNvPr id="3" name="Subtitle 2">
            <a:extLst>
              <a:ext uri="{FF2B5EF4-FFF2-40B4-BE49-F238E27FC236}">
                <a16:creationId xmlns:a16="http://schemas.microsoft.com/office/drawing/2014/main" id="{80DCB07E-57B5-412D-890C-7A957BA601E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Blake Collins’ Senior Project</a:t>
            </a:r>
          </a:p>
        </p:txBody>
      </p:sp>
    </p:spTree>
    <p:extLst>
      <p:ext uri="{BB962C8B-B14F-4D97-AF65-F5344CB8AC3E}">
        <p14:creationId xmlns:p14="http://schemas.microsoft.com/office/powerpoint/2010/main" val="326286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E385-E6D7-41A2-9D7E-561D74EF18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Idea</a:t>
            </a:r>
          </a:p>
        </p:txBody>
      </p:sp>
      <p:sp>
        <p:nvSpPr>
          <p:cNvPr id="3" name="Content Placeholder 2">
            <a:extLst>
              <a:ext uri="{FF2B5EF4-FFF2-40B4-BE49-F238E27FC236}">
                <a16:creationId xmlns:a16="http://schemas.microsoft.com/office/drawing/2014/main" id="{87D3AF74-6A44-49F6-9561-562A14A209C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 timed escape room game. Its purpose is to entertain and keep alert the people that play it. </a:t>
            </a:r>
          </a:p>
          <a:p>
            <a:r>
              <a:rPr lang="en-US" dirty="0">
                <a:latin typeface="Times New Roman" panose="02020603050405020304" pitchFamily="18" charset="0"/>
                <a:cs typeface="Times New Roman" panose="02020603050405020304" pitchFamily="18" charset="0"/>
              </a:rPr>
              <a:t>This programs modular design allows for it to be expanded wide or tall from the base framework I am putting forward. This modular design can allow for multiple different scenarios, different “rooms” and a variety of endings.</a:t>
            </a:r>
          </a:p>
          <a:p>
            <a:r>
              <a:rPr lang="en-US" dirty="0">
                <a:latin typeface="Times New Roman" panose="02020603050405020304" pitchFamily="18" charset="0"/>
                <a:cs typeface="Times New Roman" panose="02020603050405020304" pitchFamily="18" charset="0"/>
              </a:rPr>
              <a:t>The multiple, randomly selected rooms gives the user a variety of different experiences with every playthrough.</a:t>
            </a:r>
          </a:p>
          <a:p>
            <a:r>
              <a:rPr lang="en-US" dirty="0">
                <a:latin typeface="Times New Roman" panose="02020603050405020304" pitchFamily="18" charset="0"/>
                <a:cs typeface="Times New Roman" panose="02020603050405020304" pitchFamily="18" charset="0"/>
              </a:rPr>
              <a:t>The timer adds extra variability and challenge, potentially interacting with it as a negative consequence to certain actions, time attack modes or different endings depending on the scenario.</a:t>
            </a:r>
          </a:p>
          <a:p>
            <a:r>
              <a:rPr lang="en-US" dirty="0">
                <a:latin typeface="Times New Roman" panose="02020603050405020304" pitchFamily="18" charset="0"/>
                <a:cs typeface="Times New Roman" panose="02020603050405020304" pitchFamily="18" charset="0"/>
              </a:rPr>
              <a:t>Also, this just seemed fun.</a:t>
            </a:r>
          </a:p>
        </p:txBody>
      </p:sp>
    </p:spTree>
    <p:extLst>
      <p:ext uri="{BB962C8B-B14F-4D97-AF65-F5344CB8AC3E}">
        <p14:creationId xmlns:p14="http://schemas.microsoft.com/office/powerpoint/2010/main" val="390553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FFC2-E892-4D09-8D5E-516C5ED6BD52}"/>
              </a:ext>
            </a:extLst>
          </p:cNvPr>
          <p:cNvSpPr>
            <a:spLocks noGrp="1"/>
          </p:cNvSpPr>
          <p:nvPr>
            <p:ph type="title"/>
          </p:nvPr>
        </p:nvSpPr>
        <p:spPr>
          <a:xfrm>
            <a:off x="2592925" y="624110"/>
            <a:ext cx="8911687" cy="714360"/>
          </a:xfrm>
        </p:spPr>
        <p:txBody>
          <a:bodyPr/>
          <a:lstStyle/>
          <a:p>
            <a:r>
              <a:rPr lang="en-US" dirty="0">
                <a:latin typeface="Times New Roman" panose="02020603050405020304" pitchFamily="18" charset="0"/>
                <a:cs typeface="Times New Roman" panose="02020603050405020304" pitchFamily="18" charset="0"/>
              </a:rPr>
              <a:t>A Little Visual Aid</a:t>
            </a:r>
          </a:p>
        </p:txBody>
      </p:sp>
      <p:sp>
        <p:nvSpPr>
          <p:cNvPr id="31" name="Rectangle 30">
            <a:extLst>
              <a:ext uri="{FF2B5EF4-FFF2-40B4-BE49-F238E27FC236}">
                <a16:creationId xmlns:a16="http://schemas.microsoft.com/office/drawing/2014/main" id="{4E17B95A-A875-487E-B200-A2C1EA658DF8}"/>
              </a:ext>
            </a:extLst>
          </p:cNvPr>
          <p:cNvSpPr/>
          <p:nvPr/>
        </p:nvSpPr>
        <p:spPr>
          <a:xfrm>
            <a:off x="609599" y="1749286"/>
            <a:ext cx="11357113" cy="496956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9F2EB071-4F71-4015-B96B-A65F8A0330F2}"/>
              </a:ext>
            </a:extLst>
          </p:cNvPr>
          <p:cNvSpPr/>
          <p:nvPr/>
        </p:nvSpPr>
        <p:spPr>
          <a:xfrm>
            <a:off x="1179439" y="2809461"/>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BBBDECF-9AFF-4101-8FF4-D82BCC4FA28E}"/>
              </a:ext>
            </a:extLst>
          </p:cNvPr>
          <p:cNvSpPr/>
          <p:nvPr/>
        </p:nvSpPr>
        <p:spPr>
          <a:xfrm>
            <a:off x="2531162" y="223299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7317E28-2570-4307-8C52-75DAD5EE62E0}"/>
              </a:ext>
            </a:extLst>
          </p:cNvPr>
          <p:cNvSpPr/>
          <p:nvPr/>
        </p:nvSpPr>
        <p:spPr>
          <a:xfrm>
            <a:off x="2531163" y="3783496"/>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E6639D1-E41D-4E1E-A769-19D023342D96}"/>
              </a:ext>
            </a:extLst>
          </p:cNvPr>
          <p:cNvSpPr/>
          <p:nvPr/>
        </p:nvSpPr>
        <p:spPr>
          <a:xfrm>
            <a:off x="2531161"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44EFE37-3705-40CC-BDA8-07CF80997577}"/>
              </a:ext>
            </a:extLst>
          </p:cNvPr>
          <p:cNvSpPr/>
          <p:nvPr/>
        </p:nvSpPr>
        <p:spPr>
          <a:xfrm>
            <a:off x="5612295" y="217004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C38713D-BAE2-4128-A8A6-AD852D44A1D4}"/>
              </a:ext>
            </a:extLst>
          </p:cNvPr>
          <p:cNvSpPr/>
          <p:nvPr/>
        </p:nvSpPr>
        <p:spPr>
          <a:xfrm>
            <a:off x="5612294" y="3783496"/>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8F9B2F8-A89D-4804-A043-9078B1C4FEB9}"/>
              </a:ext>
            </a:extLst>
          </p:cNvPr>
          <p:cNvSpPr/>
          <p:nvPr/>
        </p:nvSpPr>
        <p:spPr>
          <a:xfrm>
            <a:off x="5612294"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205BD77-9BA1-4DEC-9C5E-599AF42AE5AC}"/>
              </a:ext>
            </a:extLst>
          </p:cNvPr>
          <p:cNvSpPr/>
          <p:nvPr/>
        </p:nvSpPr>
        <p:spPr>
          <a:xfrm>
            <a:off x="8693427" y="3800062"/>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D71F5EF-3826-4787-9AD2-011153D3339C}"/>
              </a:ext>
            </a:extLst>
          </p:cNvPr>
          <p:cNvSpPr/>
          <p:nvPr/>
        </p:nvSpPr>
        <p:spPr>
          <a:xfrm>
            <a:off x="8693426" y="223299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8BC4339-9316-4232-8901-E5CBDDACDD80}"/>
              </a:ext>
            </a:extLst>
          </p:cNvPr>
          <p:cNvSpPr/>
          <p:nvPr/>
        </p:nvSpPr>
        <p:spPr>
          <a:xfrm>
            <a:off x="8693427"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FA154FE-A710-44FD-8D96-12CDCF3735EF}"/>
              </a:ext>
            </a:extLst>
          </p:cNvPr>
          <p:cNvSpPr/>
          <p:nvPr/>
        </p:nvSpPr>
        <p:spPr>
          <a:xfrm>
            <a:off x="4217500" y="2809459"/>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19B2C32-16AE-4B70-9535-BE0A0F1DAA18}"/>
              </a:ext>
            </a:extLst>
          </p:cNvPr>
          <p:cNvSpPr/>
          <p:nvPr/>
        </p:nvSpPr>
        <p:spPr>
          <a:xfrm>
            <a:off x="7255561" y="2809462"/>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66E416E-1D92-40F4-A81C-7F488D422765}"/>
              </a:ext>
            </a:extLst>
          </p:cNvPr>
          <p:cNvSpPr/>
          <p:nvPr/>
        </p:nvSpPr>
        <p:spPr>
          <a:xfrm>
            <a:off x="10422838" y="2809460"/>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612AC61-C7C4-4462-8C84-E089BDD7FF88}"/>
              </a:ext>
            </a:extLst>
          </p:cNvPr>
          <p:cNvSpPr txBox="1"/>
          <p:nvPr/>
        </p:nvSpPr>
        <p:spPr>
          <a:xfrm>
            <a:off x="655976" y="1800711"/>
            <a:ext cx="1480925" cy="369332"/>
          </a:xfrm>
          <a:prstGeom prst="rect">
            <a:avLst/>
          </a:prstGeom>
          <a:noFill/>
        </p:spPr>
        <p:txBody>
          <a:bodyPr wrap="square" rtlCol="0">
            <a:spAutoFit/>
          </a:bodyPr>
          <a:lstStyle/>
          <a:p>
            <a:r>
              <a:rPr lang="en-US" dirty="0"/>
              <a:t>Scenario 1</a:t>
            </a:r>
          </a:p>
        </p:txBody>
      </p:sp>
      <p:cxnSp>
        <p:nvCxnSpPr>
          <p:cNvPr id="61" name="Straight Arrow Connector 60">
            <a:extLst>
              <a:ext uri="{FF2B5EF4-FFF2-40B4-BE49-F238E27FC236}">
                <a16:creationId xmlns:a16="http://schemas.microsoft.com/office/drawing/2014/main" id="{B30F06CC-369F-48BB-AA2F-B9CEC210163B}"/>
              </a:ext>
            </a:extLst>
          </p:cNvPr>
          <p:cNvCxnSpPr>
            <a:cxnSpLocks/>
          </p:cNvCxnSpPr>
          <p:nvPr/>
        </p:nvCxnSpPr>
        <p:spPr>
          <a:xfrm flipV="1">
            <a:off x="2093839" y="2798736"/>
            <a:ext cx="497547" cy="173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9EA1C6-1D40-4BC4-BADC-B770751EB6E6}"/>
              </a:ext>
            </a:extLst>
          </p:cNvPr>
          <p:cNvCxnSpPr>
            <a:cxnSpLocks/>
          </p:cNvCxnSpPr>
          <p:nvPr/>
        </p:nvCxnSpPr>
        <p:spPr>
          <a:xfrm flipV="1">
            <a:off x="2136901" y="4353702"/>
            <a:ext cx="394257" cy="25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98E08C6-7E57-4EDF-B3B1-5D0F7F786234}"/>
              </a:ext>
            </a:extLst>
          </p:cNvPr>
          <p:cNvCxnSpPr>
            <a:cxnSpLocks/>
          </p:cNvCxnSpPr>
          <p:nvPr/>
        </p:nvCxnSpPr>
        <p:spPr>
          <a:xfrm flipV="1">
            <a:off x="8169961" y="2875721"/>
            <a:ext cx="569844" cy="195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8F64539-5671-49E1-9B20-2C32D9EA8633}"/>
              </a:ext>
            </a:extLst>
          </p:cNvPr>
          <p:cNvCxnSpPr>
            <a:cxnSpLocks/>
          </p:cNvCxnSpPr>
          <p:nvPr/>
        </p:nvCxnSpPr>
        <p:spPr>
          <a:xfrm flipV="1">
            <a:off x="5131900" y="2848354"/>
            <a:ext cx="467605" cy="12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2D3A58-EFF2-4E4F-B03D-C4365AFE92B0}"/>
              </a:ext>
            </a:extLst>
          </p:cNvPr>
          <p:cNvCxnSpPr>
            <a:cxnSpLocks/>
          </p:cNvCxnSpPr>
          <p:nvPr/>
        </p:nvCxnSpPr>
        <p:spPr>
          <a:xfrm>
            <a:off x="3737108" y="2885270"/>
            <a:ext cx="464421" cy="10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0717327-543C-4444-B323-BBE52B219180}"/>
              </a:ext>
            </a:extLst>
          </p:cNvPr>
          <p:cNvCxnSpPr>
            <a:cxnSpLocks/>
            <a:endCxn id="53" idx="1"/>
          </p:cNvCxnSpPr>
          <p:nvPr/>
        </p:nvCxnSpPr>
        <p:spPr>
          <a:xfrm flipV="1">
            <a:off x="3737108" y="4234068"/>
            <a:ext cx="480392" cy="144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8FE801E-2E64-4C6D-B66C-1BBE6EEA2CEF}"/>
              </a:ext>
            </a:extLst>
          </p:cNvPr>
          <p:cNvCxnSpPr>
            <a:cxnSpLocks/>
          </p:cNvCxnSpPr>
          <p:nvPr/>
        </p:nvCxnSpPr>
        <p:spPr>
          <a:xfrm flipV="1">
            <a:off x="3737108" y="5590395"/>
            <a:ext cx="436014" cy="218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0E4890D-9163-4C6A-A883-CE7630489E34}"/>
              </a:ext>
            </a:extLst>
          </p:cNvPr>
          <p:cNvCxnSpPr>
            <a:cxnSpLocks/>
            <a:endCxn id="86" idx="1"/>
          </p:cNvCxnSpPr>
          <p:nvPr/>
        </p:nvCxnSpPr>
        <p:spPr>
          <a:xfrm>
            <a:off x="2019767" y="5623829"/>
            <a:ext cx="481562"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83FD8D3-0248-4211-B0F1-B9975ACD29FE}"/>
              </a:ext>
            </a:extLst>
          </p:cNvPr>
          <p:cNvCxnSpPr>
            <a:cxnSpLocks/>
          </p:cNvCxnSpPr>
          <p:nvPr/>
        </p:nvCxnSpPr>
        <p:spPr>
          <a:xfrm>
            <a:off x="9899373" y="2875721"/>
            <a:ext cx="577060" cy="22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1E2DC75-B346-4D4B-812E-E6CD2AB7F181}"/>
              </a:ext>
            </a:extLst>
          </p:cNvPr>
          <p:cNvCxnSpPr>
            <a:cxnSpLocks/>
          </p:cNvCxnSpPr>
          <p:nvPr/>
        </p:nvCxnSpPr>
        <p:spPr>
          <a:xfrm>
            <a:off x="5131900" y="4552125"/>
            <a:ext cx="480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4022C7E-55C2-4E04-8276-8588967F45AA}"/>
              </a:ext>
            </a:extLst>
          </p:cNvPr>
          <p:cNvCxnSpPr>
            <a:cxnSpLocks/>
          </p:cNvCxnSpPr>
          <p:nvPr/>
        </p:nvCxnSpPr>
        <p:spPr>
          <a:xfrm>
            <a:off x="6818241" y="2848354"/>
            <a:ext cx="459921" cy="146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E82958E-F238-4010-B042-96E413BDEB92}"/>
              </a:ext>
            </a:extLst>
          </p:cNvPr>
          <p:cNvCxnSpPr>
            <a:cxnSpLocks/>
          </p:cNvCxnSpPr>
          <p:nvPr/>
        </p:nvCxnSpPr>
        <p:spPr>
          <a:xfrm>
            <a:off x="6818241" y="4552125"/>
            <a:ext cx="4373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FB4AC3B-4714-4F66-887E-A89A4E3CA23C}"/>
              </a:ext>
            </a:extLst>
          </p:cNvPr>
          <p:cNvCxnSpPr>
            <a:cxnSpLocks/>
          </p:cNvCxnSpPr>
          <p:nvPr/>
        </p:nvCxnSpPr>
        <p:spPr>
          <a:xfrm flipV="1">
            <a:off x="6818241" y="5460683"/>
            <a:ext cx="437319" cy="157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72DDF21-9296-4E7D-A9B1-6C9EC656CB4C}"/>
              </a:ext>
            </a:extLst>
          </p:cNvPr>
          <p:cNvCxnSpPr>
            <a:cxnSpLocks/>
          </p:cNvCxnSpPr>
          <p:nvPr/>
        </p:nvCxnSpPr>
        <p:spPr>
          <a:xfrm>
            <a:off x="5131900" y="5590396"/>
            <a:ext cx="518253" cy="4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F47A455-DC21-497B-B761-EF5EC9884096}"/>
              </a:ext>
            </a:extLst>
          </p:cNvPr>
          <p:cNvCxnSpPr>
            <a:cxnSpLocks/>
          </p:cNvCxnSpPr>
          <p:nvPr/>
        </p:nvCxnSpPr>
        <p:spPr>
          <a:xfrm>
            <a:off x="9899373" y="4552125"/>
            <a:ext cx="6466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3BDE1B4-03D8-44B4-B327-80D534697A22}"/>
              </a:ext>
            </a:extLst>
          </p:cNvPr>
          <p:cNvCxnSpPr>
            <a:cxnSpLocks/>
          </p:cNvCxnSpPr>
          <p:nvPr/>
        </p:nvCxnSpPr>
        <p:spPr>
          <a:xfrm flipV="1">
            <a:off x="9899373" y="5333999"/>
            <a:ext cx="646637" cy="225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7A6FCE7-D6F9-4049-900B-84B768D4C8EC}"/>
              </a:ext>
            </a:extLst>
          </p:cNvPr>
          <p:cNvCxnSpPr>
            <a:cxnSpLocks/>
          </p:cNvCxnSpPr>
          <p:nvPr/>
        </p:nvCxnSpPr>
        <p:spPr>
          <a:xfrm>
            <a:off x="8169961" y="5460683"/>
            <a:ext cx="533401" cy="197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C8875A7-64C4-4C34-932C-6F4E6FA37732}"/>
              </a:ext>
            </a:extLst>
          </p:cNvPr>
          <p:cNvCxnSpPr>
            <a:cxnSpLocks/>
          </p:cNvCxnSpPr>
          <p:nvPr/>
        </p:nvCxnSpPr>
        <p:spPr>
          <a:xfrm>
            <a:off x="8169961" y="4552125"/>
            <a:ext cx="5698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843CF0D-018A-4594-A375-8A8FB1E04C27}"/>
              </a:ext>
            </a:extLst>
          </p:cNvPr>
          <p:cNvSpPr txBox="1"/>
          <p:nvPr/>
        </p:nvSpPr>
        <p:spPr>
          <a:xfrm>
            <a:off x="1268891" y="3694051"/>
            <a:ext cx="695732" cy="369332"/>
          </a:xfrm>
          <a:prstGeom prst="rect">
            <a:avLst/>
          </a:prstGeom>
          <a:noFill/>
        </p:spPr>
        <p:txBody>
          <a:bodyPr wrap="square" rtlCol="0">
            <a:spAutoFit/>
          </a:bodyPr>
          <a:lstStyle/>
          <a:p>
            <a:r>
              <a:rPr lang="en-US" b="1" dirty="0"/>
              <a:t>Intro</a:t>
            </a:r>
          </a:p>
        </p:txBody>
      </p:sp>
      <p:sp>
        <p:nvSpPr>
          <p:cNvPr id="82" name="TextBox 81">
            <a:extLst>
              <a:ext uri="{FF2B5EF4-FFF2-40B4-BE49-F238E27FC236}">
                <a16:creationId xmlns:a16="http://schemas.microsoft.com/office/drawing/2014/main" id="{81F97074-0883-4257-9592-9E9B5DA73D45}"/>
              </a:ext>
            </a:extLst>
          </p:cNvPr>
          <p:cNvSpPr txBox="1"/>
          <p:nvPr/>
        </p:nvSpPr>
        <p:spPr>
          <a:xfrm>
            <a:off x="2483834" y="2429404"/>
            <a:ext cx="1480925" cy="369332"/>
          </a:xfrm>
          <a:prstGeom prst="rect">
            <a:avLst/>
          </a:prstGeom>
          <a:noFill/>
        </p:spPr>
        <p:txBody>
          <a:bodyPr wrap="square" rtlCol="0">
            <a:spAutoFit/>
          </a:bodyPr>
          <a:lstStyle/>
          <a:p>
            <a:r>
              <a:rPr lang="en-US" dirty="0"/>
              <a:t>Room 1-1</a:t>
            </a:r>
          </a:p>
        </p:txBody>
      </p:sp>
      <p:sp>
        <p:nvSpPr>
          <p:cNvPr id="84" name="TextBox 83">
            <a:extLst>
              <a:ext uri="{FF2B5EF4-FFF2-40B4-BE49-F238E27FC236}">
                <a16:creationId xmlns:a16="http://schemas.microsoft.com/office/drawing/2014/main" id="{FF849548-CC2C-4C63-803A-E4E848AD53D6}"/>
              </a:ext>
            </a:extLst>
          </p:cNvPr>
          <p:cNvSpPr txBox="1"/>
          <p:nvPr/>
        </p:nvSpPr>
        <p:spPr>
          <a:xfrm>
            <a:off x="2501329" y="3929271"/>
            <a:ext cx="1480925" cy="369332"/>
          </a:xfrm>
          <a:prstGeom prst="rect">
            <a:avLst/>
          </a:prstGeom>
          <a:noFill/>
        </p:spPr>
        <p:txBody>
          <a:bodyPr wrap="square" rtlCol="0">
            <a:spAutoFit/>
          </a:bodyPr>
          <a:lstStyle/>
          <a:p>
            <a:r>
              <a:rPr lang="en-US" dirty="0"/>
              <a:t>Room 1-2</a:t>
            </a:r>
          </a:p>
        </p:txBody>
      </p:sp>
      <p:sp>
        <p:nvSpPr>
          <p:cNvPr id="86" name="TextBox 85">
            <a:extLst>
              <a:ext uri="{FF2B5EF4-FFF2-40B4-BE49-F238E27FC236}">
                <a16:creationId xmlns:a16="http://schemas.microsoft.com/office/drawing/2014/main" id="{577ADE25-EB07-42C4-86E6-BBD8BC4D340A}"/>
              </a:ext>
            </a:extLst>
          </p:cNvPr>
          <p:cNvSpPr txBox="1"/>
          <p:nvPr/>
        </p:nvSpPr>
        <p:spPr>
          <a:xfrm>
            <a:off x="2501329" y="5623829"/>
            <a:ext cx="1480925" cy="369332"/>
          </a:xfrm>
          <a:prstGeom prst="rect">
            <a:avLst/>
          </a:prstGeom>
          <a:noFill/>
        </p:spPr>
        <p:txBody>
          <a:bodyPr wrap="square" rtlCol="0">
            <a:spAutoFit/>
          </a:bodyPr>
          <a:lstStyle/>
          <a:p>
            <a:r>
              <a:rPr lang="en-US" dirty="0"/>
              <a:t>Room 1-3</a:t>
            </a:r>
          </a:p>
        </p:txBody>
      </p:sp>
      <p:sp>
        <p:nvSpPr>
          <p:cNvPr id="88" name="TextBox 87">
            <a:extLst>
              <a:ext uri="{FF2B5EF4-FFF2-40B4-BE49-F238E27FC236}">
                <a16:creationId xmlns:a16="http://schemas.microsoft.com/office/drawing/2014/main" id="{F993B8EF-A7FC-42A9-BD95-C7C78442D6F8}"/>
              </a:ext>
            </a:extLst>
          </p:cNvPr>
          <p:cNvSpPr txBox="1"/>
          <p:nvPr/>
        </p:nvSpPr>
        <p:spPr>
          <a:xfrm>
            <a:off x="3907735" y="3703986"/>
            <a:ext cx="1480925" cy="369332"/>
          </a:xfrm>
          <a:prstGeom prst="rect">
            <a:avLst/>
          </a:prstGeom>
          <a:noFill/>
        </p:spPr>
        <p:txBody>
          <a:bodyPr wrap="square" rtlCol="0">
            <a:spAutoFit/>
          </a:bodyPr>
          <a:lstStyle/>
          <a:p>
            <a:r>
              <a:rPr lang="en-US" b="1" dirty="0"/>
              <a:t>Interlude 1</a:t>
            </a:r>
          </a:p>
        </p:txBody>
      </p:sp>
      <p:sp>
        <p:nvSpPr>
          <p:cNvPr id="90" name="TextBox 89">
            <a:extLst>
              <a:ext uri="{FF2B5EF4-FFF2-40B4-BE49-F238E27FC236}">
                <a16:creationId xmlns:a16="http://schemas.microsoft.com/office/drawing/2014/main" id="{FF1F01D4-BCAD-4794-BCF8-71C4AFBAE652}"/>
              </a:ext>
            </a:extLst>
          </p:cNvPr>
          <p:cNvSpPr txBox="1"/>
          <p:nvPr/>
        </p:nvSpPr>
        <p:spPr>
          <a:xfrm>
            <a:off x="5579177" y="4009646"/>
            <a:ext cx="1480925" cy="369332"/>
          </a:xfrm>
          <a:prstGeom prst="rect">
            <a:avLst/>
          </a:prstGeom>
          <a:noFill/>
        </p:spPr>
        <p:txBody>
          <a:bodyPr wrap="square" rtlCol="0">
            <a:spAutoFit/>
          </a:bodyPr>
          <a:lstStyle/>
          <a:p>
            <a:r>
              <a:rPr lang="en-US" dirty="0"/>
              <a:t>Room 2-2</a:t>
            </a:r>
          </a:p>
        </p:txBody>
      </p:sp>
      <p:sp>
        <p:nvSpPr>
          <p:cNvPr id="92" name="TextBox 91">
            <a:extLst>
              <a:ext uri="{FF2B5EF4-FFF2-40B4-BE49-F238E27FC236}">
                <a16:creationId xmlns:a16="http://schemas.microsoft.com/office/drawing/2014/main" id="{FE0D3FB7-5ACB-4E53-BE1B-90387F977ACF}"/>
              </a:ext>
            </a:extLst>
          </p:cNvPr>
          <p:cNvSpPr txBox="1"/>
          <p:nvPr/>
        </p:nvSpPr>
        <p:spPr>
          <a:xfrm>
            <a:off x="5588630" y="2376311"/>
            <a:ext cx="1480925" cy="369332"/>
          </a:xfrm>
          <a:prstGeom prst="rect">
            <a:avLst/>
          </a:prstGeom>
          <a:noFill/>
        </p:spPr>
        <p:txBody>
          <a:bodyPr wrap="square" rtlCol="0">
            <a:spAutoFit/>
          </a:bodyPr>
          <a:lstStyle/>
          <a:p>
            <a:r>
              <a:rPr lang="en-US" dirty="0"/>
              <a:t>Room 2-1</a:t>
            </a:r>
          </a:p>
        </p:txBody>
      </p:sp>
      <p:sp>
        <p:nvSpPr>
          <p:cNvPr id="94" name="TextBox 93">
            <a:extLst>
              <a:ext uri="{FF2B5EF4-FFF2-40B4-BE49-F238E27FC236}">
                <a16:creationId xmlns:a16="http://schemas.microsoft.com/office/drawing/2014/main" id="{A1671941-AED6-4C2C-9CC5-CD971391D6AF}"/>
              </a:ext>
            </a:extLst>
          </p:cNvPr>
          <p:cNvSpPr txBox="1"/>
          <p:nvPr/>
        </p:nvSpPr>
        <p:spPr>
          <a:xfrm>
            <a:off x="5591351" y="5640532"/>
            <a:ext cx="1480925" cy="369332"/>
          </a:xfrm>
          <a:prstGeom prst="rect">
            <a:avLst/>
          </a:prstGeom>
          <a:noFill/>
        </p:spPr>
        <p:txBody>
          <a:bodyPr wrap="square" rtlCol="0">
            <a:spAutoFit/>
          </a:bodyPr>
          <a:lstStyle/>
          <a:p>
            <a:r>
              <a:rPr lang="en-US" dirty="0"/>
              <a:t>Room 2-3</a:t>
            </a:r>
          </a:p>
        </p:txBody>
      </p:sp>
      <p:sp>
        <p:nvSpPr>
          <p:cNvPr id="96" name="TextBox 95">
            <a:extLst>
              <a:ext uri="{FF2B5EF4-FFF2-40B4-BE49-F238E27FC236}">
                <a16:creationId xmlns:a16="http://schemas.microsoft.com/office/drawing/2014/main" id="{5FBF69A0-DB5B-46BD-B184-BEF46C9BCC54}"/>
              </a:ext>
            </a:extLst>
          </p:cNvPr>
          <p:cNvSpPr txBox="1"/>
          <p:nvPr/>
        </p:nvSpPr>
        <p:spPr>
          <a:xfrm>
            <a:off x="6985545" y="3598830"/>
            <a:ext cx="1480925" cy="369332"/>
          </a:xfrm>
          <a:prstGeom prst="rect">
            <a:avLst/>
          </a:prstGeom>
          <a:noFill/>
        </p:spPr>
        <p:txBody>
          <a:bodyPr wrap="square" rtlCol="0">
            <a:spAutoFit/>
          </a:bodyPr>
          <a:lstStyle/>
          <a:p>
            <a:r>
              <a:rPr lang="en-US" b="1" dirty="0"/>
              <a:t>Interlude 2</a:t>
            </a:r>
          </a:p>
        </p:txBody>
      </p:sp>
      <p:sp>
        <p:nvSpPr>
          <p:cNvPr id="98" name="TextBox 97">
            <a:extLst>
              <a:ext uri="{FF2B5EF4-FFF2-40B4-BE49-F238E27FC236}">
                <a16:creationId xmlns:a16="http://schemas.microsoft.com/office/drawing/2014/main" id="{45BAF47D-3E8E-461A-8EEC-C54056337773}"/>
              </a:ext>
            </a:extLst>
          </p:cNvPr>
          <p:cNvSpPr txBox="1"/>
          <p:nvPr/>
        </p:nvSpPr>
        <p:spPr>
          <a:xfrm>
            <a:off x="8645404" y="5635492"/>
            <a:ext cx="1480925" cy="369332"/>
          </a:xfrm>
          <a:prstGeom prst="rect">
            <a:avLst/>
          </a:prstGeom>
          <a:noFill/>
        </p:spPr>
        <p:txBody>
          <a:bodyPr wrap="square" rtlCol="0">
            <a:spAutoFit/>
          </a:bodyPr>
          <a:lstStyle/>
          <a:p>
            <a:r>
              <a:rPr lang="en-US" dirty="0"/>
              <a:t>Room 3-3</a:t>
            </a:r>
          </a:p>
        </p:txBody>
      </p:sp>
      <p:sp>
        <p:nvSpPr>
          <p:cNvPr id="100" name="TextBox 99">
            <a:extLst>
              <a:ext uri="{FF2B5EF4-FFF2-40B4-BE49-F238E27FC236}">
                <a16:creationId xmlns:a16="http://schemas.microsoft.com/office/drawing/2014/main" id="{944DA2FF-D4FC-4259-A694-154802A91848}"/>
              </a:ext>
            </a:extLst>
          </p:cNvPr>
          <p:cNvSpPr txBox="1"/>
          <p:nvPr/>
        </p:nvSpPr>
        <p:spPr>
          <a:xfrm>
            <a:off x="8671886" y="3847381"/>
            <a:ext cx="1480925" cy="369332"/>
          </a:xfrm>
          <a:prstGeom prst="rect">
            <a:avLst/>
          </a:prstGeom>
          <a:noFill/>
        </p:spPr>
        <p:txBody>
          <a:bodyPr wrap="square" rtlCol="0">
            <a:spAutoFit/>
          </a:bodyPr>
          <a:lstStyle/>
          <a:p>
            <a:r>
              <a:rPr lang="en-US" dirty="0"/>
              <a:t>Room 3-2</a:t>
            </a:r>
          </a:p>
        </p:txBody>
      </p:sp>
      <p:sp>
        <p:nvSpPr>
          <p:cNvPr id="102" name="TextBox 101">
            <a:extLst>
              <a:ext uri="{FF2B5EF4-FFF2-40B4-BE49-F238E27FC236}">
                <a16:creationId xmlns:a16="http://schemas.microsoft.com/office/drawing/2014/main" id="{253148B2-8BC5-4EEE-91C3-64BED9B17DED}"/>
              </a:ext>
            </a:extLst>
          </p:cNvPr>
          <p:cNvSpPr txBox="1"/>
          <p:nvPr/>
        </p:nvSpPr>
        <p:spPr>
          <a:xfrm>
            <a:off x="8669763" y="2394147"/>
            <a:ext cx="1334218" cy="369332"/>
          </a:xfrm>
          <a:prstGeom prst="rect">
            <a:avLst/>
          </a:prstGeom>
          <a:noFill/>
        </p:spPr>
        <p:txBody>
          <a:bodyPr wrap="square" rtlCol="0">
            <a:spAutoFit/>
          </a:bodyPr>
          <a:lstStyle/>
          <a:p>
            <a:r>
              <a:rPr lang="en-US" dirty="0"/>
              <a:t>Room 3-1</a:t>
            </a:r>
          </a:p>
        </p:txBody>
      </p:sp>
      <p:sp>
        <p:nvSpPr>
          <p:cNvPr id="104" name="TextBox 103">
            <a:extLst>
              <a:ext uri="{FF2B5EF4-FFF2-40B4-BE49-F238E27FC236}">
                <a16:creationId xmlns:a16="http://schemas.microsoft.com/office/drawing/2014/main" id="{9B4FCC58-6818-473C-8A0B-7FF55409AE49}"/>
              </a:ext>
            </a:extLst>
          </p:cNvPr>
          <p:cNvSpPr txBox="1"/>
          <p:nvPr/>
        </p:nvSpPr>
        <p:spPr>
          <a:xfrm>
            <a:off x="10590131" y="3652706"/>
            <a:ext cx="773132" cy="369332"/>
          </a:xfrm>
          <a:prstGeom prst="rect">
            <a:avLst/>
          </a:prstGeom>
          <a:noFill/>
        </p:spPr>
        <p:txBody>
          <a:bodyPr wrap="square" rtlCol="0">
            <a:spAutoFit/>
          </a:bodyPr>
          <a:lstStyle/>
          <a:p>
            <a:r>
              <a:rPr lang="en-US" b="1" dirty="0"/>
              <a:t>End</a:t>
            </a:r>
          </a:p>
        </p:txBody>
      </p:sp>
      <p:pic>
        <p:nvPicPr>
          <p:cNvPr id="142" name="Picture 141">
            <a:extLst>
              <a:ext uri="{FF2B5EF4-FFF2-40B4-BE49-F238E27FC236}">
                <a16:creationId xmlns:a16="http://schemas.microsoft.com/office/drawing/2014/main" id="{98EDC372-4E13-4847-9CC1-F356EE45F2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404" y="184976"/>
            <a:ext cx="2760358" cy="1555002"/>
          </a:xfrm>
          <a:prstGeom prst="rect">
            <a:avLst/>
          </a:prstGeom>
        </p:spPr>
      </p:pic>
    </p:spTree>
    <p:extLst>
      <p:ext uri="{BB962C8B-B14F-4D97-AF65-F5344CB8AC3E}">
        <p14:creationId xmlns:p14="http://schemas.microsoft.com/office/powerpoint/2010/main" val="39676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5EFA-4990-434D-AC75-2DC78156E3D6}"/>
              </a:ext>
            </a:extLst>
          </p:cNvPr>
          <p:cNvSpPr>
            <a:spLocks noGrp="1"/>
          </p:cNvSpPr>
          <p:nvPr>
            <p:ph type="title"/>
          </p:nvPr>
        </p:nvSpPr>
        <p:spPr>
          <a:xfrm>
            <a:off x="2221865" y="332562"/>
            <a:ext cx="8911687" cy="555333"/>
          </a:xfrm>
        </p:spPr>
        <p:txBody>
          <a:bodyPr>
            <a:normAutofit fontScale="90000"/>
          </a:bodyPr>
          <a:lstStyle/>
          <a:p>
            <a:r>
              <a:rPr lang="en-US" dirty="0"/>
              <a:t>The User Interface</a:t>
            </a:r>
          </a:p>
        </p:txBody>
      </p:sp>
      <p:sp>
        <p:nvSpPr>
          <p:cNvPr id="4" name="Rectangle 3">
            <a:extLst>
              <a:ext uri="{FF2B5EF4-FFF2-40B4-BE49-F238E27FC236}">
                <a16:creationId xmlns:a16="http://schemas.microsoft.com/office/drawing/2014/main" id="{4F294F64-FD75-4C1B-801C-862C9D2C1E9D}"/>
              </a:ext>
            </a:extLst>
          </p:cNvPr>
          <p:cNvSpPr/>
          <p:nvPr/>
        </p:nvSpPr>
        <p:spPr>
          <a:xfrm>
            <a:off x="1948070" y="1457739"/>
            <a:ext cx="7964556" cy="44792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B6919A-2C6A-4002-AA21-EF84B4D247E5}"/>
              </a:ext>
            </a:extLst>
          </p:cNvPr>
          <p:cNvSpPr txBox="1"/>
          <p:nvPr/>
        </p:nvSpPr>
        <p:spPr>
          <a:xfrm>
            <a:off x="2080591" y="1590261"/>
            <a:ext cx="7726018" cy="4247317"/>
          </a:xfrm>
          <a:prstGeom prst="rect">
            <a:avLst/>
          </a:prstGeom>
          <a:noFill/>
        </p:spPr>
        <p:txBody>
          <a:bodyPr wrap="square" rtlCol="0">
            <a:spAutoFit/>
          </a:bodyPr>
          <a:lstStyle/>
          <a:p>
            <a:r>
              <a:rPr lang="en-US" dirty="0">
                <a:solidFill>
                  <a:srgbClr val="00B050"/>
                </a:solidFill>
              </a:rPr>
              <a:t>This is the user display for my game. It is just a text display with nothing too crazy. This area up here is where I’ll wax poetic and describe the room or situation. Paying attention to this is what will let someone beat the game.</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--------------------------------------------------------------------------------------------------Except down here, we’ll have user </a:t>
            </a:r>
            <a:r>
              <a:rPr lang="en-US" u="sng" dirty="0">
                <a:solidFill>
                  <a:srgbClr val="00B050"/>
                </a:solidFill>
              </a:rPr>
              <a:t>choices</a:t>
            </a:r>
            <a:r>
              <a:rPr lang="en-US" dirty="0">
                <a:solidFill>
                  <a:srgbClr val="00B050"/>
                </a:solidFill>
              </a:rPr>
              <a:t> displayed like</a:t>
            </a:r>
          </a:p>
          <a:p>
            <a:r>
              <a:rPr lang="en-US" u="sng" dirty="0">
                <a:solidFill>
                  <a:srgbClr val="00B050"/>
                </a:solidFill>
              </a:rPr>
              <a:t>1.)</a:t>
            </a:r>
            <a:r>
              <a:rPr lang="en-US" dirty="0">
                <a:solidFill>
                  <a:srgbClr val="00B050"/>
                </a:solidFill>
              </a:rPr>
              <a:t> First choice</a:t>
            </a:r>
          </a:p>
          <a:p>
            <a:r>
              <a:rPr lang="en-US" u="sng" dirty="0">
                <a:solidFill>
                  <a:srgbClr val="00B050"/>
                </a:solidFill>
              </a:rPr>
              <a:t>2.)</a:t>
            </a:r>
            <a:r>
              <a:rPr lang="en-US" dirty="0">
                <a:solidFill>
                  <a:srgbClr val="00B050"/>
                </a:solidFill>
              </a:rPr>
              <a:t> Second choice</a:t>
            </a:r>
          </a:p>
          <a:p>
            <a:r>
              <a:rPr lang="en-US" u="sng" dirty="0">
                <a:solidFill>
                  <a:srgbClr val="00B050"/>
                </a:solidFill>
              </a:rPr>
              <a:t>3.)</a:t>
            </a:r>
            <a:r>
              <a:rPr lang="en-US" dirty="0">
                <a:solidFill>
                  <a:srgbClr val="00B050"/>
                </a:solidFill>
              </a:rPr>
              <a:t> Third choice</a:t>
            </a:r>
          </a:p>
          <a:p>
            <a:r>
              <a:rPr lang="en-US" u="sng" dirty="0">
                <a:solidFill>
                  <a:srgbClr val="00B050"/>
                </a:solidFill>
              </a:rPr>
              <a:t>Etc.</a:t>
            </a:r>
          </a:p>
        </p:txBody>
      </p:sp>
    </p:spTree>
    <p:extLst>
      <p:ext uri="{BB962C8B-B14F-4D97-AF65-F5344CB8AC3E}">
        <p14:creationId xmlns:p14="http://schemas.microsoft.com/office/powerpoint/2010/main" val="42020034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1940</TotalTime>
  <Words>237</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Times New Roman</vt:lpstr>
      <vt:lpstr>Wingdings 3</vt:lpstr>
      <vt:lpstr>Wisp</vt:lpstr>
      <vt:lpstr>Arcade Escape Room</vt:lpstr>
      <vt:lpstr>The Idea</vt:lpstr>
      <vt:lpstr>A Little Visual Aid</vt:lpstr>
      <vt:lpstr>The 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Arcade Escape Room</dc:title>
  <dc:creator>Blake A. Collins</dc:creator>
  <cp:lastModifiedBy>Blake A. Collins</cp:lastModifiedBy>
  <cp:revision>15</cp:revision>
  <dcterms:created xsi:type="dcterms:W3CDTF">2020-10-27T18:23:30Z</dcterms:created>
  <dcterms:modified xsi:type="dcterms:W3CDTF">2020-10-29T02:43:50Z</dcterms:modified>
</cp:coreProperties>
</file>