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0"/>
  </p:notesMasterIdLst>
  <p:sldIdLst>
    <p:sldId id="275" r:id="rId2"/>
    <p:sldId id="256" r:id="rId3"/>
    <p:sldId id="258" r:id="rId4"/>
    <p:sldId id="260" r:id="rId5"/>
    <p:sldId id="261" r:id="rId6"/>
    <p:sldId id="276" r:id="rId7"/>
    <p:sldId id="263" r:id="rId8"/>
    <p:sldId id="264" r:id="rId9"/>
    <p:sldId id="265" r:id="rId10"/>
    <p:sldId id="277" r:id="rId11"/>
    <p:sldId id="267" r:id="rId12"/>
    <p:sldId id="268" r:id="rId13"/>
    <p:sldId id="269" r:id="rId14"/>
    <p:sldId id="271" r:id="rId15"/>
    <p:sldId id="270" r:id="rId16"/>
    <p:sldId id="272" r:id="rId17"/>
    <p:sldId id="27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E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0E08A-5204-481F-92ED-42BF25DCA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F5053-030E-499F-9432-FB333CD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0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C45155-FFEA-417B-9C70-A5C09388DA1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14ADB5-8F0C-42FF-BDB8-CBEA1442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nechinesemuslimah.blogspot.com/2013_02_01_archiv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red.it/internet/web/2020/08/18/internet-explorer-ultimo-anno/" TargetMode="External"/><Relationship Id="rId3" Type="http://schemas.openxmlformats.org/officeDocument/2006/relationships/hyperlink" Target="https://en.m.wikipedia.org/wiki/File:Google_Chrome_icon_(September_2014).sv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vr.rocks/firefox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6964A-5C79-439B-A422-585BD1E1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45774" y="-26504"/>
            <a:ext cx="12510935" cy="69092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bliqueBottomRight"/>
            <a:lightRig rig="threePt" dir="t">
              <a:rot lat="0" lon="0" rev="2700000"/>
            </a:lightRig>
          </a:scene3d>
          <a:sp3d contourW="6350">
            <a:bevelT h="38100" prst="angle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06078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DFE6BA-2E3D-48F7-BFE7-083AD2B0675A}"/>
              </a:ext>
            </a:extLst>
          </p:cNvPr>
          <p:cNvSpPr txBox="1"/>
          <p:nvPr/>
        </p:nvSpPr>
        <p:spPr>
          <a:xfrm>
            <a:off x="702365" y="715617"/>
            <a:ext cx="947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The World Wide Web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B31F2-0DD4-44C0-9D93-7BBD33D44EF2}"/>
              </a:ext>
            </a:extLst>
          </p:cNvPr>
          <p:cNvSpPr txBox="1"/>
          <p:nvPr/>
        </p:nvSpPr>
        <p:spPr>
          <a:xfrm>
            <a:off x="583096" y="2597428"/>
            <a:ext cx="111583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It is a most popular method of accessing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It uses a concept called hypertext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Hypertext documents on internet are known as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Web pages are created by using a special language called Hyper Text Markup Language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24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latin typeface="Arial Black" panose="020B0A04020102020204" pitchFamily="34" charset="0"/>
              </a:rPr>
              <a:t>Uses of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4" y="2325202"/>
            <a:ext cx="10469216" cy="402258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Online communication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Exchange of views on topics of common interest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Posting of information on general interest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Product promotion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Feedback about product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Customer support service</a:t>
            </a:r>
          </a:p>
        </p:txBody>
      </p:sp>
    </p:spTree>
    <p:extLst>
      <p:ext uri="{BB962C8B-B14F-4D97-AF65-F5344CB8AC3E}">
        <p14:creationId xmlns:p14="http://schemas.microsoft.com/office/powerpoint/2010/main" val="167955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Online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69704"/>
            <a:ext cx="12192000" cy="4088296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  <a:scene3d>
              <a:camera prst="obliqueBottomRight"/>
              <a:lightRig rig="threePt" dir="t"/>
            </a:scene3d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Online communication refers to the ways in which individuals as well as computers can communicate with each other over a computer network , such as the internet . These ways include chat rooms ,e-mails.</a:t>
            </a:r>
          </a:p>
        </p:txBody>
      </p:sp>
    </p:spTree>
    <p:extLst>
      <p:ext uri="{BB962C8B-B14F-4D97-AF65-F5344CB8AC3E}">
        <p14:creationId xmlns:p14="http://schemas.microsoft.com/office/powerpoint/2010/main" val="2566905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Software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2" y="2502603"/>
            <a:ext cx="1168841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Software sharing is the practice of sharing or offering access to digital information or resources, including documents, multimedia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(audio/video), graphics, computer programs, images and e-books.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It is the private and public distribution of data or resources in a network with different levels of sharing priviliges.</a:t>
            </a:r>
          </a:p>
        </p:txBody>
      </p:sp>
    </p:spTree>
    <p:extLst>
      <p:ext uri="{BB962C8B-B14F-4D97-AF65-F5344CB8AC3E}">
        <p14:creationId xmlns:p14="http://schemas.microsoft.com/office/powerpoint/2010/main" val="78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dirty="0">
                <a:latin typeface="Arial Black" panose="020B0A04020102020204" pitchFamily="34" charset="0"/>
              </a:rPr>
              <a:t>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2" y="2298700"/>
            <a:ext cx="11728173" cy="4559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A set of guidelines and rules.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Communications protocol is a formal description of message formats and the rules for exchanging those messages.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Format that agreed to transfer data between two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 Hypertext Transfer Protocol(HTTP)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Internet Protocol(IP)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File transfer Protocol(FTP)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Simple Mail Transfer Protocol(SMTP)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Networks News File Transfer Protocol(NNTP)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Transmission Control Protocol (TCP);Normally use together with IP.</a:t>
            </a:r>
          </a:p>
        </p:txBody>
      </p:sp>
    </p:spTree>
    <p:extLst>
      <p:ext uri="{BB962C8B-B14F-4D97-AF65-F5344CB8AC3E}">
        <p14:creationId xmlns:p14="http://schemas.microsoft.com/office/powerpoint/2010/main" val="367146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Different types of web browsers</a:t>
            </a:r>
            <a:r>
              <a:rPr lang="en-US" sz="4800" dirty="0">
                <a:latin typeface="Algerian" panose="04020705040A02060702" pitchFamily="82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0C8A-BCCF-4F39-B0ED-D1D0124E2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0820" y="2610676"/>
            <a:ext cx="3127513" cy="235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99E68-A301-44A4-A38A-288909947BFC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m.wikipedia.org/wiki/File:Google_Chrome_icon_(September_2014)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2F64B-4C78-49E3-A881-65435C031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81671" y="2676934"/>
            <a:ext cx="3816626" cy="2637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1F7567-AA87-47E1-A68A-97AA7A6F9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04317" y="2478155"/>
            <a:ext cx="3472069" cy="29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8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Advantages of Internet: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Communication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Research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Education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Financial transactions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For updates</a:t>
            </a:r>
          </a:p>
        </p:txBody>
      </p:sp>
    </p:spTree>
    <p:extLst>
      <p:ext uri="{BB962C8B-B14F-4D97-AF65-F5344CB8AC3E}">
        <p14:creationId xmlns:p14="http://schemas.microsoft.com/office/powerpoint/2010/main" val="274377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1B63-B00E-46BD-927F-2FF5271A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996" y="973668"/>
            <a:ext cx="8761413" cy="706964"/>
          </a:xfrm>
        </p:spPr>
        <p:txBody>
          <a:bodyPr/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Disadvantages of internet: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A35F3-09B9-4440-9C86-06C2271B24DD}"/>
              </a:ext>
            </a:extLst>
          </p:cNvPr>
          <p:cNvSpPr txBox="1"/>
          <p:nvPr/>
        </p:nvSpPr>
        <p:spPr>
          <a:xfrm>
            <a:off x="145774" y="2849218"/>
            <a:ext cx="116354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 Rounded MT Bold" panose="020F0704030504030204" pitchFamily="34" charset="0"/>
              </a:rPr>
              <a:t>Theft of personal information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 Rounded MT Bold" panose="020F0704030504030204" pitchFamily="34" charset="0"/>
              </a:rPr>
              <a:t>Spamming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 Rounded MT Bold" panose="020F0704030504030204" pitchFamily="34" charset="0"/>
              </a:rPr>
              <a:t>Malware threats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 Rounded MT Bold" panose="020F0704030504030204" pitchFamily="34" charset="0"/>
              </a:rPr>
              <a:t>Social isolation, obesity and depression.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249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364" y="570058"/>
            <a:ext cx="9723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lackadder ITC" panose="04020505051007020D02" pitchFamily="82" charset="0"/>
              </a:rPr>
              <a:t>Thankyou for your concentration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3269455"/>
            <a:ext cx="4187687" cy="33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0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58">
              <a:srgbClr val="BCA343"/>
            </a:gs>
            <a:gs pos="57523">
              <a:schemeClr val="accent6">
                <a:lumMod val="60000"/>
                <a:lumOff val="40000"/>
              </a:schemeClr>
            </a:gs>
            <a:gs pos="46900">
              <a:srgbClr val="FF0000"/>
            </a:gs>
            <a:gs pos="23871">
              <a:schemeClr val="accent2">
                <a:lumMod val="50000"/>
              </a:schemeClr>
            </a:gs>
            <a:gs pos="15913">
              <a:schemeClr val="accent4">
                <a:lumMod val="60000"/>
                <a:lumOff val="40000"/>
              </a:schemeClr>
            </a:gs>
            <a:gs pos="7992">
              <a:schemeClr val="accent2">
                <a:lumMod val="75000"/>
              </a:schemeClr>
            </a:gs>
            <a:gs pos="0">
              <a:schemeClr val="tx1"/>
            </a:gs>
            <a:gs pos="74000">
              <a:srgbClr val="FFC000"/>
            </a:gs>
            <a:gs pos="83000">
              <a:srgbClr val="00B050"/>
            </a:gs>
            <a:gs pos="100000">
              <a:schemeClr val="accent4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591" y="503583"/>
            <a:ext cx="8825658" cy="1315255"/>
          </a:xfrm>
        </p:spPr>
        <p:txBody>
          <a:bodyPr/>
          <a:lstStyle/>
          <a:p>
            <a:r>
              <a:rPr lang="en-US" sz="8000" dirty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     </a:t>
            </a:r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Internet</a:t>
            </a:r>
            <a:endParaRPr lang="en-US" sz="8000" dirty="0"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390" y="2166734"/>
            <a:ext cx="8825658" cy="86142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artDeco"/>
            </a:sp3d>
          </a:bodyPr>
          <a:lstStyle/>
          <a:p>
            <a:pPr algn="l"/>
            <a:r>
              <a:rPr lang="en-US" sz="4000" b="1" cap="none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Presented by:</a:t>
            </a:r>
          </a:p>
          <a:p>
            <a:pPr algn="l"/>
            <a:r>
              <a:rPr lang="en-US" sz="4000" b="1" cap="none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BADAR RASHEED BUTT</a:t>
            </a:r>
          </a:p>
          <a:p>
            <a:r>
              <a:rPr lang="en-US" sz="3600" b="1" cap="none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211370113</a:t>
            </a:r>
          </a:p>
          <a:p>
            <a:r>
              <a:rPr lang="en-US" sz="4000" b="1" cap="none" spc="50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PRESENTED TO:</a:t>
            </a:r>
          </a:p>
          <a:p>
            <a:r>
              <a:rPr lang="en-US" sz="4000" b="1" cap="none" spc="50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			MAM SHAZMA NOOR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cap="none" dirty="0">
              <a:ln/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4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53" y="973668"/>
            <a:ext cx="8761413" cy="706964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       </a:t>
            </a:r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What is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24" y="231809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Internet</a:t>
            </a:r>
            <a:r>
              <a:rPr lang="en-US" dirty="0"/>
              <a:t> is a vast network that connects computers all over the world. Through the </a:t>
            </a:r>
            <a:r>
              <a:rPr lang="en-US" b="1" dirty="0"/>
              <a:t>Internet</a:t>
            </a:r>
            <a:r>
              <a:rPr lang="en-US" dirty="0"/>
              <a:t>, people can share information and communicate from anywhere with an </a:t>
            </a:r>
            <a:r>
              <a:rPr lang="en-US" b="1" dirty="0"/>
              <a:t>Internet</a:t>
            </a:r>
            <a:r>
              <a:rPr lang="en-US" dirty="0"/>
              <a:t> connection.</a:t>
            </a:r>
          </a:p>
          <a:p>
            <a:r>
              <a:rPr lang="en-US" dirty="0"/>
              <a:t>It is a very large wide area network (WAN) connecting computers It makes it possible for millions of users to connect to one another via telephone lines, cable lines, and satellites</a:t>
            </a:r>
          </a:p>
          <a:p>
            <a:r>
              <a:rPr lang="en-US" dirty="0"/>
              <a:t>and networks around the world.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43" y="3750365"/>
            <a:ext cx="4320000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9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30" y="841149"/>
            <a:ext cx="9253758" cy="70696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How did the internet developed?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Internet was born in late 1960’s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The internet has its root in the APRANET system of the ADVANCED RESEARCH PROJECT AGENCY of U.S. Department of Defense which linked together mainframe computers to form a communication networks.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APRANET is known as the forefather of internet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75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Basic services of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10" y="2513752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Electronic 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FTP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 Rounded MT Bold" panose="020F0704030504030204" pitchFamily="34" charset="0"/>
              </a:rPr>
              <a:t>Talnet</a:t>
            </a:r>
            <a:endParaRPr lang="en-US" sz="3200" dirty="0"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Usenet news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The World Wide Web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91" y="2491409"/>
            <a:ext cx="4075730" cy="38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47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C21F1-DEAC-4503-9178-A47C0CB36123}"/>
              </a:ext>
            </a:extLst>
          </p:cNvPr>
          <p:cNvSpPr txBox="1"/>
          <p:nvPr/>
        </p:nvSpPr>
        <p:spPr>
          <a:xfrm>
            <a:off x="397566" y="2663693"/>
            <a:ext cx="1156914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It is also known as e-mail in short.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It enables to send and receive a mail.(message)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It is faster than paper mail.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Images , audio , video can be sent along with text.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856DC-F571-4191-B758-14F43C6E115C}"/>
              </a:ext>
            </a:extLst>
          </p:cNvPr>
          <p:cNvSpPr txBox="1"/>
          <p:nvPr/>
        </p:nvSpPr>
        <p:spPr>
          <a:xfrm>
            <a:off x="2186609" y="821635"/>
            <a:ext cx="783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Electronic Mail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2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033" y="973668"/>
            <a:ext cx="8761413" cy="70696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File Transfer Protocol (FTP)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18" y="2372139"/>
            <a:ext cx="9264996" cy="364766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It enables users to move a file from one computer to another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A file may contain: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Text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Artwork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Movie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Sound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Software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Setup FTP Server On CentOS, RHEL, Scientific Linux 6.5/6.4/6.3 | Unixm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92" y="3045061"/>
            <a:ext cx="4755839" cy="31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90688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2" y="452718"/>
            <a:ext cx="9608382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err="1">
                <a:latin typeface="Arial Black" panose="020B0A04020102020204" pitchFamily="34" charset="0"/>
              </a:rPr>
              <a:t>Talnet</a:t>
            </a:r>
            <a:endParaRPr lang="en-US" sz="8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>
                <a:latin typeface="Arial Rounded MT Bold" panose="020F0704030504030204" pitchFamily="34" charset="0"/>
              </a:rPr>
              <a:t>Talnet</a:t>
            </a:r>
            <a:r>
              <a:rPr lang="en-US" sz="2800" dirty="0">
                <a:latin typeface="Arial Rounded MT Bold" panose="020F0704030504030204" pitchFamily="34" charset="0"/>
              </a:rPr>
              <a:t> service enables users to login to another computer on internet from their local computer for using: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        Computing power of remote computer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        Software on remote computer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        Database of remote computer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This action is called remote login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en-US" sz="8000" dirty="0">
                <a:latin typeface="Arial Black" panose="020B0A04020102020204" pitchFamily="34" charset="0"/>
              </a:rPr>
              <a:t>    Usenet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Usenet news service enables a group of internet users to exchange their views , ideas, information on some common topic of internet.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A news group is like a large notice board accessible to all members belonging to the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 Rounded MT Bold" panose="020F0704030504030204" pitchFamily="34" charset="0"/>
              </a:rPr>
              <a:t>Two types of news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Moderated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Non-moderated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397</TotalTime>
  <Words>625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Arial</vt:lpstr>
      <vt:lpstr>Arial Black</vt:lpstr>
      <vt:lpstr>Arial Rounded MT Bold</vt:lpstr>
      <vt:lpstr>Bahnschrift</vt:lpstr>
      <vt:lpstr>Blackadder ITC</vt:lpstr>
      <vt:lpstr>Calibri</vt:lpstr>
      <vt:lpstr>Century Gothic</vt:lpstr>
      <vt:lpstr>Wingdings</vt:lpstr>
      <vt:lpstr>Wingdings 3</vt:lpstr>
      <vt:lpstr>Ion Boardroom</vt:lpstr>
      <vt:lpstr>PowerPoint Presentation</vt:lpstr>
      <vt:lpstr>     Internet</vt:lpstr>
      <vt:lpstr>       What is internet</vt:lpstr>
      <vt:lpstr>How did the internet developed?</vt:lpstr>
      <vt:lpstr>Basic services of internet</vt:lpstr>
      <vt:lpstr>PowerPoint Presentation</vt:lpstr>
      <vt:lpstr>File Transfer Protocol (FTP)</vt:lpstr>
      <vt:lpstr>Talnet</vt:lpstr>
      <vt:lpstr>    Usenet News</vt:lpstr>
      <vt:lpstr>PowerPoint Presentation</vt:lpstr>
      <vt:lpstr>Uses of internet</vt:lpstr>
      <vt:lpstr>Online Communication</vt:lpstr>
      <vt:lpstr>Software sharing</vt:lpstr>
      <vt:lpstr>Protocol</vt:lpstr>
      <vt:lpstr>Different types of web browsers:</vt:lpstr>
      <vt:lpstr>Advantages of Internet:</vt:lpstr>
      <vt:lpstr>Disadvantages of internet: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Rozia Rehmat Ali</cp:lastModifiedBy>
  <cp:revision>116</cp:revision>
  <dcterms:created xsi:type="dcterms:W3CDTF">2021-03-14T11:57:49Z</dcterms:created>
  <dcterms:modified xsi:type="dcterms:W3CDTF">2022-04-10T21:16:50Z</dcterms:modified>
</cp:coreProperties>
</file>