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7" r:id="rId2"/>
    <p:sldId id="274" r:id="rId3"/>
    <p:sldId id="266" r:id="rId4"/>
    <p:sldId id="276" r:id="rId5"/>
    <p:sldId id="268" r:id="rId6"/>
    <p:sldId id="269" r:id="rId7"/>
    <p:sldId id="270" r:id="rId8"/>
    <p:sldId id="272" r:id="rId9"/>
    <p:sldId id="2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08"/>
    <p:restoredTop sz="94830"/>
  </p:normalViewPr>
  <p:slideViewPr>
    <p:cSldViewPr snapToGrid="0">
      <p:cViewPr varScale="1">
        <p:scale>
          <a:sx n="107" d="100"/>
          <a:sy n="107" d="100"/>
        </p:scale>
        <p:origin x="736"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37594-F24C-5BB6-D7D4-8F8C165D1A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23DD4B-3396-106A-68B5-07D92537D8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9BA94E-AFB3-440F-128A-D3ECC0D9C4F2}"/>
              </a:ext>
            </a:extLst>
          </p:cNvPr>
          <p:cNvSpPr>
            <a:spLocks noGrp="1"/>
          </p:cNvSpPr>
          <p:nvPr>
            <p:ph type="dt" sz="half" idx="10"/>
          </p:nvPr>
        </p:nvSpPr>
        <p:spPr/>
        <p:txBody>
          <a:bodyPr/>
          <a:lstStyle/>
          <a:p>
            <a:fld id="{C814B6C0-49F2-7843-BEF0-7A095E920CA0}" type="datetimeFigureOut">
              <a:rPr lang="en-US" smtClean="0"/>
              <a:t>9/29/25</a:t>
            </a:fld>
            <a:endParaRPr lang="en-US"/>
          </a:p>
        </p:txBody>
      </p:sp>
      <p:sp>
        <p:nvSpPr>
          <p:cNvPr id="5" name="Footer Placeholder 4">
            <a:extLst>
              <a:ext uri="{FF2B5EF4-FFF2-40B4-BE49-F238E27FC236}">
                <a16:creationId xmlns:a16="http://schemas.microsoft.com/office/drawing/2014/main" id="{E4908292-6890-54AC-B117-C9EC57C0DF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BD9DB5-B002-C85E-111A-19A2003E0A81}"/>
              </a:ext>
            </a:extLst>
          </p:cNvPr>
          <p:cNvSpPr>
            <a:spLocks noGrp="1"/>
          </p:cNvSpPr>
          <p:nvPr>
            <p:ph type="sldNum" sz="quarter" idx="12"/>
          </p:nvPr>
        </p:nvSpPr>
        <p:spPr/>
        <p:txBody>
          <a:bodyPr/>
          <a:lstStyle/>
          <a:p>
            <a:fld id="{4E037719-10AD-964A-AE68-585C437BB3D0}" type="slidenum">
              <a:rPr lang="en-US" smtClean="0"/>
              <a:t>‹#›</a:t>
            </a:fld>
            <a:endParaRPr lang="en-US"/>
          </a:p>
        </p:txBody>
      </p:sp>
    </p:spTree>
    <p:extLst>
      <p:ext uri="{BB962C8B-B14F-4D97-AF65-F5344CB8AC3E}">
        <p14:creationId xmlns:p14="http://schemas.microsoft.com/office/powerpoint/2010/main" val="3235641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94798-A4FB-9652-6B47-630072A90C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CD3CCA-3CEC-5C5B-A80D-51CD3B534D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4D3F72-291B-747B-93CD-AEB983810CAD}"/>
              </a:ext>
            </a:extLst>
          </p:cNvPr>
          <p:cNvSpPr>
            <a:spLocks noGrp="1"/>
          </p:cNvSpPr>
          <p:nvPr>
            <p:ph type="dt" sz="half" idx="10"/>
          </p:nvPr>
        </p:nvSpPr>
        <p:spPr/>
        <p:txBody>
          <a:bodyPr/>
          <a:lstStyle/>
          <a:p>
            <a:fld id="{C814B6C0-49F2-7843-BEF0-7A095E920CA0}" type="datetimeFigureOut">
              <a:rPr lang="en-US" smtClean="0"/>
              <a:t>9/29/25</a:t>
            </a:fld>
            <a:endParaRPr lang="en-US"/>
          </a:p>
        </p:txBody>
      </p:sp>
      <p:sp>
        <p:nvSpPr>
          <p:cNvPr id="5" name="Footer Placeholder 4">
            <a:extLst>
              <a:ext uri="{FF2B5EF4-FFF2-40B4-BE49-F238E27FC236}">
                <a16:creationId xmlns:a16="http://schemas.microsoft.com/office/drawing/2014/main" id="{B136468B-C8AD-44F5-6588-89E8D66E1B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F9F3C9-6937-C084-1FF5-5F3F980E23C4}"/>
              </a:ext>
            </a:extLst>
          </p:cNvPr>
          <p:cNvSpPr>
            <a:spLocks noGrp="1"/>
          </p:cNvSpPr>
          <p:nvPr>
            <p:ph type="sldNum" sz="quarter" idx="12"/>
          </p:nvPr>
        </p:nvSpPr>
        <p:spPr/>
        <p:txBody>
          <a:bodyPr/>
          <a:lstStyle/>
          <a:p>
            <a:fld id="{4E037719-10AD-964A-AE68-585C437BB3D0}" type="slidenum">
              <a:rPr lang="en-US" smtClean="0"/>
              <a:t>‹#›</a:t>
            </a:fld>
            <a:endParaRPr lang="en-US"/>
          </a:p>
        </p:txBody>
      </p:sp>
    </p:spTree>
    <p:extLst>
      <p:ext uri="{BB962C8B-B14F-4D97-AF65-F5344CB8AC3E}">
        <p14:creationId xmlns:p14="http://schemas.microsoft.com/office/powerpoint/2010/main" val="3749400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33E772-0C3E-A444-EAB5-D2522E253E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6225D2-8422-5F51-207B-173C5FBD87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EBFE56-CB20-F56F-2818-04BA01C6BCE5}"/>
              </a:ext>
            </a:extLst>
          </p:cNvPr>
          <p:cNvSpPr>
            <a:spLocks noGrp="1"/>
          </p:cNvSpPr>
          <p:nvPr>
            <p:ph type="dt" sz="half" idx="10"/>
          </p:nvPr>
        </p:nvSpPr>
        <p:spPr/>
        <p:txBody>
          <a:bodyPr/>
          <a:lstStyle/>
          <a:p>
            <a:fld id="{C814B6C0-49F2-7843-BEF0-7A095E920CA0}" type="datetimeFigureOut">
              <a:rPr lang="en-US" smtClean="0"/>
              <a:t>9/29/25</a:t>
            </a:fld>
            <a:endParaRPr lang="en-US"/>
          </a:p>
        </p:txBody>
      </p:sp>
      <p:sp>
        <p:nvSpPr>
          <p:cNvPr id="5" name="Footer Placeholder 4">
            <a:extLst>
              <a:ext uri="{FF2B5EF4-FFF2-40B4-BE49-F238E27FC236}">
                <a16:creationId xmlns:a16="http://schemas.microsoft.com/office/drawing/2014/main" id="{9A14ED7A-F071-0DE0-1E37-75B3844FF1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8EDE8E-98E0-2EE4-5292-2FF540A93E06}"/>
              </a:ext>
            </a:extLst>
          </p:cNvPr>
          <p:cNvSpPr>
            <a:spLocks noGrp="1"/>
          </p:cNvSpPr>
          <p:nvPr>
            <p:ph type="sldNum" sz="quarter" idx="12"/>
          </p:nvPr>
        </p:nvSpPr>
        <p:spPr/>
        <p:txBody>
          <a:bodyPr/>
          <a:lstStyle/>
          <a:p>
            <a:fld id="{4E037719-10AD-964A-AE68-585C437BB3D0}" type="slidenum">
              <a:rPr lang="en-US" smtClean="0"/>
              <a:t>‹#›</a:t>
            </a:fld>
            <a:endParaRPr lang="en-US"/>
          </a:p>
        </p:txBody>
      </p:sp>
    </p:spTree>
    <p:extLst>
      <p:ext uri="{BB962C8B-B14F-4D97-AF65-F5344CB8AC3E}">
        <p14:creationId xmlns:p14="http://schemas.microsoft.com/office/powerpoint/2010/main" val="2564262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D29B5-A078-38C3-A7BC-33860A5B13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459703-15A8-843B-66E7-F3883F05B7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C8F24B-5356-BE65-018B-0C08B7DB4795}"/>
              </a:ext>
            </a:extLst>
          </p:cNvPr>
          <p:cNvSpPr>
            <a:spLocks noGrp="1"/>
          </p:cNvSpPr>
          <p:nvPr>
            <p:ph type="dt" sz="half" idx="10"/>
          </p:nvPr>
        </p:nvSpPr>
        <p:spPr/>
        <p:txBody>
          <a:bodyPr/>
          <a:lstStyle/>
          <a:p>
            <a:fld id="{C814B6C0-49F2-7843-BEF0-7A095E920CA0}" type="datetimeFigureOut">
              <a:rPr lang="en-US" smtClean="0"/>
              <a:t>9/29/25</a:t>
            </a:fld>
            <a:endParaRPr lang="en-US"/>
          </a:p>
        </p:txBody>
      </p:sp>
      <p:sp>
        <p:nvSpPr>
          <p:cNvPr id="5" name="Footer Placeholder 4">
            <a:extLst>
              <a:ext uri="{FF2B5EF4-FFF2-40B4-BE49-F238E27FC236}">
                <a16:creationId xmlns:a16="http://schemas.microsoft.com/office/drawing/2014/main" id="{B30457CA-663F-000B-ECE9-D1B866D8D0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C2A1FB-DA79-3307-BCD9-38D341616176}"/>
              </a:ext>
            </a:extLst>
          </p:cNvPr>
          <p:cNvSpPr>
            <a:spLocks noGrp="1"/>
          </p:cNvSpPr>
          <p:nvPr>
            <p:ph type="sldNum" sz="quarter" idx="12"/>
          </p:nvPr>
        </p:nvSpPr>
        <p:spPr/>
        <p:txBody>
          <a:bodyPr/>
          <a:lstStyle/>
          <a:p>
            <a:fld id="{4E037719-10AD-964A-AE68-585C437BB3D0}" type="slidenum">
              <a:rPr lang="en-US" smtClean="0"/>
              <a:t>‹#›</a:t>
            </a:fld>
            <a:endParaRPr lang="en-US"/>
          </a:p>
        </p:txBody>
      </p:sp>
    </p:spTree>
    <p:extLst>
      <p:ext uri="{BB962C8B-B14F-4D97-AF65-F5344CB8AC3E}">
        <p14:creationId xmlns:p14="http://schemas.microsoft.com/office/powerpoint/2010/main" val="1494448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F66EF-1CB4-9095-D763-35B84EBCCC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159776-53DD-5BD5-144D-0CEBE15323C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360C04-44F0-6505-8FF3-5BD62E20CD22}"/>
              </a:ext>
            </a:extLst>
          </p:cNvPr>
          <p:cNvSpPr>
            <a:spLocks noGrp="1"/>
          </p:cNvSpPr>
          <p:nvPr>
            <p:ph type="dt" sz="half" idx="10"/>
          </p:nvPr>
        </p:nvSpPr>
        <p:spPr/>
        <p:txBody>
          <a:bodyPr/>
          <a:lstStyle/>
          <a:p>
            <a:fld id="{C814B6C0-49F2-7843-BEF0-7A095E920CA0}" type="datetimeFigureOut">
              <a:rPr lang="en-US" smtClean="0"/>
              <a:t>9/29/25</a:t>
            </a:fld>
            <a:endParaRPr lang="en-US"/>
          </a:p>
        </p:txBody>
      </p:sp>
      <p:sp>
        <p:nvSpPr>
          <p:cNvPr id="5" name="Footer Placeholder 4">
            <a:extLst>
              <a:ext uri="{FF2B5EF4-FFF2-40B4-BE49-F238E27FC236}">
                <a16:creationId xmlns:a16="http://schemas.microsoft.com/office/drawing/2014/main" id="{2B920F13-7B34-98E0-D5B3-8E5D74BF7D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0E56A5-5E17-4CBA-3E05-69DF872F1895}"/>
              </a:ext>
            </a:extLst>
          </p:cNvPr>
          <p:cNvSpPr>
            <a:spLocks noGrp="1"/>
          </p:cNvSpPr>
          <p:nvPr>
            <p:ph type="sldNum" sz="quarter" idx="12"/>
          </p:nvPr>
        </p:nvSpPr>
        <p:spPr/>
        <p:txBody>
          <a:bodyPr/>
          <a:lstStyle/>
          <a:p>
            <a:fld id="{4E037719-10AD-964A-AE68-585C437BB3D0}" type="slidenum">
              <a:rPr lang="en-US" smtClean="0"/>
              <a:t>‹#›</a:t>
            </a:fld>
            <a:endParaRPr lang="en-US"/>
          </a:p>
        </p:txBody>
      </p:sp>
    </p:spTree>
    <p:extLst>
      <p:ext uri="{BB962C8B-B14F-4D97-AF65-F5344CB8AC3E}">
        <p14:creationId xmlns:p14="http://schemas.microsoft.com/office/powerpoint/2010/main" val="1518063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6D1F4-9103-1D4D-AF1F-D1FE4E79F6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EF9C40-099A-1E9A-4C22-4339AC3FD8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FA5B62-325A-2C2F-43A1-93190DF693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72C794-F52D-BFBB-E1D6-4C9C6AA5A0CD}"/>
              </a:ext>
            </a:extLst>
          </p:cNvPr>
          <p:cNvSpPr>
            <a:spLocks noGrp="1"/>
          </p:cNvSpPr>
          <p:nvPr>
            <p:ph type="dt" sz="half" idx="10"/>
          </p:nvPr>
        </p:nvSpPr>
        <p:spPr/>
        <p:txBody>
          <a:bodyPr/>
          <a:lstStyle/>
          <a:p>
            <a:fld id="{C814B6C0-49F2-7843-BEF0-7A095E920CA0}" type="datetimeFigureOut">
              <a:rPr lang="en-US" smtClean="0"/>
              <a:t>9/29/25</a:t>
            </a:fld>
            <a:endParaRPr lang="en-US"/>
          </a:p>
        </p:txBody>
      </p:sp>
      <p:sp>
        <p:nvSpPr>
          <p:cNvPr id="6" name="Footer Placeholder 5">
            <a:extLst>
              <a:ext uri="{FF2B5EF4-FFF2-40B4-BE49-F238E27FC236}">
                <a16:creationId xmlns:a16="http://schemas.microsoft.com/office/drawing/2014/main" id="{9986FFF1-1787-C04E-C6F4-8375B2E743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E22776-BBBD-E1EA-32B1-7E1095111AA1}"/>
              </a:ext>
            </a:extLst>
          </p:cNvPr>
          <p:cNvSpPr>
            <a:spLocks noGrp="1"/>
          </p:cNvSpPr>
          <p:nvPr>
            <p:ph type="sldNum" sz="quarter" idx="12"/>
          </p:nvPr>
        </p:nvSpPr>
        <p:spPr/>
        <p:txBody>
          <a:bodyPr/>
          <a:lstStyle/>
          <a:p>
            <a:fld id="{4E037719-10AD-964A-AE68-585C437BB3D0}" type="slidenum">
              <a:rPr lang="en-US" smtClean="0"/>
              <a:t>‹#›</a:t>
            </a:fld>
            <a:endParaRPr lang="en-US"/>
          </a:p>
        </p:txBody>
      </p:sp>
    </p:spTree>
    <p:extLst>
      <p:ext uri="{BB962C8B-B14F-4D97-AF65-F5344CB8AC3E}">
        <p14:creationId xmlns:p14="http://schemas.microsoft.com/office/powerpoint/2010/main" val="1830266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D14C3-BCC3-5E7F-9D1B-4D5B290325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0B98BF-3AAC-FF74-33EB-A24DB68574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FA4451-77C1-DCAE-02E6-2F9E80E5E3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3AD73D-560E-9DDD-2AAD-9FD5F67463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EDF5AA-9266-CB7C-6C2E-804C8AB333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19F60E-70E1-F8B0-FF12-2548FD15191D}"/>
              </a:ext>
            </a:extLst>
          </p:cNvPr>
          <p:cNvSpPr>
            <a:spLocks noGrp="1"/>
          </p:cNvSpPr>
          <p:nvPr>
            <p:ph type="dt" sz="half" idx="10"/>
          </p:nvPr>
        </p:nvSpPr>
        <p:spPr/>
        <p:txBody>
          <a:bodyPr/>
          <a:lstStyle/>
          <a:p>
            <a:fld id="{C814B6C0-49F2-7843-BEF0-7A095E920CA0}" type="datetimeFigureOut">
              <a:rPr lang="en-US" smtClean="0"/>
              <a:t>9/29/25</a:t>
            </a:fld>
            <a:endParaRPr lang="en-US"/>
          </a:p>
        </p:txBody>
      </p:sp>
      <p:sp>
        <p:nvSpPr>
          <p:cNvPr id="8" name="Footer Placeholder 7">
            <a:extLst>
              <a:ext uri="{FF2B5EF4-FFF2-40B4-BE49-F238E27FC236}">
                <a16:creationId xmlns:a16="http://schemas.microsoft.com/office/drawing/2014/main" id="{7AD8B295-7822-8DAD-81B5-6057E85808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CCF937-2C58-ACB5-3F4F-94DAF1F39602}"/>
              </a:ext>
            </a:extLst>
          </p:cNvPr>
          <p:cNvSpPr>
            <a:spLocks noGrp="1"/>
          </p:cNvSpPr>
          <p:nvPr>
            <p:ph type="sldNum" sz="quarter" idx="12"/>
          </p:nvPr>
        </p:nvSpPr>
        <p:spPr/>
        <p:txBody>
          <a:bodyPr/>
          <a:lstStyle/>
          <a:p>
            <a:fld id="{4E037719-10AD-964A-AE68-585C437BB3D0}" type="slidenum">
              <a:rPr lang="en-US" smtClean="0"/>
              <a:t>‹#›</a:t>
            </a:fld>
            <a:endParaRPr lang="en-US"/>
          </a:p>
        </p:txBody>
      </p:sp>
    </p:spTree>
    <p:extLst>
      <p:ext uri="{BB962C8B-B14F-4D97-AF65-F5344CB8AC3E}">
        <p14:creationId xmlns:p14="http://schemas.microsoft.com/office/powerpoint/2010/main" val="189157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F344A-E7FE-5E99-1897-F5030BF3FE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B0550D-54B1-1924-0C6A-3BBB1454FEEE}"/>
              </a:ext>
            </a:extLst>
          </p:cNvPr>
          <p:cNvSpPr>
            <a:spLocks noGrp="1"/>
          </p:cNvSpPr>
          <p:nvPr>
            <p:ph type="dt" sz="half" idx="10"/>
          </p:nvPr>
        </p:nvSpPr>
        <p:spPr/>
        <p:txBody>
          <a:bodyPr/>
          <a:lstStyle/>
          <a:p>
            <a:fld id="{C814B6C0-49F2-7843-BEF0-7A095E920CA0}" type="datetimeFigureOut">
              <a:rPr lang="en-US" smtClean="0"/>
              <a:t>9/29/25</a:t>
            </a:fld>
            <a:endParaRPr lang="en-US"/>
          </a:p>
        </p:txBody>
      </p:sp>
      <p:sp>
        <p:nvSpPr>
          <p:cNvPr id="4" name="Footer Placeholder 3">
            <a:extLst>
              <a:ext uri="{FF2B5EF4-FFF2-40B4-BE49-F238E27FC236}">
                <a16:creationId xmlns:a16="http://schemas.microsoft.com/office/drawing/2014/main" id="{84A215B6-51EB-C63D-68E9-1E4DB3235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D8BA58-A923-05F9-188D-DE9AFA64933B}"/>
              </a:ext>
            </a:extLst>
          </p:cNvPr>
          <p:cNvSpPr>
            <a:spLocks noGrp="1"/>
          </p:cNvSpPr>
          <p:nvPr>
            <p:ph type="sldNum" sz="quarter" idx="12"/>
          </p:nvPr>
        </p:nvSpPr>
        <p:spPr/>
        <p:txBody>
          <a:bodyPr/>
          <a:lstStyle/>
          <a:p>
            <a:fld id="{4E037719-10AD-964A-AE68-585C437BB3D0}" type="slidenum">
              <a:rPr lang="en-US" smtClean="0"/>
              <a:t>‹#›</a:t>
            </a:fld>
            <a:endParaRPr lang="en-US"/>
          </a:p>
        </p:txBody>
      </p:sp>
    </p:spTree>
    <p:extLst>
      <p:ext uri="{BB962C8B-B14F-4D97-AF65-F5344CB8AC3E}">
        <p14:creationId xmlns:p14="http://schemas.microsoft.com/office/powerpoint/2010/main" val="594201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3E348F-54EC-09DA-0991-E23CABB051ED}"/>
              </a:ext>
            </a:extLst>
          </p:cNvPr>
          <p:cNvSpPr>
            <a:spLocks noGrp="1"/>
          </p:cNvSpPr>
          <p:nvPr>
            <p:ph type="dt" sz="half" idx="10"/>
          </p:nvPr>
        </p:nvSpPr>
        <p:spPr/>
        <p:txBody>
          <a:bodyPr/>
          <a:lstStyle/>
          <a:p>
            <a:fld id="{C814B6C0-49F2-7843-BEF0-7A095E920CA0}" type="datetimeFigureOut">
              <a:rPr lang="en-US" smtClean="0"/>
              <a:t>9/29/25</a:t>
            </a:fld>
            <a:endParaRPr lang="en-US"/>
          </a:p>
        </p:txBody>
      </p:sp>
      <p:sp>
        <p:nvSpPr>
          <p:cNvPr id="3" name="Footer Placeholder 2">
            <a:extLst>
              <a:ext uri="{FF2B5EF4-FFF2-40B4-BE49-F238E27FC236}">
                <a16:creationId xmlns:a16="http://schemas.microsoft.com/office/drawing/2014/main" id="{1FD8E693-EA1C-0B1F-5193-EA217EE49A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BF399A-944F-2589-7CD6-837ECD8B2505}"/>
              </a:ext>
            </a:extLst>
          </p:cNvPr>
          <p:cNvSpPr>
            <a:spLocks noGrp="1"/>
          </p:cNvSpPr>
          <p:nvPr>
            <p:ph type="sldNum" sz="quarter" idx="12"/>
          </p:nvPr>
        </p:nvSpPr>
        <p:spPr/>
        <p:txBody>
          <a:bodyPr/>
          <a:lstStyle/>
          <a:p>
            <a:fld id="{4E037719-10AD-964A-AE68-585C437BB3D0}" type="slidenum">
              <a:rPr lang="en-US" smtClean="0"/>
              <a:t>‹#›</a:t>
            </a:fld>
            <a:endParaRPr lang="en-US"/>
          </a:p>
        </p:txBody>
      </p:sp>
    </p:spTree>
    <p:extLst>
      <p:ext uri="{BB962C8B-B14F-4D97-AF65-F5344CB8AC3E}">
        <p14:creationId xmlns:p14="http://schemas.microsoft.com/office/powerpoint/2010/main" val="1807674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CD3DF-BC1B-5D84-A60A-7EDB0596BB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C67239-1A7B-66F9-030B-DD19C4FE75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B39D2D-4913-C7A6-6E3B-157121B3CB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76500B-DE37-6C79-C993-6F16A9F2CB50}"/>
              </a:ext>
            </a:extLst>
          </p:cNvPr>
          <p:cNvSpPr>
            <a:spLocks noGrp="1"/>
          </p:cNvSpPr>
          <p:nvPr>
            <p:ph type="dt" sz="half" idx="10"/>
          </p:nvPr>
        </p:nvSpPr>
        <p:spPr/>
        <p:txBody>
          <a:bodyPr/>
          <a:lstStyle/>
          <a:p>
            <a:fld id="{C814B6C0-49F2-7843-BEF0-7A095E920CA0}" type="datetimeFigureOut">
              <a:rPr lang="en-US" smtClean="0"/>
              <a:t>9/29/25</a:t>
            </a:fld>
            <a:endParaRPr lang="en-US"/>
          </a:p>
        </p:txBody>
      </p:sp>
      <p:sp>
        <p:nvSpPr>
          <p:cNvPr id="6" name="Footer Placeholder 5">
            <a:extLst>
              <a:ext uri="{FF2B5EF4-FFF2-40B4-BE49-F238E27FC236}">
                <a16:creationId xmlns:a16="http://schemas.microsoft.com/office/drawing/2014/main" id="{9C72A5FA-9924-E7EE-61EE-1FB22BE78C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FD10ED-7F8D-CC54-C387-AFCAA8AD49D8}"/>
              </a:ext>
            </a:extLst>
          </p:cNvPr>
          <p:cNvSpPr>
            <a:spLocks noGrp="1"/>
          </p:cNvSpPr>
          <p:nvPr>
            <p:ph type="sldNum" sz="quarter" idx="12"/>
          </p:nvPr>
        </p:nvSpPr>
        <p:spPr/>
        <p:txBody>
          <a:bodyPr/>
          <a:lstStyle/>
          <a:p>
            <a:fld id="{4E037719-10AD-964A-AE68-585C437BB3D0}" type="slidenum">
              <a:rPr lang="en-US" smtClean="0"/>
              <a:t>‹#›</a:t>
            </a:fld>
            <a:endParaRPr lang="en-US"/>
          </a:p>
        </p:txBody>
      </p:sp>
    </p:spTree>
    <p:extLst>
      <p:ext uri="{BB962C8B-B14F-4D97-AF65-F5344CB8AC3E}">
        <p14:creationId xmlns:p14="http://schemas.microsoft.com/office/powerpoint/2010/main" val="2541184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52F3F-3E5F-2892-6A98-EF6B5B4762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77EE8E-9BB6-EF1C-8127-584EE6998B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06BD47-0EDF-0D7F-20D2-CEA826199C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1B5F1F-AAE3-2ECA-B05A-4385BCB198CA}"/>
              </a:ext>
            </a:extLst>
          </p:cNvPr>
          <p:cNvSpPr>
            <a:spLocks noGrp="1"/>
          </p:cNvSpPr>
          <p:nvPr>
            <p:ph type="dt" sz="half" idx="10"/>
          </p:nvPr>
        </p:nvSpPr>
        <p:spPr/>
        <p:txBody>
          <a:bodyPr/>
          <a:lstStyle/>
          <a:p>
            <a:fld id="{C814B6C0-49F2-7843-BEF0-7A095E920CA0}" type="datetimeFigureOut">
              <a:rPr lang="en-US" smtClean="0"/>
              <a:t>9/29/25</a:t>
            </a:fld>
            <a:endParaRPr lang="en-US"/>
          </a:p>
        </p:txBody>
      </p:sp>
      <p:sp>
        <p:nvSpPr>
          <p:cNvPr id="6" name="Footer Placeholder 5">
            <a:extLst>
              <a:ext uri="{FF2B5EF4-FFF2-40B4-BE49-F238E27FC236}">
                <a16:creationId xmlns:a16="http://schemas.microsoft.com/office/drawing/2014/main" id="{62659FE8-90F9-9E69-8C78-42261B65A0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DFD249-4255-8EEE-AFA3-B27356C38B9B}"/>
              </a:ext>
            </a:extLst>
          </p:cNvPr>
          <p:cNvSpPr>
            <a:spLocks noGrp="1"/>
          </p:cNvSpPr>
          <p:nvPr>
            <p:ph type="sldNum" sz="quarter" idx="12"/>
          </p:nvPr>
        </p:nvSpPr>
        <p:spPr/>
        <p:txBody>
          <a:bodyPr/>
          <a:lstStyle/>
          <a:p>
            <a:fld id="{4E037719-10AD-964A-AE68-585C437BB3D0}" type="slidenum">
              <a:rPr lang="en-US" smtClean="0"/>
              <a:t>‹#›</a:t>
            </a:fld>
            <a:endParaRPr lang="en-US"/>
          </a:p>
        </p:txBody>
      </p:sp>
    </p:spTree>
    <p:extLst>
      <p:ext uri="{BB962C8B-B14F-4D97-AF65-F5344CB8AC3E}">
        <p14:creationId xmlns:p14="http://schemas.microsoft.com/office/powerpoint/2010/main" val="3057455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C636AB-7B27-D746-8A3E-70AB470737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13A80B-24DA-5B82-4400-4A88B9E8AC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B4EF6E-2244-D603-84D5-E1D65EFCC3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814B6C0-49F2-7843-BEF0-7A095E920CA0}" type="datetimeFigureOut">
              <a:rPr lang="en-US" smtClean="0"/>
              <a:t>9/29/25</a:t>
            </a:fld>
            <a:endParaRPr lang="en-US"/>
          </a:p>
        </p:txBody>
      </p:sp>
      <p:sp>
        <p:nvSpPr>
          <p:cNvPr id="5" name="Footer Placeholder 4">
            <a:extLst>
              <a:ext uri="{FF2B5EF4-FFF2-40B4-BE49-F238E27FC236}">
                <a16:creationId xmlns:a16="http://schemas.microsoft.com/office/drawing/2014/main" id="{6ED4C3D9-A44B-66F4-EE3A-D7B01245F8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40447BC-4A68-89B6-58AA-DD86221698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037719-10AD-964A-AE68-585C437BB3D0}" type="slidenum">
              <a:rPr lang="en-US" smtClean="0"/>
              <a:t>‹#›</a:t>
            </a:fld>
            <a:endParaRPr lang="en-US"/>
          </a:p>
        </p:txBody>
      </p:sp>
    </p:spTree>
    <p:extLst>
      <p:ext uri="{BB962C8B-B14F-4D97-AF65-F5344CB8AC3E}">
        <p14:creationId xmlns:p14="http://schemas.microsoft.com/office/powerpoint/2010/main" val="4166252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FBF558B-605F-2280-09D9-F539DD9A098F}"/>
              </a:ext>
            </a:extLst>
          </p:cNvPr>
          <p:cNvSpPr txBox="1"/>
          <p:nvPr/>
        </p:nvSpPr>
        <p:spPr>
          <a:xfrm>
            <a:off x="1285240" y="2969469"/>
            <a:ext cx="8074815" cy="2800395"/>
          </a:xfrm>
          <a:prstGeom prst="rect">
            <a:avLst/>
          </a:prstGeom>
        </p:spPr>
        <p:txBody>
          <a:bodyPr vert="horz" lIns="91440" tIns="45720" rIns="91440" bIns="45720" rtlCol="0" anchor="t">
            <a:normAutofit lnSpcReduction="10000"/>
          </a:bodyPr>
          <a:lstStyle/>
          <a:p>
            <a:pPr>
              <a:lnSpc>
                <a:spcPct val="90000"/>
              </a:lnSpc>
              <a:spcAft>
                <a:spcPts val="600"/>
              </a:spcAft>
            </a:pPr>
            <a:br>
              <a:rPr lang="en-US" sz="2400" dirty="0">
                <a:solidFill>
                  <a:schemeClr val="tx2">
                    <a:lumMod val="75000"/>
                    <a:lumOff val="25000"/>
                  </a:schemeClr>
                </a:solidFill>
              </a:rPr>
            </a:br>
            <a:r>
              <a:rPr lang="en-US" sz="4800" dirty="0">
                <a:solidFill>
                  <a:schemeClr val="tx2">
                    <a:lumMod val="75000"/>
                    <a:lumOff val="25000"/>
                  </a:schemeClr>
                </a:solidFill>
              </a:rPr>
              <a:t>Lottery Drawings</a:t>
            </a:r>
            <a:br>
              <a:rPr lang="en-US" sz="4800" dirty="0">
                <a:solidFill>
                  <a:schemeClr val="tx2">
                    <a:lumMod val="75000"/>
                    <a:lumOff val="25000"/>
                  </a:schemeClr>
                </a:solidFill>
              </a:rPr>
            </a:br>
            <a:br>
              <a:rPr lang="en-US" sz="2400" dirty="0">
                <a:solidFill>
                  <a:schemeClr val="tx2">
                    <a:lumMod val="75000"/>
                    <a:lumOff val="25000"/>
                  </a:schemeClr>
                </a:solidFill>
              </a:rPr>
            </a:br>
            <a:br>
              <a:rPr lang="en-US" sz="2400" dirty="0">
                <a:solidFill>
                  <a:schemeClr val="tx2">
                    <a:lumMod val="75000"/>
                    <a:lumOff val="25000"/>
                  </a:schemeClr>
                </a:solidFill>
              </a:rPr>
            </a:br>
            <a:br>
              <a:rPr lang="en-US" sz="2400" dirty="0">
                <a:solidFill>
                  <a:schemeClr val="tx2">
                    <a:lumMod val="75000"/>
                    <a:lumOff val="25000"/>
                  </a:schemeClr>
                </a:solidFill>
              </a:rPr>
            </a:br>
            <a:br>
              <a:rPr lang="en-US" sz="2400" dirty="0">
                <a:solidFill>
                  <a:schemeClr val="tx2">
                    <a:lumMod val="75000"/>
                    <a:lumOff val="25000"/>
                  </a:schemeClr>
                </a:solidFill>
              </a:rPr>
            </a:br>
            <a:br>
              <a:rPr lang="en-US" sz="2400" dirty="0">
                <a:solidFill>
                  <a:schemeClr val="tx2">
                    <a:lumMod val="75000"/>
                    <a:lumOff val="25000"/>
                  </a:schemeClr>
                </a:solidFill>
              </a:rPr>
            </a:br>
            <a:r>
              <a:rPr lang="en-US" sz="2400" dirty="0">
                <a:solidFill>
                  <a:schemeClr val="tx2">
                    <a:lumMod val="75000"/>
                    <a:lumOff val="25000"/>
                  </a:schemeClr>
                </a:solidFill>
              </a:rPr>
              <a:t>Billie Adkins</a:t>
            </a:r>
          </a:p>
        </p:txBody>
      </p:sp>
    </p:spTree>
    <p:extLst>
      <p:ext uri="{BB962C8B-B14F-4D97-AF65-F5344CB8AC3E}">
        <p14:creationId xmlns:p14="http://schemas.microsoft.com/office/powerpoint/2010/main" val="2731556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998F7-237B-83EC-61D8-5FF2B80911FB}"/>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A718F795-C481-06AD-C5B0-25FFE9D97ACE}"/>
              </a:ext>
            </a:extLst>
          </p:cNvPr>
          <p:cNvSpPr txBox="1">
            <a:spLocks/>
          </p:cNvSpPr>
          <p:nvPr/>
        </p:nvSpPr>
        <p:spPr>
          <a:xfrm>
            <a:off x="1524000" y="1607127"/>
            <a:ext cx="9185564" cy="3681845"/>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u="sng" dirty="0">
                <a:solidFill>
                  <a:schemeClr val="tx2">
                    <a:lumMod val="75000"/>
                    <a:lumOff val="25000"/>
                  </a:schemeClr>
                </a:solidFill>
              </a:rPr>
              <a:t>Audience</a:t>
            </a:r>
            <a:r>
              <a:rPr lang="en-US" sz="1600" dirty="0">
                <a:solidFill>
                  <a:schemeClr val="tx2">
                    <a:lumMod val="75000"/>
                    <a:lumOff val="25000"/>
                  </a:schemeClr>
                </a:solidFill>
              </a:rPr>
              <a:t> </a:t>
            </a:r>
            <a:br>
              <a:rPr lang="en-US" sz="1600" dirty="0">
                <a:solidFill>
                  <a:schemeClr val="tx2">
                    <a:lumMod val="75000"/>
                    <a:lumOff val="25000"/>
                  </a:schemeClr>
                </a:solidFill>
              </a:rPr>
            </a:br>
            <a:r>
              <a:rPr lang="en-US" sz="1600" dirty="0">
                <a:solidFill>
                  <a:schemeClr val="tx2">
                    <a:lumMod val="75000"/>
                    <a:lumOff val="25000"/>
                  </a:schemeClr>
                </a:solidFill>
              </a:rPr>
              <a:t>I’m wanting to reach lottery enthusiasts that are looking for the best game to play and when to play it.  They will be familiar with lottery number drawings and the use of multipliers to enhance the jackpot winnings.</a:t>
            </a:r>
            <a:br>
              <a:rPr lang="en-US" sz="1600" dirty="0">
                <a:solidFill>
                  <a:schemeClr val="tx2">
                    <a:lumMod val="75000"/>
                    <a:lumOff val="25000"/>
                  </a:schemeClr>
                </a:solidFill>
              </a:rPr>
            </a:br>
            <a:br>
              <a:rPr lang="en-US" sz="1600" dirty="0">
                <a:solidFill>
                  <a:schemeClr val="tx2">
                    <a:lumMod val="75000"/>
                    <a:lumOff val="25000"/>
                  </a:schemeClr>
                </a:solidFill>
              </a:rPr>
            </a:br>
            <a:r>
              <a:rPr lang="en-US" sz="1600" u="sng" dirty="0">
                <a:solidFill>
                  <a:schemeClr val="tx2">
                    <a:lumMod val="75000"/>
                    <a:lumOff val="25000"/>
                  </a:schemeClr>
                </a:solidFill>
              </a:rPr>
              <a:t>Plan</a:t>
            </a:r>
            <a:br>
              <a:rPr lang="en-US" sz="1600" dirty="0">
                <a:solidFill>
                  <a:schemeClr val="tx2">
                    <a:lumMod val="75000"/>
                    <a:lumOff val="25000"/>
                  </a:schemeClr>
                </a:solidFill>
              </a:rPr>
            </a:br>
            <a:r>
              <a:rPr lang="en-US" sz="1600" dirty="0">
                <a:solidFill>
                  <a:schemeClr val="tx2">
                    <a:lumMod val="75000"/>
                    <a:lumOff val="25000"/>
                  </a:schemeClr>
                </a:solidFill>
              </a:rPr>
              <a:t>The purpose of this is to generate excitement with lottery players to show that they can win and that there are patterns that can be found in the seemingly randomness of winnings.</a:t>
            </a:r>
          </a:p>
          <a:p>
            <a:br>
              <a:rPr lang="en-US" sz="1600" dirty="0">
                <a:solidFill>
                  <a:schemeClr val="tx2">
                    <a:lumMod val="75000"/>
                    <a:lumOff val="25000"/>
                  </a:schemeClr>
                </a:solidFill>
              </a:rPr>
            </a:br>
            <a:r>
              <a:rPr lang="en-US" sz="1600" u="sng" dirty="0">
                <a:solidFill>
                  <a:schemeClr val="tx2">
                    <a:lumMod val="75000"/>
                    <a:lumOff val="25000"/>
                  </a:schemeClr>
                </a:solidFill>
              </a:rPr>
              <a:t>Medium/Design Choices</a:t>
            </a:r>
          </a:p>
          <a:p>
            <a:br>
              <a:rPr lang="en-US" sz="1600" dirty="0">
                <a:solidFill>
                  <a:schemeClr val="tx2">
                    <a:lumMod val="75000"/>
                    <a:lumOff val="25000"/>
                  </a:schemeClr>
                </a:solidFill>
              </a:rPr>
            </a:br>
            <a:r>
              <a:rPr lang="en-US" sz="1600" dirty="0">
                <a:solidFill>
                  <a:schemeClr val="tx2">
                    <a:lumMod val="75000"/>
                    <a:lumOff val="25000"/>
                  </a:schemeClr>
                </a:solidFill>
              </a:rPr>
              <a:t>PowerPoint is used to show the graphs created with Tableau.  Most color choices were chosen from the Tableau 20 color palette since it seemed less harsh of contrasts between colors while also providing enough contrast that colors are distinguishable between each other for those with color blindness.  I chose to use size, color, and mark labels on several charts to highlight areas that are more prominent in influencing our story.</a:t>
            </a:r>
          </a:p>
        </p:txBody>
      </p:sp>
    </p:spTree>
    <p:extLst>
      <p:ext uri="{BB962C8B-B14F-4D97-AF65-F5344CB8AC3E}">
        <p14:creationId xmlns:p14="http://schemas.microsoft.com/office/powerpoint/2010/main" val="479331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1E1518-1D05-EDAA-0C33-DE95092B3CDB}"/>
              </a:ext>
            </a:extLst>
          </p:cNvPr>
          <p:cNvSpPr txBox="1"/>
          <p:nvPr/>
        </p:nvSpPr>
        <p:spPr>
          <a:xfrm>
            <a:off x="4014952" y="1755228"/>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8320E624-4824-F0DC-A8B2-BE0B451815C2}"/>
              </a:ext>
            </a:extLst>
          </p:cNvPr>
          <p:cNvSpPr txBox="1"/>
          <p:nvPr/>
        </p:nvSpPr>
        <p:spPr>
          <a:xfrm>
            <a:off x="9068696" y="739565"/>
            <a:ext cx="2710927" cy="1200329"/>
          </a:xfrm>
          <a:prstGeom prst="rect">
            <a:avLst/>
          </a:prstGeom>
          <a:noFill/>
        </p:spPr>
        <p:txBody>
          <a:bodyPr wrap="square" rtlCol="0">
            <a:spAutoFit/>
          </a:bodyPr>
          <a:lstStyle/>
          <a:p>
            <a:r>
              <a:rPr lang="en-US" dirty="0">
                <a:solidFill>
                  <a:schemeClr val="tx2">
                    <a:lumMod val="75000"/>
                    <a:lumOff val="25000"/>
                  </a:schemeClr>
                </a:solidFill>
              </a:rPr>
              <a:t>March has the highest total drawings across all years for all games combined</a:t>
            </a:r>
          </a:p>
        </p:txBody>
      </p:sp>
      <p:pic>
        <p:nvPicPr>
          <p:cNvPr id="6" name="Picture 5" descr="A screenshot of a graph&#10;&#10;AI-generated content may be incorrect.">
            <a:extLst>
              <a:ext uri="{FF2B5EF4-FFF2-40B4-BE49-F238E27FC236}">
                <a16:creationId xmlns:a16="http://schemas.microsoft.com/office/drawing/2014/main" id="{19C84F96-D27D-2A8E-C10D-FF9AABDC979D}"/>
              </a:ext>
            </a:extLst>
          </p:cNvPr>
          <p:cNvPicPr>
            <a:picLocks noChangeAspect="1"/>
          </p:cNvPicPr>
          <p:nvPr/>
        </p:nvPicPr>
        <p:blipFill>
          <a:blip r:embed="rId2"/>
          <a:stretch>
            <a:fillRect/>
          </a:stretch>
        </p:blipFill>
        <p:spPr>
          <a:xfrm>
            <a:off x="180109" y="462580"/>
            <a:ext cx="8606570" cy="6045158"/>
          </a:xfrm>
          <a:prstGeom prst="rect">
            <a:avLst/>
          </a:prstGeom>
        </p:spPr>
      </p:pic>
    </p:spTree>
    <p:extLst>
      <p:ext uri="{BB962C8B-B14F-4D97-AF65-F5344CB8AC3E}">
        <p14:creationId xmlns:p14="http://schemas.microsoft.com/office/powerpoint/2010/main" val="144723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714323-977F-6200-4FCB-55537D9CB92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C1BACAD-6EF0-2D9B-01DC-06DD18DF3D3B}"/>
              </a:ext>
            </a:extLst>
          </p:cNvPr>
          <p:cNvSpPr txBox="1"/>
          <p:nvPr/>
        </p:nvSpPr>
        <p:spPr>
          <a:xfrm>
            <a:off x="9585063" y="2807746"/>
            <a:ext cx="1936377" cy="3315251"/>
          </a:xfrm>
          <a:prstGeom prst="rect">
            <a:avLst/>
          </a:prstGeom>
        </p:spPr>
        <p:txBody>
          <a:bodyPr vert="horz" lIns="91440" tIns="45720" rIns="91440" bIns="45720" rtlCol="0">
            <a:normAutofit/>
          </a:bodyPr>
          <a:lstStyle/>
          <a:p>
            <a:pPr>
              <a:lnSpc>
                <a:spcPct val="90000"/>
              </a:lnSpc>
              <a:spcAft>
                <a:spcPts val="600"/>
              </a:spcAft>
            </a:pPr>
            <a:r>
              <a:rPr lang="en-US" sz="2000" dirty="0">
                <a:solidFill>
                  <a:schemeClr val="tx2">
                    <a:lumMod val="75000"/>
                    <a:lumOff val="25000"/>
                  </a:schemeClr>
                </a:solidFill>
              </a:rPr>
              <a:t>By showing the minimum and maximum counts, we see that March is still the month with the most drawings for each of the games</a:t>
            </a:r>
          </a:p>
        </p:txBody>
      </p:sp>
      <p:pic>
        <p:nvPicPr>
          <p:cNvPr id="5" name="Picture 4" descr="A graph with numbers and lines&#10;&#10;AI-generated content may be incorrect.">
            <a:extLst>
              <a:ext uri="{FF2B5EF4-FFF2-40B4-BE49-F238E27FC236}">
                <a16:creationId xmlns:a16="http://schemas.microsoft.com/office/drawing/2014/main" id="{7F95EAB6-A2ED-865C-9D4E-C8792849E714}"/>
              </a:ext>
            </a:extLst>
          </p:cNvPr>
          <p:cNvPicPr>
            <a:picLocks noChangeAspect="1"/>
          </p:cNvPicPr>
          <p:nvPr/>
        </p:nvPicPr>
        <p:blipFill>
          <a:blip r:embed="rId2"/>
          <a:stretch>
            <a:fillRect/>
          </a:stretch>
        </p:blipFill>
        <p:spPr>
          <a:xfrm>
            <a:off x="1123950" y="260350"/>
            <a:ext cx="8425356" cy="5710144"/>
          </a:xfrm>
          <a:prstGeom prst="rect">
            <a:avLst/>
          </a:prstGeom>
        </p:spPr>
      </p:pic>
    </p:spTree>
    <p:extLst>
      <p:ext uri="{BB962C8B-B14F-4D97-AF65-F5344CB8AC3E}">
        <p14:creationId xmlns:p14="http://schemas.microsoft.com/office/powerpoint/2010/main" val="563740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numbers and a line&#10;&#10;AI-generated content may be incorrect.">
            <a:extLst>
              <a:ext uri="{FF2B5EF4-FFF2-40B4-BE49-F238E27FC236}">
                <a16:creationId xmlns:a16="http://schemas.microsoft.com/office/drawing/2014/main" id="{897ED313-441B-1F6B-4805-36B7B277EB92}"/>
              </a:ext>
            </a:extLst>
          </p:cNvPr>
          <p:cNvPicPr>
            <a:picLocks noChangeAspect="1"/>
          </p:cNvPicPr>
          <p:nvPr/>
        </p:nvPicPr>
        <p:blipFill>
          <a:blip r:embed="rId2"/>
          <a:stretch>
            <a:fillRect/>
          </a:stretch>
        </p:blipFill>
        <p:spPr>
          <a:xfrm>
            <a:off x="387275" y="356083"/>
            <a:ext cx="9713563" cy="5720902"/>
          </a:xfrm>
          <a:prstGeom prst="rect">
            <a:avLst/>
          </a:prstGeom>
        </p:spPr>
      </p:pic>
      <p:sp>
        <p:nvSpPr>
          <p:cNvPr id="2" name="TextBox 1">
            <a:extLst>
              <a:ext uri="{FF2B5EF4-FFF2-40B4-BE49-F238E27FC236}">
                <a16:creationId xmlns:a16="http://schemas.microsoft.com/office/drawing/2014/main" id="{9731142C-0978-0852-E25F-CED011B3FEC0}"/>
              </a:ext>
            </a:extLst>
          </p:cNvPr>
          <p:cNvSpPr txBox="1"/>
          <p:nvPr/>
        </p:nvSpPr>
        <p:spPr>
          <a:xfrm>
            <a:off x="9034630" y="2339371"/>
            <a:ext cx="2369127" cy="1754326"/>
          </a:xfrm>
          <a:prstGeom prst="rect">
            <a:avLst/>
          </a:prstGeom>
          <a:noFill/>
        </p:spPr>
        <p:txBody>
          <a:bodyPr wrap="square" rtlCol="0">
            <a:spAutoFit/>
          </a:bodyPr>
          <a:lstStyle/>
          <a:p>
            <a:r>
              <a:rPr lang="en-US" dirty="0">
                <a:solidFill>
                  <a:schemeClr val="tx2">
                    <a:lumMod val="75000"/>
                    <a:lumOff val="25000"/>
                  </a:schemeClr>
                </a:solidFill>
              </a:rPr>
              <a:t>The total number of days that had a lottery drawing in March throughout the years range from 144 to 1,176</a:t>
            </a:r>
          </a:p>
        </p:txBody>
      </p:sp>
    </p:spTree>
    <p:extLst>
      <p:ext uri="{BB962C8B-B14F-4D97-AF65-F5344CB8AC3E}">
        <p14:creationId xmlns:p14="http://schemas.microsoft.com/office/powerpoint/2010/main" val="4237863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1CB995-E62D-B8BE-0CDD-B0992EA629ED}"/>
              </a:ext>
            </a:extLst>
          </p:cNvPr>
          <p:cNvSpPr txBox="1"/>
          <p:nvPr/>
        </p:nvSpPr>
        <p:spPr>
          <a:xfrm>
            <a:off x="9940067" y="1264044"/>
            <a:ext cx="1904102" cy="1754326"/>
          </a:xfrm>
          <a:prstGeom prst="rect">
            <a:avLst/>
          </a:prstGeom>
          <a:noFill/>
        </p:spPr>
        <p:txBody>
          <a:bodyPr wrap="square" rtlCol="0">
            <a:spAutoFit/>
          </a:bodyPr>
          <a:lstStyle/>
          <a:p>
            <a:r>
              <a:rPr lang="en-US" dirty="0">
                <a:solidFill>
                  <a:schemeClr val="tx2">
                    <a:lumMod val="75000"/>
                    <a:lumOff val="25000"/>
                  </a:schemeClr>
                </a:solidFill>
              </a:rPr>
              <a:t>The number of multipliers drawn are highest in March across games only </a:t>
            </a:r>
            <a:r>
              <a:rPr lang="en-US" b="1" dirty="0">
                <a:solidFill>
                  <a:schemeClr val="tx2">
                    <a:lumMod val="75000"/>
                    <a:lumOff val="25000"/>
                  </a:schemeClr>
                </a:solidFill>
              </a:rPr>
              <a:t>with </a:t>
            </a:r>
            <a:r>
              <a:rPr lang="en-US" dirty="0">
                <a:solidFill>
                  <a:schemeClr val="tx2">
                    <a:lumMod val="75000"/>
                    <a:lumOff val="25000"/>
                  </a:schemeClr>
                </a:solidFill>
              </a:rPr>
              <a:t>multipliers</a:t>
            </a:r>
          </a:p>
        </p:txBody>
      </p:sp>
      <p:pic>
        <p:nvPicPr>
          <p:cNvPr id="6" name="Picture 5" descr="A screenshot of a graph&#10;&#10;AI-generated content may be incorrect.">
            <a:extLst>
              <a:ext uri="{FF2B5EF4-FFF2-40B4-BE49-F238E27FC236}">
                <a16:creationId xmlns:a16="http://schemas.microsoft.com/office/drawing/2014/main" id="{D54424BA-B576-FDC8-F28E-2D51C3107214}"/>
              </a:ext>
            </a:extLst>
          </p:cNvPr>
          <p:cNvPicPr>
            <a:picLocks noChangeAspect="1"/>
          </p:cNvPicPr>
          <p:nvPr/>
        </p:nvPicPr>
        <p:blipFill>
          <a:blip r:embed="rId2"/>
          <a:stretch>
            <a:fillRect/>
          </a:stretch>
        </p:blipFill>
        <p:spPr>
          <a:xfrm>
            <a:off x="107576" y="204396"/>
            <a:ext cx="9350388" cy="6207162"/>
          </a:xfrm>
          <a:prstGeom prst="rect">
            <a:avLst/>
          </a:prstGeom>
        </p:spPr>
      </p:pic>
    </p:spTree>
    <p:extLst>
      <p:ext uri="{BB962C8B-B14F-4D97-AF65-F5344CB8AC3E}">
        <p14:creationId xmlns:p14="http://schemas.microsoft.com/office/powerpoint/2010/main" val="4160741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FF2077-6699-0B12-D380-E03D219FB08A}"/>
              </a:ext>
            </a:extLst>
          </p:cNvPr>
          <p:cNvSpPr txBox="1"/>
          <p:nvPr/>
        </p:nvSpPr>
        <p:spPr>
          <a:xfrm>
            <a:off x="9897528" y="1674674"/>
            <a:ext cx="2183802" cy="1754326"/>
          </a:xfrm>
          <a:prstGeom prst="rect">
            <a:avLst/>
          </a:prstGeom>
          <a:noFill/>
        </p:spPr>
        <p:txBody>
          <a:bodyPr wrap="square" rtlCol="0">
            <a:spAutoFit/>
          </a:bodyPr>
          <a:lstStyle/>
          <a:p>
            <a:r>
              <a:rPr lang="en-US" dirty="0">
                <a:solidFill>
                  <a:schemeClr val="tx2">
                    <a:lumMod val="75000"/>
                    <a:lumOff val="25000"/>
                  </a:schemeClr>
                </a:solidFill>
              </a:rPr>
              <a:t>Mega Millions consistently has the highest average multiplier out of the games, and it peaks in March at 3.5</a:t>
            </a:r>
          </a:p>
        </p:txBody>
      </p:sp>
      <p:pic>
        <p:nvPicPr>
          <p:cNvPr id="5" name="Picture 4" descr="A graph with blue and orange lines&#10;&#10;AI-generated content may be incorrect.">
            <a:extLst>
              <a:ext uri="{FF2B5EF4-FFF2-40B4-BE49-F238E27FC236}">
                <a16:creationId xmlns:a16="http://schemas.microsoft.com/office/drawing/2014/main" id="{B94ECCCF-B0C1-8452-6DC5-0F34A9AA47E7}"/>
              </a:ext>
            </a:extLst>
          </p:cNvPr>
          <p:cNvPicPr>
            <a:picLocks noChangeAspect="1"/>
          </p:cNvPicPr>
          <p:nvPr/>
        </p:nvPicPr>
        <p:blipFill>
          <a:blip r:embed="rId2"/>
          <a:stretch>
            <a:fillRect/>
          </a:stretch>
        </p:blipFill>
        <p:spPr>
          <a:xfrm>
            <a:off x="476249" y="260349"/>
            <a:ext cx="9421279" cy="5312111"/>
          </a:xfrm>
          <a:prstGeom prst="rect">
            <a:avLst/>
          </a:prstGeom>
        </p:spPr>
      </p:pic>
    </p:spTree>
    <p:extLst>
      <p:ext uri="{BB962C8B-B14F-4D97-AF65-F5344CB8AC3E}">
        <p14:creationId xmlns:p14="http://schemas.microsoft.com/office/powerpoint/2010/main" val="635837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raph with blue squares&#10;&#10;AI-generated content may be incorrect.">
            <a:extLst>
              <a:ext uri="{FF2B5EF4-FFF2-40B4-BE49-F238E27FC236}">
                <a16:creationId xmlns:a16="http://schemas.microsoft.com/office/drawing/2014/main" id="{B9593FD8-A40F-5C46-824D-5B7F00160849}"/>
              </a:ext>
            </a:extLst>
          </p:cNvPr>
          <p:cNvPicPr>
            <a:picLocks noChangeAspect="1"/>
          </p:cNvPicPr>
          <p:nvPr/>
        </p:nvPicPr>
        <p:blipFill>
          <a:blip r:embed="rId2"/>
          <a:stretch>
            <a:fillRect/>
          </a:stretch>
        </p:blipFill>
        <p:spPr>
          <a:xfrm>
            <a:off x="565101" y="676144"/>
            <a:ext cx="9434493" cy="5778443"/>
          </a:xfrm>
          <a:prstGeom prst="rect">
            <a:avLst/>
          </a:prstGeom>
        </p:spPr>
      </p:pic>
      <p:sp>
        <p:nvSpPr>
          <p:cNvPr id="2" name="TextBox 1">
            <a:extLst>
              <a:ext uri="{FF2B5EF4-FFF2-40B4-BE49-F238E27FC236}">
                <a16:creationId xmlns:a16="http://schemas.microsoft.com/office/drawing/2014/main" id="{11949409-45D1-0152-F87F-CFAE596066E1}"/>
              </a:ext>
            </a:extLst>
          </p:cNvPr>
          <p:cNvSpPr txBox="1"/>
          <p:nvPr/>
        </p:nvSpPr>
        <p:spPr>
          <a:xfrm>
            <a:off x="7377628" y="1823031"/>
            <a:ext cx="2528047" cy="923330"/>
          </a:xfrm>
          <a:prstGeom prst="rect">
            <a:avLst/>
          </a:prstGeom>
          <a:noFill/>
        </p:spPr>
        <p:txBody>
          <a:bodyPr wrap="square" rtlCol="0">
            <a:spAutoFit/>
          </a:bodyPr>
          <a:lstStyle/>
          <a:p>
            <a:r>
              <a:rPr lang="en-US" dirty="0">
                <a:solidFill>
                  <a:schemeClr val="tx2">
                    <a:lumMod val="75000"/>
                    <a:lumOff val="25000"/>
                  </a:schemeClr>
                </a:solidFill>
              </a:rPr>
              <a:t>Mega Millions multipliers can range from 2x to 5x</a:t>
            </a:r>
          </a:p>
        </p:txBody>
      </p:sp>
    </p:spTree>
    <p:extLst>
      <p:ext uri="{BB962C8B-B14F-4D97-AF65-F5344CB8AC3E}">
        <p14:creationId xmlns:p14="http://schemas.microsoft.com/office/powerpoint/2010/main" val="2486933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7C858E-D18D-C069-8D7D-9692D48E8828}"/>
              </a:ext>
            </a:extLst>
          </p:cNvPr>
          <p:cNvSpPr txBox="1"/>
          <p:nvPr/>
        </p:nvSpPr>
        <p:spPr>
          <a:xfrm>
            <a:off x="9165514" y="2714320"/>
            <a:ext cx="2474260" cy="1200329"/>
          </a:xfrm>
          <a:prstGeom prst="rect">
            <a:avLst/>
          </a:prstGeom>
          <a:noFill/>
        </p:spPr>
        <p:txBody>
          <a:bodyPr wrap="square" rtlCol="0">
            <a:spAutoFit/>
          </a:bodyPr>
          <a:lstStyle/>
          <a:p>
            <a:r>
              <a:rPr lang="en-US" dirty="0">
                <a:solidFill>
                  <a:schemeClr val="tx2">
                    <a:lumMod val="75000"/>
                    <a:lumOff val="25000"/>
                  </a:schemeClr>
                </a:solidFill>
              </a:rPr>
              <a:t>Mega Millions on Friday has the highest average multiplier at 3.3 </a:t>
            </a:r>
          </a:p>
        </p:txBody>
      </p:sp>
      <p:pic>
        <p:nvPicPr>
          <p:cNvPr id="7" name="Picture 6" descr="A screenshot of a calendar&#10;&#10;AI-generated content may be incorrect.">
            <a:extLst>
              <a:ext uri="{FF2B5EF4-FFF2-40B4-BE49-F238E27FC236}">
                <a16:creationId xmlns:a16="http://schemas.microsoft.com/office/drawing/2014/main" id="{AAA1B11F-56CA-6B7D-B650-F8470941193F}"/>
              </a:ext>
            </a:extLst>
          </p:cNvPr>
          <p:cNvPicPr>
            <a:picLocks noChangeAspect="1"/>
          </p:cNvPicPr>
          <p:nvPr/>
        </p:nvPicPr>
        <p:blipFill>
          <a:blip r:embed="rId2"/>
          <a:stretch>
            <a:fillRect/>
          </a:stretch>
        </p:blipFill>
        <p:spPr>
          <a:xfrm>
            <a:off x="473337" y="349874"/>
            <a:ext cx="8444752" cy="6178783"/>
          </a:xfrm>
          <a:prstGeom prst="rect">
            <a:avLst/>
          </a:prstGeom>
        </p:spPr>
      </p:pic>
    </p:spTree>
    <p:extLst>
      <p:ext uri="{BB962C8B-B14F-4D97-AF65-F5344CB8AC3E}">
        <p14:creationId xmlns:p14="http://schemas.microsoft.com/office/powerpoint/2010/main" val="1682129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683</TotalTime>
  <Words>283</Words>
  <Application>Microsoft Macintosh PowerPoint</Application>
  <PresentationFormat>Widescreen</PresentationFormat>
  <Paragraphs>11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Billie Adkins</dc:creator>
  <cp:lastModifiedBy>Billie Adkins</cp:lastModifiedBy>
  <cp:revision>42</cp:revision>
  <dcterms:created xsi:type="dcterms:W3CDTF">2025-04-20T02:32:10Z</dcterms:created>
  <dcterms:modified xsi:type="dcterms:W3CDTF">2025-09-30T02:19:41Z</dcterms:modified>
</cp:coreProperties>
</file>