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5" r:id="rId1"/>
  </p:sldMasterIdLst>
  <p:notesMasterIdLst>
    <p:notesMasterId r:id="rId14"/>
  </p:notesMasterIdLst>
  <p:sldIdLst>
    <p:sldId id="256" r:id="rId2"/>
    <p:sldId id="265" r:id="rId3"/>
    <p:sldId id="269" r:id="rId4"/>
    <p:sldId id="257" r:id="rId5"/>
    <p:sldId id="259" r:id="rId6"/>
    <p:sldId id="260" r:id="rId7"/>
    <p:sldId id="261" r:id="rId8"/>
    <p:sldId id="263" r:id="rId9"/>
    <p:sldId id="267" r:id="rId10"/>
    <p:sldId id="258" r:id="rId11"/>
    <p:sldId id="262"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p:restoredTop sz="77531"/>
  </p:normalViewPr>
  <p:slideViewPr>
    <p:cSldViewPr snapToGrid="0">
      <p:cViewPr varScale="1">
        <p:scale>
          <a:sx n="96" d="100"/>
          <a:sy n="96" d="100"/>
        </p:scale>
        <p:origin x="129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2BED25-392C-0C4D-A7B7-0CD878F1E6AB}" type="datetimeFigureOut">
              <a:rPr lang="en-US" smtClean="0"/>
              <a:t>10/30/25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C35FD8-8945-7B40-BC80-02D878195AB3}" type="slidenum">
              <a:rPr lang="en-US" smtClean="0"/>
              <a:t>‹#›</a:t>
            </a:fld>
            <a:endParaRPr lang="en-US"/>
          </a:p>
        </p:txBody>
      </p:sp>
    </p:spTree>
    <p:extLst>
      <p:ext uri="{BB962C8B-B14F-4D97-AF65-F5344CB8AC3E}">
        <p14:creationId xmlns:p14="http://schemas.microsoft.com/office/powerpoint/2010/main" val="3634790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Contact centers are designed to handle customer inquiries and issues in an efficient manner.  Time is money so every second on a call may be a cost to the company.  Of course, servicing customers in a positive way can impact business and produce benefits also.  </a:t>
            </a:r>
          </a:p>
        </p:txBody>
      </p:sp>
      <p:sp>
        <p:nvSpPr>
          <p:cNvPr id="4" name="Slide Number Placeholder 3"/>
          <p:cNvSpPr>
            <a:spLocks noGrp="1"/>
          </p:cNvSpPr>
          <p:nvPr>
            <p:ph type="sldNum" sz="quarter" idx="5"/>
          </p:nvPr>
        </p:nvSpPr>
        <p:spPr/>
        <p:txBody>
          <a:bodyPr/>
          <a:lstStyle/>
          <a:p>
            <a:fld id="{7DC35FD8-8945-7B40-BC80-02D878195AB3}" type="slidenum">
              <a:rPr lang="en-US" smtClean="0"/>
              <a:t>1</a:t>
            </a:fld>
            <a:endParaRPr lang="en-US"/>
          </a:p>
        </p:txBody>
      </p:sp>
    </p:spTree>
    <p:extLst>
      <p:ext uri="{BB962C8B-B14F-4D97-AF65-F5344CB8AC3E}">
        <p14:creationId xmlns:p14="http://schemas.microsoft.com/office/powerpoint/2010/main" val="38843359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C35FD8-8945-7B40-BC80-02D878195AB3}" type="slidenum">
              <a:rPr lang="en-US" smtClean="0"/>
              <a:t>10</a:t>
            </a:fld>
            <a:endParaRPr lang="en-US"/>
          </a:p>
        </p:txBody>
      </p:sp>
    </p:spTree>
    <p:extLst>
      <p:ext uri="{BB962C8B-B14F-4D97-AF65-F5344CB8AC3E}">
        <p14:creationId xmlns:p14="http://schemas.microsoft.com/office/powerpoint/2010/main" val="20064795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C35FD8-8945-7B40-BC80-02D878195AB3}" type="slidenum">
              <a:rPr lang="en-US" smtClean="0"/>
              <a:t>11</a:t>
            </a:fld>
            <a:endParaRPr lang="en-US"/>
          </a:p>
        </p:txBody>
      </p:sp>
    </p:spTree>
    <p:extLst>
      <p:ext uri="{BB962C8B-B14F-4D97-AF65-F5344CB8AC3E}">
        <p14:creationId xmlns:p14="http://schemas.microsoft.com/office/powerpoint/2010/main" val="1330399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C35FD8-8945-7B40-BC80-02D878195AB3}" type="slidenum">
              <a:rPr lang="en-US" smtClean="0"/>
              <a:t>12</a:t>
            </a:fld>
            <a:endParaRPr lang="en-US"/>
          </a:p>
        </p:txBody>
      </p:sp>
    </p:spTree>
    <p:extLst>
      <p:ext uri="{BB962C8B-B14F-4D97-AF65-F5344CB8AC3E}">
        <p14:creationId xmlns:p14="http://schemas.microsoft.com/office/powerpoint/2010/main" val="2729554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goal of this project is to detect if calls are starting to show signs of needing to be transferred to another agent more skilled to handle escalated situations or highly complicated issues.  Routing calls with real potential for escalation is critical to maintain customer service quality and mediate issues before they advance.</a:t>
            </a:r>
            <a:endParaRPr lang="en-US" dirty="0"/>
          </a:p>
        </p:txBody>
      </p:sp>
      <p:sp>
        <p:nvSpPr>
          <p:cNvPr id="4" name="Slide Number Placeholder 3"/>
          <p:cNvSpPr>
            <a:spLocks noGrp="1"/>
          </p:cNvSpPr>
          <p:nvPr>
            <p:ph type="sldNum" sz="quarter" idx="5"/>
          </p:nvPr>
        </p:nvSpPr>
        <p:spPr/>
        <p:txBody>
          <a:bodyPr/>
          <a:lstStyle/>
          <a:p>
            <a:fld id="{7DC35FD8-8945-7B40-BC80-02D878195AB3}" type="slidenum">
              <a:rPr lang="en-US" smtClean="0"/>
              <a:t>2</a:t>
            </a:fld>
            <a:endParaRPr lang="en-US"/>
          </a:p>
        </p:txBody>
      </p:sp>
    </p:spTree>
    <p:extLst>
      <p:ext uri="{BB962C8B-B14F-4D97-AF65-F5344CB8AC3E}">
        <p14:creationId xmlns:p14="http://schemas.microsoft.com/office/powerpoint/2010/main" val="794888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we could predict when a call has potential for escalating?  Imagine as a customer that may need extra attention or has an atypical issue but are routed through varying general agents.  Their satisfaction with your customer service and therefore product decreases and their mood begins to shift negatively.  We can see by these common phrases associated with escalated calls that we can identify the calls in need of higher skilled agents.</a:t>
            </a:r>
          </a:p>
        </p:txBody>
      </p:sp>
      <p:sp>
        <p:nvSpPr>
          <p:cNvPr id="4" name="Slide Number Placeholder 3"/>
          <p:cNvSpPr>
            <a:spLocks noGrp="1"/>
          </p:cNvSpPr>
          <p:nvPr>
            <p:ph type="sldNum" sz="quarter" idx="5"/>
          </p:nvPr>
        </p:nvSpPr>
        <p:spPr/>
        <p:txBody>
          <a:bodyPr/>
          <a:lstStyle/>
          <a:p>
            <a:fld id="{7DC35FD8-8945-7B40-BC80-02D878195AB3}" type="slidenum">
              <a:rPr lang="en-US" smtClean="0"/>
              <a:t>3</a:t>
            </a:fld>
            <a:endParaRPr lang="en-US"/>
          </a:p>
        </p:txBody>
      </p:sp>
    </p:spTree>
    <p:extLst>
      <p:ext uri="{BB962C8B-B14F-4D97-AF65-F5344CB8AC3E}">
        <p14:creationId xmlns:p14="http://schemas.microsoft.com/office/powerpoint/2010/main" val="583796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The natural language processing of the data transforms the call transcripts based on the sentences meaning rather than just looking for keywords.  We used a pretrained model on the 14,000 call transcript records.  It used those records to learn the linguistic patterns behind the labeled escalation records so that it could use that knowledge when running a model on real data to predict potential escalation.</a:t>
            </a:r>
          </a:p>
        </p:txBody>
      </p:sp>
      <p:sp>
        <p:nvSpPr>
          <p:cNvPr id="4" name="Slide Number Placeholder 3"/>
          <p:cNvSpPr>
            <a:spLocks noGrp="1"/>
          </p:cNvSpPr>
          <p:nvPr>
            <p:ph type="sldNum" sz="quarter" idx="5"/>
          </p:nvPr>
        </p:nvSpPr>
        <p:spPr/>
        <p:txBody>
          <a:bodyPr/>
          <a:lstStyle/>
          <a:p>
            <a:fld id="{7DC35FD8-8945-7B40-BC80-02D878195AB3}" type="slidenum">
              <a:rPr lang="en-US" smtClean="0"/>
              <a:t>4</a:t>
            </a:fld>
            <a:endParaRPr lang="en-US"/>
          </a:p>
        </p:txBody>
      </p:sp>
    </p:spTree>
    <p:extLst>
      <p:ext uri="{BB962C8B-B14F-4D97-AF65-F5344CB8AC3E}">
        <p14:creationId xmlns:p14="http://schemas.microsoft.com/office/powerpoint/2010/main" val="37060036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Since there was a class imbalance between typical calls and escalation potential calls, I oversampled from the escalation calls using SMOTE (which stands for the Synthetic Minority Oversampling Technique) to bring the data in balance.  Balanced data allows for the training and modeling process to be better able to predict patterns rather than leaving it without many escalated calls to learn from.</a:t>
            </a:r>
          </a:p>
        </p:txBody>
      </p:sp>
      <p:sp>
        <p:nvSpPr>
          <p:cNvPr id="4" name="Slide Number Placeholder 3"/>
          <p:cNvSpPr>
            <a:spLocks noGrp="1"/>
          </p:cNvSpPr>
          <p:nvPr>
            <p:ph type="sldNum" sz="quarter" idx="5"/>
          </p:nvPr>
        </p:nvSpPr>
        <p:spPr/>
        <p:txBody>
          <a:bodyPr/>
          <a:lstStyle/>
          <a:p>
            <a:fld id="{7DC35FD8-8945-7B40-BC80-02D878195AB3}" type="slidenum">
              <a:rPr lang="en-US" smtClean="0"/>
              <a:t>5</a:t>
            </a:fld>
            <a:endParaRPr lang="en-US"/>
          </a:p>
        </p:txBody>
      </p:sp>
    </p:spTree>
    <p:extLst>
      <p:ext uri="{BB962C8B-B14F-4D97-AF65-F5344CB8AC3E}">
        <p14:creationId xmlns:p14="http://schemas.microsoft.com/office/powerpoint/2010/main" val="2280483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We used 30 epochs to train the neural network classifier to capture the true training behavior and expose any propensity to overfitting.  This allows us to know that even though the testing loss appears to even out around 5-6 epochs (meaning that it is performing well but also not overfitting), we can see that if more training is needed, the model will continue to learn without overfitting.  More training will happen if this is implemented and real call records are used to train the model.  </a:t>
            </a:r>
          </a:p>
        </p:txBody>
      </p:sp>
      <p:sp>
        <p:nvSpPr>
          <p:cNvPr id="4" name="Slide Number Placeholder 3"/>
          <p:cNvSpPr>
            <a:spLocks noGrp="1"/>
          </p:cNvSpPr>
          <p:nvPr>
            <p:ph type="sldNum" sz="quarter" idx="5"/>
          </p:nvPr>
        </p:nvSpPr>
        <p:spPr/>
        <p:txBody>
          <a:bodyPr/>
          <a:lstStyle/>
          <a:p>
            <a:fld id="{7DC35FD8-8945-7B40-BC80-02D878195AB3}" type="slidenum">
              <a:rPr lang="en-US" smtClean="0"/>
              <a:t>6</a:t>
            </a:fld>
            <a:endParaRPr lang="en-US"/>
          </a:p>
        </p:txBody>
      </p:sp>
    </p:spTree>
    <p:extLst>
      <p:ext uri="{BB962C8B-B14F-4D97-AF65-F5344CB8AC3E}">
        <p14:creationId xmlns:p14="http://schemas.microsoft.com/office/powerpoint/2010/main" val="41605920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model is tuned to prioritizing capturing escalations at the cost of false positives to try to prevent customer dissatisfaction by getting to the appropriately skilled agents to handle their inquiries.  This model is performing well with balancing recall with precision.  It shows that as recall increases which is the identification of escalations), the precision or accuracy decreases.  This is an expected trade-off when trying to ensure all calls with potential for escalation are flagged to be routed outside of the general agents.</a:t>
            </a:r>
          </a:p>
        </p:txBody>
      </p:sp>
      <p:sp>
        <p:nvSpPr>
          <p:cNvPr id="4" name="Slide Number Placeholder 3"/>
          <p:cNvSpPr>
            <a:spLocks noGrp="1"/>
          </p:cNvSpPr>
          <p:nvPr>
            <p:ph type="sldNum" sz="quarter" idx="5"/>
          </p:nvPr>
        </p:nvSpPr>
        <p:spPr/>
        <p:txBody>
          <a:bodyPr/>
          <a:lstStyle/>
          <a:p>
            <a:fld id="{7DC35FD8-8945-7B40-BC80-02D878195AB3}" type="slidenum">
              <a:rPr lang="en-US" smtClean="0"/>
              <a:t>7</a:t>
            </a:fld>
            <a:endParaRPr lang="en-US"/>
          </a:p>
        </p:txBody>
      </p:sp>
    </p:spTree>
    <p:extLst>
      <p:ext uri="{BB962C8B-B14F-4D97-AF65-F5344CB8AC3E}">
        <p14:creationId xmlns:p14="http://schemas.microsoft.com/office/powerpoint/2010/main" val="3782138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estimated the cost saving by taking the cost associated with each call in the current process.  We then estimated the cost reduced by routing the call to an escalation area early. For example, if a call that gets escalated costs $20 but identifying it as a potential escalation and routing it to the escalation area early costs $8, then you have a $12 savings per call since it was correctly identified as escalation by the model.  The chart is based on the data we used to test the model.  These costs can be changed as defined by the finance department of business.</a:t>
            </a:r>
          </a:p>
        </p:txBody>
      </p:sp>
      <p:sp>
        <p:nvSpPr>
          <p:cNvPr id="4" name="Slide Number Placeholder 3"/>
          <p:cNvSpPr>
            <a:spLocks noGrp="1"/>
          </p:cNvSpPr>
          <p:nvPr>
            <p:ph type="sldNum" sz="quarter" idx="5"/>
          </p:nvPr>
        </p:nvSpPr>
        <p:spPr/>
        <p:txBody>
          <a:bodyPr/>
          <a:lstStyle/>
          <a:p>
            <a:fld id="{7DC35FD8-8945-7B40-BC80-02D878195AB3}" type="slidenum">
              <a:rPr lang="en-US" smtClean="0"/>
              <a:t>8</a:t>
            </a:fld>
            <a:endParaRPr lang="en-US"/>
          </a:p>
        </p:txBody>
      </p:sp>
    </p:spTree>
    <p:extLst>
      <p:ext uri="{BB962C8B-B14F-4D97-AF65-F5344CB8AC3E}">
        <p14:creationId xmlns:p14="http://schemas.microsoft.com/office/powerpoint/2010/main" val="20250312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could be used as part of your current call routing logic to enable it to identify escalation based on learned language patterns and trigger to the agent that a supervisor is available to assist.  By addressing potential issues early in the conversation, it can help to keep the customer from reflecting negatively toward the brand and reduce the complaints received.  The agents can then provide feedback on the signals received to improve the training of the model and prediction abilities.  </a:t>
            </a:r>
          </a:p>
        </p:txBody>
      </p:sp>
      <p:sp>
        <p:nvSpPr>
          <p:cNvPr id="4" name="Slide Number Placeholder 3"/>
          <p:cNvSpPr>
            <a:spLocks noGrp="1"/>
          </p:cNvSpPr>
          <p:nvPr>
            <p:ph type="sldNum" sz="quarter" idx="5"/>
          </p:nvPr>
        </p:nvSpPr>
        <p:spPr/>
        <p:txBody>
          <a:bodyPr/>
          <a:lstStyle/>
          <a:p>
            <a:fld id="{7DC35FD8-8945-7B40-BC80-02D878195AB3}" type="slidenum">
              <a:rPr lang="en-US" smtClean="0"/>
              <a:t>9</a:t>
            </a:fld>
            <a:endParaRPr lang="en-US"/>
          </a:p>
        </p:txBody>
      </p:sp>
    </p:spTree>
    <p:extLst>
      <p:ext uri="{BB962C8B-B14F-4D97-AF65-F5344CB8AC3E}">
        <p14:creationId xmlns:p14="http://schemas.microsoft.com/office/powerpoint/2010/main" val="2352021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05875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03190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24912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68710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621506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214289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7490348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10/30/25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1396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10/30/25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56719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10/30/25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95496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10/30/25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16944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10/30/25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24350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10/30/25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02404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10/30/25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57731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39748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10/30/25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98736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10/30/25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2540326"/>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badkins17.github.io/ProjectShowcase/EscalatedCallPrediction" TargetMode="External"/><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8.emf"/><Relationship Id="rId4" Type="http://schemas.openxmlformats.org/officeDocument/2006/relationships/package" Target="../embeddings/Microsoft_Word_Document.docx"/></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0DE2A-AF73-84F0-F8FB-5DDFD9EF138D}"/>
              </a:ext>
            </a:extLst>
          </p:cNvPr>
          <p:cNvSpPr>
            <a:spLocks noGrp="1"/>
          </p:cNvSpPr>
          <p:nvPr>
            <p:ph type="ctrTitle"/>
          </p:nvPr>
        </p:nvSpPr>
        <p:spPr/>
        <p:txBody>
          <a:bodyPr/>
          <a:lstStyle/>
          <a:p>
            <a:r>
              <a:rPr lang="en-US" dirty="0"/>
              <a:t>Call Escalation Detection</a:t>
            </a:r>
          </a:p>
        </p:txBody>
      </p:sp>
      <p:sp>
        <p:nvSpPr>
          <p:cNvPr id="3" name="Subtitle 2">
            <a:extLst>
              <a:ext uri="{FF2B5EF4-FFF2-40B4-BE49-F238E27FC236}">
                <a16:creationId xmlns:a16="http://schemas.microsoft.com/office/drawing/2014/main" id="{0EBF65C2-859B-C8CA-7BCC-77EA5ADFAA19}"/>
              </a:ext>
            </a:extLst>
          </p:cNvPr>
          <p:cNvSpPr>
            <a:spLocks noGrp="1"/>
          </p:cNvSpPr>
          <p:nvPr>
            <p:ph type="subTitle" idx="1"/>
          </p:nvPr>
        </p:nvSpPr>
        <p:spPr/>
        <p:txBody>
          <a:bodyPr/>
          <a:lstStyle/>
          <a:p>
            <a:r>
              <a:rPr lang="en-US" dirty="0"/>
              <a:t>Call Centers</a:t>
            </a:r>
          </a:p>
        </p:txBody>
      </p:sp>
    </p:spTree>
    <p:extLst>
      <p:ext uri="{BB962C8B-B14F-4D97-AF65-F5344CB8AC3E}">
        <p14:creationId xmlns:p14="http://schemas.microsoft.com/office/powerpoint/2010/main" val="3312872587"/>
      </p:ext>
    </p:extLst>
  </p:cSld>
  <p:clrMapOvr>
    <a:masterClrMapping/>
  </p:clrMapOvr>
  <mc:AlternateContent xmlns:mc="http://schemas.openxmlformats.org/markup-compatibility/2006" xmlns:p14="http://schemas.microsoft.com/office/powerpoint/2010/main">
    <mc:Choice Requires="p14">
      <p:transition spd="slow" p14:dur="2000" advTm="22901"/>
    </mc:Choice>
    <mc:Fallback xmlns="">
      <p:transition spd="slow" advTm="22901"/>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F6C37-8494-6996-548A-FF2F3DBA694F}"/>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5E9847B-17E8-3DEF-D863-DDFA1779608B}"/>
              </a:ext>
            </a:extLst>
          </p:cNvPr>
          <p:cNvGraphicFramePr>
            <a:graphicFrameLocks noGrp="1"/>
          </p:cNvGraphicFramePr>
          <p:nvPr>
            <p:extLst>
              <p:ext uri="{D42A27DB-BD31-4B8C-83A1-F6EECF244321}">
                <p14:modId xmlns:p14="http://schemas.microsoft.com/office/powerpoint/2010/main" val="3359493432"/>
              </p:ext>
            </p:extLst>
          </p:nvPr>
        </p:nvGraphicFramePr>
        <p:xfrm>
          <a:off x="542441" y="1224366"/>
          <a:ext cx="10492352" cy="4937760"/>
        </p:xfrm>
        <a:graphic>
          <a:graphicData uri="http://schemas.openxmlformats.org/drawingml/2006/table">
            <a:tbl>
              <a:tblPr firstRow="1" bandRow="1">
                <a:tableStyleId>{21E4AEA4-8DFA-4A89-87EB-49C32662AFE0}</a:tableStyleId>
              </a:tblPr>
              <a:tblGrid>
                <a:gridCol w="10492352">
                  <a:extLst>
                    <a:ext uri="{9D8B030D-6E8A-4147-A177-3AD203B41FA5}">
                      <a16:colId xmlns:a16="http://schemas.microsoft.com/office/drawing/2014/main" val="3805652238"/>
                    </a:ext>
                  </a:extLst>
                </a:gridCol>
              </a:tblGrid>
              <a:tr h="225792">
                <a:tc>
                  <a:txBody>
                    <a:bodyPr/>
                    <a:lstStyle/>
                    <a:p>
                      <a:r>
                        <a:rPr lang="en-US" dirty="0"/>
                        <a:t>Anticipated Questions / Answers</a:t>
                      </a:r>
                    </a:p>
                  </a:txBody>
                  <a:tcPr/>
                </a:tc>
                <a:extLst>
                  <a:ext uri="{0D108BD9-81ED-4DB2-BD59-A6C34878D82A}">
                    <a16:rowId xmlns:a16="http://schemas.microsoft.com/office/drawing/2014/main" val="2769690033"/>
                  </a:ext>
                </a:extLst>
              </a:tr>
              <a:tr h="733823">
                <a:tc>
                  <a:txBody>
                    <a:bodyPr/>
                    <a:lstStyle/>
                    <a:p>
                      <a:pPr lvl="0"/>
                      <a:r>
                        <a:rPr lang="en-US" sz="1800" b="1" kern="1200" dirty="0">
                          <a:solidFill>
                            <a:schemeClr val="dk1"/>
                          </a:solidFill>
                          <a:effectLst/>
                        </a:rPr>
                        <a:t> </a:t>
                      </a:r>
                      <a:r>
                        <a:rPr lang="en-US" sz="1800" b="1" kern="1200" dirty="0">
                          <a:solidFill>
                            <a:schemeClr val="dk1"/>
                          </a:solidFill>
                          <a:effectLst/>
                          <a:latin typeface="+mn-lt"/>
                          <a:ea typeface="+mn-ea"/>
                          <a:cs typeface="+mn-cs"/>
                        </a:rPr>
                        <a:t>How accurate is the model at identifying escalated calls?  </a:t>
                      </a:r>
                    </a:p>
                    <a:p>
                      <a:pPr lvl="1"/>
                      <a:r>
                        <a:rPr lang="en-US" sz="1800" kern="1200" dirty="0">
                          <a:solidFill>
                            <a:schemeClr val="dk1"/>
                          </a:solidFill>
                          <a:effectLst/>
                          <a:latin typeface="+mn-lt"/>
                          <a:ea typeface="+mn-ea"/>
                          <a:cs typeface="+mn-cs"/>
                        </a:rPr>
                        <a:t>The model achieves a high recall for the escalated calls, meaning that it is correctly identifying most of them.  This is critical for routing the sensitive calls to the higher skilled agents.  </a:t>
                      </a:r>
                    </a:p>
                  </a:txBody>
                  <a:tcPr/>
                </a:tc>
                <a:extLst>
                  <a:ext uri="{0D108BD9-81ED-4DB2-BD59-A6C34878D82A}">
                    <a16:rowId xmlns:a16="http://schemas.microsoft.com/office/drawing/2014/main" val="430396979"/>
                  </a:ext>
                </a:extLst>
              </a:tr>
              <a:tr h="564480">
                <a:tc>
                  <a:txBody>
                    <a:bodyPr/>
                    <a:lstStyle/>
                    <a:p>
                      <a:pPr lvl="0"/>
                      <a:r>
                        <a:rPr lang="en-US" sz="1800" b="1" kern="1200" dirty="0">
                          <a:solidFill>
                            <a:schemeClr val="dk1"/>
                          </a:solidFill>
                          <a:effectLst/>
                          <a:latin typeface="+mn-lt"/>
                          <a:ea typeface="+mn-ea"/>
                          <a:cs typeface="+mn-cs"/>
                        </a:rPr>
                        <a:t>How does the model know if the call is a potential for escalation?</a:t>
                      </a:r>
                    </a:p>
                    <a:p>
                      <a:pPr lvl="1"/>
                      <a:r>
                        <a:rPr lang="en-US" sz="1800" kern="1200" dirty="0">
                          <a:solidFill>
                            <a:schemeClr val="dk1"/>
                          </a:solidFill>
                          <a:effectLst/>
                          <a:latin typeface="+mn-lt"/>
                          <a:ea typeface="+mn-ea"/>
                          <a:cs typeface="+mn-cs"/>
                        </a:rPr>
                        <a:t>It uses patterns in the data to predict potential escalation.  The patterns are learned from thousands of transcripts and can be refined based on feedback, if implemented.</a:t>
                      </a:r>
                    </a:p>
                  </a:txBody>
                  <a:tcPr/>
                </a:tc>
                <a:extLst>
                  <a:ext uri="{0D108BD9-81ED-4DB2-BD59-A6C34878D82A}">
                    <a16:rowId xmlns:a16="http://schemas.microsoft.com/office/drawing/2014/main" val="4204248085"/>
                  </a:ext>
                </a:extLst>
              </a:tr>
              <a:tr h="564480">
                <a:tc>
                  <a:txBody>
                    <a:bodyPr/>
                    <a:lstStyle/>
                    <a:p>
                      <a:pPr lvl="0"/>
                      <a:r>
                        <a:rPr lang="en-US" sz="1800" b="1" kern="1200" dirty="0">
                          <a:solidFill>
                            <a:schemeClr val="dk1"/>
                          </a:solidFill>
                          <a:effectLst/>
                          <a:latin typeface="+mn-lt"/>
                          <a:ea typeface="+mn-ea"/>
                          <a:cs typeface="+mn-cs"/>
                        </a:rPr>
                        <a:t>What’s the benefit to this system compared to our current call routing process?</a:t>
                      </a:r>
                    </a:p>
                    <a:p>
                      <a:pPr lvl="1"/>
                      <a:r>
                        <a:rPr lang="en-US" sz="1800" kern="1200" dirty="0">
                          <a:solidFill>
                            <a:schemeClr val="dk1"/>
                          </a:solidFill>
                          <a:effectLst/>
                          <a:latin typeface="+mn-lt"/>
                          <a:ea typeface="+mn-ea"/>
                          <a:cs typeface="+mn-cs"/>
                        </a:rPr>
                        <a:t>Proactive instead of reactive identification of escalating calls.  Reduced resolution times, customer satisfaction improvements, and reduced risk from complaints.</a:t>
                      </a:r>
                    </a:p>
                  </a:txBody>
                  <a:tcPr/>
                </a:tc>
                <a:extLst>
                  <a:ext uri="{0D108BD9-81ED-4DB2-BD59-A6C34878D82A}">
                    <a16:rowId xmlns:a16="http://schemas.microsoft.com/office/drawing/2014/main" val="2672355477"/>
                  </a:ext>
                </a:extLst>
              </a:tr>
              <a:tr h="564480">
                <a:tc>
                  <a:txBody>
                    <a:bodyPr/>
                    <a:lstStyle/>
                    <a:p>
                      <a:pPr lvl="0"/>
                      <a:r>
                        <a:rPr lang="en-US" sz="1800" b="1" kern="1200" dirty="0">
                          <a:solidFill>
                            <a:schemeClr val="dk1"/>
                          </a:solidFill>
                          <a:effectLst/>
                          <a:latin typeface="+mn-lt"/>
                          <a:ea typeface="+mn-ea"/>
                          <a:cs typeface="+mn-cs"/>
                        </a:rPr>
                        <a:t>Can this model reduce costs?</a:t>
                      </a:r>
                    </a:p>
                    <a:p>
                      <a:pPr lvl="1"/>
                      <a:r>
                        <a:rPr lang="en-US" sz="1800" kern="1200" dirty="0">
                          <a:solidFill>
                            <a:schemeClr val="dk1"/>
                          </a:solidFill>
                          <a:effectLst/>
                          <a:latin typeface="+mn-lt"/>
                          <a:ea typeface="+mn-ea"/>
                          <a:cs typeface="+mn-cs"/>
                        </a:rPr>
                        <a:t>This model can help reduce call handling times which increases operational efficiency and staffing expenses.</a:t>
                      </a:r>
                    </a:p>
                  </a:txBody>
                  <a:tcPr/>
                </a:tc>
                <a:extLst>
                  <a:ext uri="{0D108BD9-81ED-4DB2-BD59-A6C34878D82A}">
                    <a16:rowId xmlns:a16="http://schemas.microsoft.com/office/drawing/2014/main" val="3737231947"/>
                  </a:ext>
                </a:extLst>
              </a:tr>
              <a:tr h="733823">
                <a:tc>
                  <a:txBody>
                    <a:bodyPr/>
                    <a:lstStyle/>
                    <a:p>
                      <a:pPr lvl="0"/>
                      <a:r>
                        <a:rPr lang="en-US" sz="1800" b="1" kern="1200" dirty="0">
                          <a:solidFill>
                            <a:schemeClr val="dk1"/>
                          </a:solidFill>
                          <a:effectLst/>
                          <a:latin typeface="+mn-lt"/>
                          <a:ea typeface="+mn-ea"/>
                          <a:cs typeface="+mn-cs"/>
                        </a:rPr>
                        <a:t>What happens if the model makes a wrong prediction?</a:t>
                      </a:r>
                    </a:p>
                    <a:p>
                      <a:pPr lvl="1"/>
                      <a:r>
                        <a:rPr lang="en-US" sz="1800" kern="1200" dirty="0">
                          <a:solidFill>
                            <a:schemeClr val="dk1"/>
                          </a:solidFill>
                          <a:effectLst/>
                          <a:latin typeface="+mn-lt"/>
                          <a:ea typeface="+mn-ea"/>
                          <a:cs typeface="+mn-cs"/>
                        </a:rPr>
                        <a:t>We are proposing to set up a feedback loop from agents where their feedback can go into training the model to further refine the process and reduce false positives.  </a:t>
                      </a:r>
                    </a:p>
                  </a:txBody>
                  <a:tcPr/>
                </a:tc>
                <a:extLst>
                  <a:ext uri="{0D108BD9-81ED-4DB2-BD59-A6C34878D82A}">
                    <a16:rowId xmlns:a16="http://schemas.microsoft.com/office/drawing/2014/main" val="289074204"/>
                  </a:ext>
                </a:extLst>
              </a:tr>
            </a:tbl>
          </a:graphicData>
        </a:graphic>
      </p:graphicFrame>
      <p:sp>
        <p:nvSpPr>
          <p:cNvPr id="3" name="TextBox 2">
            <a:extLst>
              <a:ext uri="{FF2B5EF4-FFF2-40B4-BE49-F238E27FC236}">
                <a16:creationId xmlns:a16="http://schemas.microsoft.com/office/drawing/2014/main" id="{394FA41C-138A-4573-5C91-7A6EE4332C66}"/>
              </a:ext>
            </a:extLst>
          </p:cNvPr>
          <p:cNvSpPr txBox="1"/>
          <p:nvPr/>
        </p:nvSpPr>
        <p:spPr>
          <a:xfrm>
            <a:off x="4928461" y="511208"/>
            <a:ext cx="1277914" cy="369332"/>
          </a:xfrm>
          <a:prstGeom prst="rect">
            <a:avLst/>
          </a:prstGeom>
          <a:noFill/>
        </p:spPr>
        <p:txBody>
          <a:bodyPr wrap="none" rtlCol="0">
            <a:spAutoFit/>
          </a:bodyPr>
          <a:lstStyle/>
          <a:p>
            <a:r>
              <a:rPr lang="en-US" b="1" dirty="0"/>
              <a:t>Appendix</a:t>
            </a:r>
          </a:p>
        </p:txBody>
      </p:sp>
    </p:spTree>
    <p:extLst>
      <p:ext uri="{BB962C8B-B14F-4D97-AF65-F5344CB8AC3E}">
        <p14:creationId xmlns:p14="http://schemas.microsoft.com/office/powerpoint/2010/main" val="201356280"/>
      </p:ext>
    </p:extLst>
  </p:cSld>
  <p:clrMapOvr>
    <a:masterClrMapping/>
  </p:clrMapOvr>
  <mc:AlternateContent xmlns:mc="http://schemas.openxmlformats.org/markup-compatibility/2006" xmlns:p14="http://schemas.microsoft.com/office/powerpoint/2010/main">
    <mc:Choice Requires="p14">
      <p:transition spd="slow" p14:dur="2000" advTm="4832"/>
    </mc:Choice>
    <mc:Fallback xmlns="">
      <p:transition spd="slow" advTm="483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074FF4F-2DF2-5233-3306-FCA40F44C962}"/>
              </a:ext>
            </a:extLst>
          </p:cNvPr>
          <p:cNvGraphicFramePr>
            <a:graphicFrameLocks noGrp="1"/>
          </p:cNvGraphicFramePr>
          <p:nvPr>
            <p:extLst>
              <p:ext uri="{D42A27DB-BD31-4B8C-83A1-F6EECF244321}">
                <p14:modId xmlns:p14="http://schemas.microsoft.com/office/powerpoint/2010/main" val="416921692"/>
              </p:ext>
            </p:extLst>
          </p:nvPr>
        </p:nvGraphicFramePr>
        <p:xfrm>
          <a:off x="433952" y="1283732"/>
          <a:ext cx="10554345" cy="4869095"/>
        </p:xfrm>
        <a:graphic>
          <a:graphicData uri="http://schemas.openxmlformats.org/drawingml/2006/table">
            <a:tbl>
              <a:tblPr firstRow="1" bandRow="1">
                <a:tableStyleId>{21E4AEA4-8DFA-4A89-87EB-49C32662AFE0}</a:tableStyleId>
              </a:tblPr>
              <a:tblGrid>
                <a:gridCol w="10554345">
                  <a:extLst>
                    <a:ext uri="{9D8B030D-6E8A-4147-A177-3AD203B41FA5}">
                      <a16:colId xmlns:a16="http://schemas.microsoft.com/office/drawing/2014/main" val="3805652238"/>
                    </a:ext>
                  </a:extLst>
                </a:gridCol>
              </a:tblGrid>
              <a:tr h="225792">
                <a:tc>
                  <a:txBody>
                    <a:bodyPr/>
                    <a:lstStyle/>
                    <a:p>
                      <a:r>
                        <a:rPr lang="en-US" dirty="0"/>
                        <a:t>Anticipated Questions / Answers Continued</a:t>
                      </a:r>
                    </a:p>
                  </a:txBody>
                  <a:tcPr/>
                </a:tc>
                <a:extLst>
                  <a:ext uri="{0D108BD9-81ED-4DB2-BD59-A6C34878D82A}">
                    <a16:rowId xmlns:a16="http://schemas.microsoft.com/office/drawing/2014/main" val="2769690033"/>
                  </a:ext>
                </a:extLst>
              </a:tr>
              <a:tr h="564480">
                <a:tc>
                  <a:txBody>
                    <a:bodyPr/>
                    <a:lstStyle/>
                    <a:p>
                      <a:pPr lvl="0"/>
                      <a:r>
                        <a:rPr lang="en-US" sz="1800" b="1" kern="1200" dirty="0">
                          <a:solidFill>
                            <a:schemeClr val="dk1"/>
                          </a:solidFill>
                          <a:effectLst/>
                          <a:latin typeface="+mn-lt"/>
                          <a:ea typeface="+mn-ea"/>
                          <a:cs typeface="+mn-cs"/>
                        </a:rPr>
                        <a:t>How does the system handle that escalated calls are not common?</a:t>
                      </a:r>
                    </a:p>
                    <a:p>
                      <a:pPr lvl="1"/>
                      <a:r>
                        <a:rPr lang="en-US" sz="1800" kern="1200" dirty="0">
                          <a:solidFill>
                            <a:schemeClr val="dk1"/>
                          </a:solidFill>
                          <a:effectLst/>
                          <a:latin typeface="+mn-lt"/>
                          <a:ea typeface="+mn-ea"/>
                          <a:cs typeface="+mn-cs"/>
                        </a:rPr>
                        <a:t>I used SMOTE to oversample from the escalated calls population of the training data to have a more balanced dataset to train the model.</a:t>
                      </a:r>
                    </a:p>
                  </a:txBody>
                  <a:tcPr/>
                </a:tc>
                <a:extLst>
                  <a:ext uri="{0D108BD9-81ED-4DB2-BD59-A6C34878D82A}">
                    <a16:rowId xmlns:a16="http://schemas.microsoft.com/office/drawing/2014/main" val="3755397877"/>
                  </a:ext>
                </a:extLst>
              </a:tr>
              <a:tr h="564480">
                <a:tc>
                  <a:txBody>
                    <a:bodyPr/>
                    <a:lstStyle/>
                    <a:p>
                      <a:pPr lvl="0"/>
                      <a:r>
                        <a:rPr lang="en-US" sz="1800" b="1" kern="1200" dirty="0">
                          <a:solidFill>
                            <a:schemeClr val="dk1"/>
                          </a:solidFill>
                          <a:effectLst/>
                          <a:latin typeface="+mn-lt"/>
                          <a:ea typeface="+mn-ea"/>
                          <a:cs typeface="+mn-cs"/>
                        </a:rPr>
                        <a:t>Does this model understand tone or strictly input keywords/patterns?</a:t>
                      </a:r>
                    </a:p>
                    <a:p>
                      <a:pPr lvl="1"/>
                      <a:r>
                        <a:rPr lang="en-US" sz="1800" kern="1200" dirty="0">
                          <a:solidFill>
                            <a:schemeClr val="dk1"/>
                          </a:solidFill>
                          <a:effectLst/>
                          <a:latin typeface="+mn-lt"/>
                          <a:ea typeface="+mn-ea"/>
                          <a:cs typeface="+mn-cs"/>
                        </a:rPr>
                        <a:t>Yes, the use of a natural language model can recognize context and meaning to identify escalation even if expressed with different keywords.</a:t>
                      </a:r>
                    </a:p>
                  </a:txBody>
                  <a:tcPr/>
                </a:tc>
                <a:extLst>
                  <a:ext uri="{0D108BD9-81ED-4DB2-BD59-A6C34878D82A}">
                    <a16:rowId xmlns:a16="http://schemas.microsoft.com/office/drawing/2014/main" val="557809576"/>
                  </a:ext>
                </a:extLst>
              </a:tr>
              <a:tr h="564480">
                <a:tc>
                  <a:txBody>
                    <a:bodyPr/>
                    <a:lstStyle/>
                    <a:p>
                      <a:pPr lvl="0"/>
                      <a:r>
                        <a:rPr lang="en-US" sz="1800" b="1" kern="1200" dirty="0">
                          <a:solidFill>
                            <a:schemeClr val="dk1"/>
                          </a:solidFill>
                          <a:effectLst/>
                          <a:latin typeface="+mn-lt"/>
                          <a:ea typeface="+mn-ea"/>
                          <a:cs typeface="+mn-cs"/>
                        </a:rPr>
                        <a:t>Can this be adapted to different call types or functions?</a:t>
                      </a:r>
                    </a:p>
                    <a:p>
                      <a:pPr lvl="1"/>
                      <a:r>
                        <a:rPr lang="en-US" sz="1800" kern="1200" dirty="0">
                          <a:solidFill>
                            <a:schemeClr val="dk1"/>
                          </a:solidFill>
                          <a:effectLst/>
                          <a:latin typeface="+mn-lt"/>
                          <a:ea typeface="+mn-ea"/>
                          <a:cs typeface="+mn-cs"/>
                        </a:rPr>
                        <a:t>Definitely.  This model was created using transcripts from varying call center domains.</a:t>
                      </a:r>
                    </a:p>
                  </a:txBody>
                  <a:tcPr/>
                </a:tc>
                <a:extLst>
                  <a:ext uri="{0D108BD9-81ED-4DB2-BD59-A6C34878D82A}">
                    <a16:rowId xmlns:a16="http://schemas.microsoft.com/office/drawing/2014/main" val="2580730610"/>
                  </a:ext>
                </a:extLst>
              </a:tr>
              <a:tr h="1072511">
                <a:tc>
                  <a:txBody>
                    <a:bodyPr/>
                    <a:lstStyle/>
                    <a:p>
                      <a:pPr lvl="0"/>
                      <a:r>
                        <a:rPr lang="en-US" sz="1800" b="1" kern="1200" dirty="0">
                          <a:solidFill>
                            <a:schemeClr val="dk1"/>
                          </a:solidFill>
                          <a:effectLst/>
                          <a:latin typeface="+mn-lt"/>
                          <a:ea typeface="+mn-ea"/>
                          <a:cs typeface="+mn-cs"/>
                        </a:rPr>
                        <a:t>What kind of support will this system require?</a:t>
                      </a:r>
                    </a:p>
                    <a:p>
                      <a:pPr lvl="1"/>
                      <a:r>
                        <a:rPr lang="en-US" sz="1800" kern="1200" dirty="0">
                          <a:solidFill>
                            <a:schemeClr val="dk1"/>
                          </a:solidFill>
                          <a:effectLst/>
                          <a:latin typeface="+mn-lt"/>
                          <a:ea typeface="+mn-ea"/>
                          <a:cs typeface="+mn-cs"/>
                        </a:rPr>
                        <a:t>Periodic monitoring of model performance and possible hyper tuning as new call records and feedback is added to training model.</a:t>
                      </a:r>
                    </a:p>
                  </a:txBody>
                  <a:tcPr/>
                </a:tc>
                <a:extLst>
                  <a:ext uri="{0D108BD9-81ED-4DB2-BD59-A6C34878D82A}">
                    <a16:rowId xmlns:a16="http://schemas.microsoft.com/office/drawing/2014/main" val="758194314"/>
                  </a:ext>
                </a:extLst>
              </a:tr>
              <a:tr h="961944">
                <a:tc>
                  <a:txBody>
                    <a:bodyPr/>
                    <a:lstStyle/>
                    <a:p>
                      <a:pPr lvl="0"/>
                      <a:r>
                        <a:rPr lang="en-US" sz="1800" b="1" kern="1200" dirty="0">
                          <a:solidFill>
                            <a:schemeClr val="dk1"/>
                          </a:solidFill>
                          <a:effectLst/>
                          <a:latin typeface="+mn-lt"/>
                          <a:ea typeface="+mn-ea"/>
                          <a:cs typeface="+mn-cs"/>
                        </a:rPr>
                        <a:t>When are you available to discuss implementing this model for our call center?</a:t>
                      </a:r>
                    </a:p>
                    <a:p>
                      <a:pPr lvl="1"/>
                      <a:r>
                        <a:rPr lang="en-US" sz="1800" kern="1200" dirty="0">
                          <a:solidFill>
                            <a:schemeClr val="dk1"/>
                          </a:solidFill>
                          <a:effectLst/>
                          <a:latin typeface="+mn-lt"/>
                          <a:ea typeface="+mn-ea"/>
                          <a:cs typeface="+mn-cs"/>
                        </a:rPr>
                        <a:t>Immediately.  Thank you for your interest.  Let's discuss.</a:t>
                      </a:r>
                    </a:p>
                  </a:txBody>
                  <a:tcPr/>
                </a:tc>
                <a:extLst>
                  <a:ext uri="{0D108BD9-81ED-4DB2-BD59-A6C34878D82A}">
                    <a16:rowId xmlns:a16="http://schemas.microsoft.com/office/drawing/2014/main" val="771454707"/>
                  </a:ext>
                </a:extLst>
              </a:tr>
            </a:tbl>
          </a:graphicData>
        </a:graphic>
      </p:graphicFrame>
      <p:sp>
        <p:nvSpPr>
          <p:cNvPr id="6" name="TextBox 5">
            <a:extLst>
              <a:ext uri="{FF2B5EF4-FFF2-40B4-BE49-F238E27FC236}">
                <a16:creationId xmlns:a16="http://schemas.microsoft.com/office/drawing/2014/main" id="{AFB74F75-7E41-9D54-2107-512AD8D2AE1F}"/>
              </a:ext>
            </a:extLst>
          </p:cNvPr>
          <p:cNvSpPr txBox="1"/>
          <p:nvPr/>
        </p:nvSpPr>
        <p:spPr>
          <a:xfrm>
            <a:off x="4355024" y="573437"/>
            <a:ext cx="2499402" cy="369332"/>
          </a:xfrm>
          <a:prstGeom prst="rect">
            <a:avLst/>
          </a:prstGeom>
          <a:noFill/>
        </p:spPr>
        <p:txBody>
          <a:bodyPr wrap="none" rtlCol="0">
            <a:spAutoFit/>
          </a:bodyPr>
          <a:lstStyle/>
          <a:p>
            <a:r>
              <a:rPr lang="en-US" b="1" dirty="0"/>
              <a:t>Appendix continued</a:t>
            </a:r>
          </a:p>
        </p:txBody>
      </p:sp>
    </p:spTree>
    <p:extLst>
      <p:ext uri="{BB962C8B-B14F-4D97-AF65-F5344CB8AC3E}">
        <p14:creationId xmlns:p14="http://schemas.microsoft.com/office/powerpoint/2010/main" val="93118953"/>
      </p:ext>
    </p:extLst>
  </p:cSld>
  <p:clrMapOvr>
    <a:masterClrMapping/>
  </p:clrMapOvr>
  <mc:AlternateContent xmlns:mc="http://schemas.openxmlformats.org/markup-compatibility/2006" xmlns:p14="http://schemas.microsoft.com/office/powerpoint/2010/main">
    <mc:Choice Requires="p14">
      <p:transition spd="slow" p14:dur="2000" advTm="2837"/>
    </mc:Choice>
    <mc:Fallback xmlns="">
      <p:transition spd="slow" advTm="283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D24BA4-7C77-7605-F310-E0C8E226E37F}"/>
              </a:ext>
            </a:extLst>
          </p:cNvPr>
          <p:cNvSpPr txBox="1"/>
          <p:nvPr/>
        </p:nvSpPr>
        <p:spPr>
          <a:xfrm>
            <a:off x="3144662" y="2172607"/>
            <a:ext cx="5216493" cy="369332"/>
          </a:xfrm>
          <a:prstGeom prst="rect">
            <a:avLst/>
          </a:prstGeom>
          <a:noFill/>
        </p:spPr>
        <p:txBody>
          <a:bodyPr wrap="none" rtlCol="0">
            <a:spAutoFit/>
          </a:bodyPr>
          <a:lstStyle/>
          <a:p>
            <a:r>
              <a:rPr lang="en-US" dirty="0"/>
              <a:t>Click paper to review White Paper for Project</a:t>
            </a:r>
          </a:p>
        </p:txBody>
      </p:sp>
      <p:sp>
        <p:nvSpPr>
          <p:cNvPr id="4" name="TextBox 3">
            <a:extLst>
              <a:ext uri="{FF2B5EF4-FFF2-40B4-BE49-F238E27FC236}">
                <a16:creationId xmlns:a16="http://schemas.microsoft.com/office/drawing/2014/main" id="{C558B7FD-4AE8-2943-61F3-30FD60F712D7}"/>
              </a:ext>
            </a:extLst>
          </p:cNvPr>
          <p:cNvSpPr txBox="1"/>
          <p:nvPr/>
        </p:nvSpPr>
        <p:spPr>
          <a:xfrm>
            <a:off x="4355024" y="573437"/>
            <a:ext cx="2499402" cy="369332"/>
          </a:xfrm>
          <a:prstGeom prst="rect">
            <a:avLst/>
          </a:prstGeom>
          <a:noFill/>
        </p:spPr>
        <p:txBody>
          <a:bodyPr wrap="none" rtlCol="0">
            <a:spAutoFit/>
          </a:bodyPr>
          <a:lstStyle/>
          <a:p>
            <a:r>
              <a:rPr lang="en-US" b="1" dirty="0"/>
              <a:t>Appendix continued</a:t>
            </a:r>
          </a:p>
        </p:txBody>
      </p:sp>
      <p:sp>
        <p:nvSpPr>
          <p:cNvPr id="11" name="TextBox 10">
            <a:extLst>
              <a:ext uri="{FF2B5EF4-FFF2-40B4-BE49-F238E27FC236}">
                <a16:creationId xmlns:a16="http://schemas.microsoft.com/office/drawing/2014/main" id="{824C9CE8-A03C-B716-4059-C1DD0613406F}"/>
              </a:ext>
            </a:extLst>
          </p:cNvPr>
          <p:cNvSpPr txBox="1"/>
          <p:nvPr/>
        </p:nvSpPr>
        <p:spPr>
          <a:xfrm>
            <a:off x="2875357" y="1629293"/>
            <a:ext cx="5755102" cy="369332"/>
          </a:xfrm>
          <a:prstGeom prst="rect">
            <a:avLst/>
          </a:prstGeom>
          <a:noFill/>
        </p:spPr>
        <p:txBody>
          <a:bodyPr wrap="none" rtlCol="0">
            <a:spAutoFit/>
          </a:bodyPr>
          <a:lstStyle/>
          <a:p>
            <a:r>
              <a:rPr lang="en-US" b="1" dirty="0">
                <a:hlinkClick r:id="rId3"/>
              </a:rPr>
              <a:t>Escalated Call Prediction Code in Github Repository</a:t>
            </a:r>
            <a:endParaRPr lang="en-US" b="1" dirty="0"/>
          </a:p>
        </p:txBody>
      </p:sp>
      <p:graphicFrame>
        <p:nvGraphicFramePr>
          <p:cNvPr id="5" name="Object 4">
            <a:extLst>
              <a:ext uri="{FF2B5EF4-FFF2-40B4-BE49-F238E27FC236}">
                <a16:creationId xmlns:a16="http://schemas.microsoft.com/office/drawing/2014/main" id="{96A39202-2D8C-E08C-1F70-0E25078271E9}"/>
              </a:ext>
            </a:extLst>
          </p:cNvPr>
          <p:cNvGraphicFramePr>
            <a:graphicFrameLocks noChangeAspect="1"/>
          </p:cNvGraphicFramePr>
          <p:nvPr>
            <p:extLst>
              <p:ext uri="{D42A27DB-BD31-4B8C-83A1-F6EECF244321}">
                <p14:modId xmlns:p14="http://schemas.microsoft.com/office/powerpoint/2010/main" val="3702015747"/>
              </p:ext>
            </p:extLst>
          </p:nvPr>
        </p:nvGraphicFramePr>
        <p:xfrm>
          <a:off x="3376297" y="2715921"/>
          <a:ext cx="3992563" cy="3285587"/>
        </p:xfrm>
        <a:graphic>
          <a:graphicData uri="http://schemas.openxmlformats.org/presentationml/2006/ole">
            <mc:AlternateContent xmlns:mc="http://schemas.openxmlformats.org/markup-compatibility/2006">
              <mc:Choice xmlns:v="urn:schemas-microsoft-com:vml" Requires="v">
                <p:oleObj name="Document" r:id="rId4" imgW="5943600" imgH="8064500" progId="Word.Document.12">
                  <p:embed/>
                </p:oleObj>
              </mc:Choice>
              <mc:Fallback>
                <p:oleObj name="Document" r:id="rId4" imgW="5943600" imgH="8064500" progId="Word.Document.12">
                  <p:embed/>
                  <p:pic>
                    <p:nvPicPr>
                      <p:cNvPr id="0" name=""/>
                      <p:cNvPicPr/>
                      <p:nvPr/>
                    </p:nvPicPr>
                    <p:blipFill>
                      <a:blip r:embed="rId5"/>
                      <a:stretch>
                        <a:fillRect/>
                      </a:stretch>
                    </p:blipFill>
                    <p:spPr>
                      <a:xfrm>
                        <a:off x="3376297" y="2715921"/>
                        <a:ext cx="3992563" cy="3285587"/>
                      </a:xfrm>
                      <a:prstGeom prst="rect">
                        <a:avLst/>
                      </a:prstGeom>
                    </p:spPr>
                  </p:pic>
                </p:oleObj>
              </mc:Fallback>
            </mc:AlternateContent>
          </a:graphicData>
        </a:graphic>
      </p:graphicFrame>
    </p:spTree>
    <p:extLst>
      <p:ext uri="{BB962C8B-B14F-4D97-AF65-F5344CB8AC3E}">
        <p14:creationId xmlns:p14="http://schemas.microsoft.com/office/powerpoint/2010/main" val="2152559588"/>
      </p:ext>
    </p:extLst>
  </p:cSld>
  <p:clrMapOvr>
    <a:masterClrMapping/>
  </p:clrMapOvr>
  <mc:AlternateContent xmlns:mc="http://schemas.openxmlformats.org/markup-compatibility/2006" xmlns:p14="http://schemas.microsoft.com/office/powerpoint/2010/main">
    <mc:Choice Requires="p14">
      <p:transition spd="slow" p14:dur="2000" advTm="14400"/>
    </mc:Choice>
    <mc:Fallback xmlns="">
      <p:transition spd="slow" advTm="144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B2894CF-1EC0-99CD-2D75-78F1F3BD446C}"/>
              </a:ext>
            </a:extLst>
          </p:cNvPr>
          <p:cNvSpPr txBox="1"/>
          <p:nvPr/>
        </p:nvSpPr>
        <p:spPr>
          <a:xfrm>
            <a:off x="2431440" y="1073289"/>
            <a:ext cx="6557840" cy="5324535"/>
          </a:xfrm>
          <a:prstGeom prst="rect">
            <a:avLst/>
          </a:prstGeom>
          <a:noFill/>
        </p:spPr>
        <p:txBody>
          <a:bodyPr wrap="square" rtlCol="0">
            <a:spAutoFit/>
          </a:bodyPr>
          <a:lstStyle/>
          <a:p>
            <a:pPr algn="ctr"/>
            <a:r>
              <a:rPr lang="en-US" sz="2000" b="1" dirty="0">
                <a:solidFill>
                  <a:schemeClr val="accent1"/>
                </a:solidFill>
              </a:rPr>
              <a:t>Downloaded JSON files from Hugging face</a:t>
            </a:r>
          </a:p>
          <a:p>
            <a:pPr algn="ctr"/>
            <a:endParaRPr lang="en-US" sz="2000" dirty="0">
              <a:solidFill>
                <a:schemeClr val="accent1"/>
              </a:solidFill>
            </a:endParaRPr>
          </a:p>
          <a:p>
            <a:pPr algn="ctr"/>
            <a:r>
              <a:rPr lang="en-US" sz="2000" b="1" dirty="0">
                <a:solidFill>
                  <a:schemeClr val="accent1"/>
                </a:solidFill>
              </a:rPr>
              <a:t>Retrieved data</a:t>
            </a:r>
          </a:p>
          <a:p>
            <a:pPr lvl="1" algn="ctr"/>
            <a:r>
              <a:rPr lang="en-US" sz="2000" dirty="0">
                <a:solidFill>
                  <a:schemeClr val="accent1"/>
                </a:solidFill>
              </a:rPr>
              <a:t>Selected valid records from JSON files</a:t>
            </a:r>
          </a:p>
          <a:p>
            <a:pPr lvl="1" algn="ctr"/>
            <a:endParaRPr lang="en-US" sz="2000" dirty="0">
              <a:solidFill>
                <a:schemeClr val="accent1"/>
              </a:solidFill>
            </a:endParaRPr>
          </a:p>
          <a:p>
            <a:pPr algn="ctr"/>
            <a:r>
              <a:rPr lang="en-US" sz="2000" b="1" dirty="0">
                <a:solidFill>
                  <a:schemeClr val="accent1"/>
                </a:solidFill>
              </a:rPr>
              <a:t>Preprocessed/Transformed data </a:t>
            </a:r>
          </a:p>
          <a:p>
            <a:pPr lvl="1" algn="ctr"/>
            <a:r>
              <a:rPr lang="en-US" sz="2000" dirty="0">
                <a:solidFill>
                  <a:schemeClr val="accent1"/>
                </a:solidFill>
              </a:rPr>
              <a:t>Labeled records with binary escalation indicator</a:t>
            </a:r>
          </a:p>
          <a:p>
            <a:pPr lvl="1" algn="ctr"/>
            <a:r>
              <a:rPr lang="en-US" sz="2000" dirty="0">
                <a:solidFill>
                  <a:schemeClr val="accent1"/>
                </a:solidFill>
              </a:rPr>
              <a:t>Pretrained model to transform sentences into vectors</a:t>
            </a:r>
          </a:p>
          <a:p>
            <a:pPr lvl="1" algn="ctr"/>
            <a:r>
              <a:rPr lang="en-US" sz="2000" dirty="0">
                <a:solidFill>
                  <a:schemeClr val="accent1"/>
                </a:solidFill>
              </a:rPr>
              <a:t>Oversampled from minority class (potential escalation)</a:t>
            </a:r>
          </a:p>
          <a:p>
            <a:pPr algn="ctr"/>
            <a:endParaRPr lang="en-US" sz="2000" dirty="0">
              <a:solidFill>
                <a:schemeClr val="accent1"/>
              </a:solidFill>
            </a:endParaRPr>
          </a:p>
          <a:p>
            <a:pPr algn="ctr"/>
            <a:r>
              <a:rPr lang="en-US" sz="2000" b="1" dirty="0">
                <a:solidFill>
                  <a:schemeClr val="accent1"/>
                </a:solidFill>
              </a:rPr>
              <a:t>Neural Net Classification Model</a:t>
            </a:r>
          </a:p>
          <a:p>
            <a:pPr algn="ctr"/>
            <a:r>
              <a:rPr lang="en-US" sz="2000" dirty="0">
                <a:solidFill>
                  <a:schemeClr val="accent1"/>
                </a:solidFill>
              </a:rPr>
              <a:t>Multi-Layer Perceptron with dropout rate of 30%</a:t>
            </a:r>
          </a:p>
          <a:p>
            <a:pPr algn="ctr"/>
            <a:r>
              <a:rPr lang="en-US" sz="2000" dirty="0" err="1">
                <a:solidFill>
                  <a:schemeClr val="accent1"/>
                </a:solidFill>
              </a:rPr>
              <a:t>Hypertuned</a:t>
            </a:r>
            <a:r>
              <a:rPr lang="en-US" sz="2000" dirty="0">
                <a:solidFill>
                  <a:schemeClr val="accent1"/>
                </a:solidFill>
              </a:rPr>
              <a:t> to maximize recall</a:t>
            </a:r>
          </a:p>
          <a:p>
            <a:pPr algn="ctr"/>
            <a:endParaRPr lang="en-US" sz="2000" dirty="0">
              <a:solidFill>
                <a:schemeClr val="accent1"/>
              </a:solidFill>
            </a:endParaRPr>
          </a:p>
          <a:p>
            <a:pPr algn="ctr"/>
            <a:r>
              <a:rPr lang="en-US" sz="2000" b="1" dirty="0">
                <a:solidFill>
                  <a:schemeClr val="accent1"/>
                </a:solidFill>
              </a:rPr>
              <a:t>Results</a:t>
            </a:r>
          </a:p>
        </p:txBody>
      </p:sp>
      <p:sp>
        <p:nvSpPr>
          <p:cNvPr id="6" name="TextBox 5">
            <a:extLst>
              <a:ext uri="{FF2B5EF4-FFF2-40B4-BE49-F238E27FC236}">
                <a16:creationId xmlns:a16="http://schemas.microsoft.com/office/drawing/2014/main" id="{7DF53D62-8A66-79E5-D7BD-12172563C016}"/>
              </a:ext>
            </a:extLst>
          </p:cNvPr>
          <p:cNvSpPr txBox="1"/>
          <p:nvPr/>
        </p:nvSpPr>
        <p:spPr>
          <a:xfrm>
            <a:off x="4494509" y="351984"/>
            <a:ext cx="2731838" cy="461665"/>
          </a:xfrm>
          <a:prstGeom prst="rect">
            <a:avLst/>
          </a:prstGeom>
          <a:noFill/>
        </p:spPr>
        <p:txBody>
          <a:bodyPr wrap="none" rtlCol="0">
            <a:spAutoFit/>
          </a:bodyPr>
          <a:lstStyle/>
          <a:p>
            <a:r>
              <a:rPr lang="en-US" sz="2400" b="1" u="sng" dirty="0">
                <a:solidFill>
                  <a:schemeClr val="accent1"/>
                </a:solidFill>
              </a:rPr>
              <a:t>Project Overview</a:t>
            </a:r>
          </a:p>
        </p:txBody>
      </p:sp>
    </p:spTree>
    <p:extLst>
      <p:ext uri="{BB962C8B-B14F-4D97-AF65-F5344CB8AC3E}">
        <p14:creationId xmlns:p14="http://schemas.microsoft.com/office/powerpoint/2010/main" val="1078996599"/>
      </p:ext>
    </p:extLst>
  </p:cSld>
  <p:clrMapOvr>
    <a:masterClrMapping/>
  </p:clrMapOvr>
  <mc:AlternateContent xmlns:mc="http://schemas.openxmlformats.org/markup-compatibility/2006" xmlns:p14="http://schemas.microsoft.com/office/powerpoint/2010/main">
    <mc:Choice Requires="p14">
      <p:transition spd="slow" p14:dur="2000" advTm="26197"/>
    </mc:Choice>
    <mc:Fallback xmlns="">
      <p:transition spd="slow" advTm="2619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3E8462A-FEBA-4848-81CC-3F8DA3E47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2109F83F-40FE-4DB3-84CC-09FB3340D0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1DE492D7-C3C3-48FF-80C8-37021EA0262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5" name="Rectangle 23">
              <a:extLst>
                <a:ext uri="{FF2B5EF4-FFF2-40B4-BE49-F238E27FC236}">
                  <a16:creationId xmlns:a16="http://schemas.microsoft.com/office/drawing/2014/main" id="{0B30FF97-2E9A-490A-AED2-90BA2E0EC1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6" name="Rectangle 25">
              <a:extLst>
                <a:ext uri="{FF2B5EF4-FFF2-40B4-BE49-F238E27FC236}">
                  <a16:creationId xmlns:a16="http://schemas.microsoft.com/office/drawing/2014/main" id="{B6D53C7D-A312-47B6-A66A-230A19CFA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Isosceles Triangle 16">
              <a:extLst>
                <a:ext uri="{FF2B5EF4-FFF2-40B4-BE49-F238E27FC236}">
                  <a16:creationId xmlns:a16="http://schemas.microsoft.com/office/drawing/2014/main" id="{9329D58C-0D2E-4A2B-AD6A-9CEE506784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8" name="Rectangle 27">
              <a:extLst>
                <a:ext uri="{FF2B5EF4-FFF2-40B4-BE49-F238E27FC236}">
                  <a16:creationId xmlns:a16="http://schemas.microsoft.com/office/drawing/2014/main" id="{9D446EDE-C690-4461-8BF2-7634808FC8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28">
              <a:extLst>
                <a:ext uri="{FF2B5EF4-FFF2-40B4-BE49-F238E27FC236}">
                  <a16:creationId xmlns:a16="http://schemas.microsoft.com/office/drawing/2014/main" id="{323F3D34-6531-4AD7-A8C6-195A09028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0" name="Rectangle 29">
              <a:extLst>
                <a:ext uri="{FF2B5EF4-FFF2-40B4-BE49-F238E27FC236}">
                  <a16:creationId xmlns:a16="http://schemas.microsoft.com/office/drawing/2014/main" id="{B9B0AE3F-2350-435F-A9B0-C310BF8763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4EFA655C-9E50-4C14-A89E-AD7B648E4E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Isosceles Triangle 21">
              <a:extLst>
                <a:ext uri="{FF2B5EF4-FFF2-40B4-BE49-F238E27FC236}">
                  <a16:creationId xmlns:a16="http://schemas.microsoft.com/office/drawing/2014/main" id="{3E843863-7D25-4C01-9A17-E817CB6D9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4" name="Rectangle 23">
            <a:extLst>
              <a:ext uri="{FF2B5EF4-FFF2-40B4-BE49-F238E27FC236}">
                <a16:creationId xmlns:a16="http://schemas.microsoft.com/office/drawing/2014/main" id="{7941F9B1-B01B-4A84-89D9-B169AEB4E4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close-up of words&#10;&#10;AI-generated content may be incorrect.">
            <a:extLst>
              <a:ext uri="{FF2B5EF4-FFF2-40B4-BE49-F238E27FC236}">
                <a16:creationId xmlns:a16="http://schemas.microsoft.com/office/drawing/2014/main" id="{0105D935-C385-C307-0289-7AEA6DEAB666}"/>
              </a:ext>
            </a:extLst>
          </p:cNvPr>
          <p:cNvPicPr>
            <a:picLocks noChangeAspect="1"/>
          </p:cNvPicPr>
          <p:nvPr/>
        </p:nvPicPr>
        <p:blipFill>
          <a:blip r:embed="rId3"/>
          <a:srcRect l="12338" t="10781" r="9037" b="9783"/>
          <a:stretch>
            <a:fillRect/>
          </a:stretch>
        </p:blipFill>
        <p:spPr>
          <a:xfrm>
            <a:off x="448733" y="429358"/>
            <a:ext cx="11500703" cy="5948581"/>
          </a:xfrm>
          <a:prstGeom prst="rect">
            <a:avLst/>
          </a:prstGeom>
        </p:spPr>
      </p:pic>
    </p:spTree>
    <p:extLst>
      <p:ext uri="{BB962C8B-B14F-4D97-AF65-F5344CB8AC3E}">
        <p14:creationId xmlns:p14="http://schemas.microsoft.com/office/powerpoint/2010/main" val="390626261"/>
      </p:ext>
    </p:extLst>
  </p:cSld>
  <p:clrMapOvr>
    <a:masterClrMapping/>
  </p:clrMapOvr>
  <mc:AlternateContent xmlns:mc="http://schemas.openxmlformats.org/markup-compatibility/2006" xmlns:p14="http://schemas.microsoft.com/office/powerpoint/2010/main">
    <mc:Choice Requires="p14">
      <p:transition spd="slow" p14:dur="2000" advTm="31754"/>
    </mc:Choice>
    <mc:Fallback xmlns="">
      <p:transition spd="slow" advTm="3175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7459C506-5F4B-4B75-9218-C7C3F87FA8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BC659EEB-C3AE-4544-8263-417009DCDF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22" name="Straight Connector 21">
              <a:extLst>
                <a:ext uri="{FF2B5EF4-FFF2-40B4-BE49-F238E27FC236}">
                  <a16:creationId xmlns:a16="http://schemas.microsoft.com/office/drawing/2014/main" id="{D99DB6C6-36F9-4576-A558-95153EADBE4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3" name="Rectangle 23">
              <a:extLst>
                <a:ext uri="{FF2B5EF4-FFF2-40B4-BE49-F238E27FC236}">
                  <a16:creationId xmlns:a16="http://schemas.microsoft.com/office/drawing/2014/main" id="{694E7916-EDE4-4B50-A4A1-6B28FDD4D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4" name="Rectangle 25">
              <a:extLst>
                <a:ext uri="{FF2B5EF4-FFF2-40B4-BE49-F238E27FC236}">
                  <a16:creationId xmlns:a16="http://schemas.microsoft.com/office/drawing/2014/main" id="{6F6CB7BB-4370-4173-97F8-F636C0F14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5" name="Isosceles Triangle 24">
              <a:extLst>
                <a:ext uri="{FF2B5EF4-FFF2-40B4-BE49-F238E27FC236}">
                  <a16:creationId xmlns:a16="http://schemas.microsoft.com/office/drawing/2014/main" id="{B0F590BB-1F51-4138-A2D4-2E483C84F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6" name="Rectangle 27">
              <a:extLst>
                <a:ext uri="{FF2B5EF4-FFF2-40B4-BE49-F238E27FC236}">
                  <a16:creationId xmlns:a16="http://schemas.microsoft.com/office/drawing/2014/main" id="{4A492863-9797-45A2-BAB3-514F10C5F2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8">
              <a:extLst>
                <a:ext uri="{FF2B5EF4-FFF2-40B4-BE49-F238E27FC236}">
                  <a16:creationId xmlns:a16="http://schemas.microsoft.com/office/drawing/2014/main" id="{7C1E33F6-6D0F-4ECF-92F4-6F71D8BAF3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Rectangle 29">
              <a:extLst>
                <a:ext uri="{FF2B5EF4-FFF2-40B4-BE49-F238E27FC236}">
                  <a16:creationId xmlns:a16="http://schemas.microsoft.com/office/drawing/2014/main" id="{73EEEA64-7411-474B-BD0E-60C24B3F4E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Isosceles Triangle 28">
              <a:extLst>
                <a:ext uri="{FF2B5EF4-FFF2-40B4-BE49-F238E27FC236}">
                  <a16:creationId xmlns:a16="http://schemas.microsoft.com/office/drawing/2014/main" id="{4F82A6DD-92BB-4443-B5A5-05240DD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Isosceles Triangle 29">
              <a:extLst>
                <a:ext uri="{FF2B5EF4-FFF2-40B4-BE49-F238E27FC236}">
                  <a16:creationId xmlns:a16="http://schemas.microsoft.com/office/drawing/2014/main" id="{79832BCB-1DCF-46AC-9FFA-170791668D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32" name="Rectangle 31">
            <a:extLst>
              <a:ext uri="{FF2B5EF4-FFF2-40B4-BE49-F238E27FC236}">
                <a16:creationId xmlns:a16="http://schemas.microsoft.com/office/drawing/2014/main" id="{4E74DA95-CD7A-4D5E-9D27-67A759CE70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ln w="222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graph with numbers and a number of blue squares&#10;&#10;AI-generated content may be incorrect.">
            <a:extLst>
              <a:ext uri="{FF2B5EF4-FFF2-40B4-BE49-F238E27FC236}">
                <a16:creationId xmlns:a16="http://schemas.microsoft.com/office/drawing/2014/main" id="{24E4D687-DCCE-588D-9DF1-0279B214FFDE}"/>
              </a:ext>
            </a:extLst>
          </p:cNvPr>
          <p:cNvPicPr>
            <a:picLocks noChangeAspect="1"/>
          </p:cNvPicPr>
          <p:nvPr/>
        </p:nvPicPr>
        <p:blipFill>
          <a:blip r:embed="rId3"/>
          <a:stretch>
            <a:fillRect/>
          </a:stretch>
        </p:blipFill>
        <p:spPr>
          <a:xfrm>
            <a:off x="566101" y="929898"/>
            <a:ext cx="5374420" cy="4448014"/>
          </a:xfrm>
          <a:prstGeom prst="rect">
            <a:avLst/>
          </a:prstGeom>
        </p:spPr>
      </p:pic>
      <p:cxnSp>
        <p:nvCxnSpPr>
          <p:cNvPr id="34" name="Straight Connector 33">
            <a:extLst>
              <a:ext uri="{FF2B5EF4-FFF2-40B4-BE49-F238E27FC236}">
                <a16:creationId xmlns:a16="http://schemas.microsoft.com/office/drawing/2014/main" id="{14AA3B5C-0C55-4FFF-9C45-8F9F7C074A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81305" y="1650669"/>
            <a:ext cx="0" cy="3431969"/>
          </a:xfrm>
          <a:prstGeom prst="line">
            <a:avLst/>
          </a:prstGeom>
        </p:spPr>
        <p:style>
          <a:lnRef idx="1">
            <a:schemeClr val="accent1"/>
          </a:lnRef>
          <a:fillRef idx="0">
            <a:schemeClr val="accent1"/>
          </a:fillRef>
          <a:effectRef idx="0">
            <a:schemeClr val="accent1"/>
          </a:effectRef>
          <a:fontRef idx="minor">
            <a:schemeClr val="tx1"/>
          </a:fontRef>
        </p:style>
      </p:cxnSp>
      <p:pic>
        <p:nvPicPr>
          <p:cNvPr id="7" name="Picture 6" descr="A graph of a number of escalation&#10;&#10;AI-generated content may be incorrect.">
            <a:extLst>
              <a:ext uri="{FF2B5EF4-FFF2-40B4-BE49-F238E27FC236}">
                <a16:creationId xmlns:a16="http://schemas.microsoft.com/office/drawing/2014/main" id="{013CB5B9-D0FC-1C5D-7F73-33072921C5A2}"/>
              </a:ext>
            </a:extLst>
          </p:cNvPr>
          <p:cNvPicPr>
            <a:picLocks noChangeAspect="1"/>
          </p:cNvPicPr>
          <p:nvPr/>
        </p:nvPicPr>
        <p:blipFill>
          <a:blip r:embed="rId4"/>
          <a:stretch>
            <a:fillRect/>
          </a:stretch>
        </p:blipFill>
        <p:spPr>
          <a:xfrm>
            <a:off x="6162570" y="1286359"/>
            <a:ext cx="5321669" cy="3890626"/>
          </a:xfrm>
          <a:prstGeom prst="rect">
            <a:avLst/>
          </a:prstGeom>
        </p:spPr>
      </p:pic>
    </p:spTree>
    <p:extLst>
      <p:ext uri="{BB962C8B-B14F-4D97-AF65-F5344CB8AC3E}">
        <p14:creationId xmlns:p14="http://schemas.microsoft.com/office/powerpoint/2010/main" val="2316059916"/>
      </p:ext>
    </p:extLst>
  </p:cSld>
  <p:clrMapOvr>
    <a:masterClrMapping/>
  </p:clrMapOvr>
  <mc:AlternateContent xmlns:mc="http://schemas.openxmlformats.org/markup-compatibility/2006" xmlns:p14="http://schemas.microsoft.com/office/powerpoint/2010/main">
    <mc:Choice Requires="p14">
      <p:transition spd="slow" p14:dur="2000" advTm="30624"/>
    </mc:Choice>
    <mc:Fallback xmlns="">
      <p:transition spd="slow" advTm="3062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omparison of a bar graph&#10;&#10;AI-generated content may be incorrect.">
            <a:extLst>
              <a:ext uri="{FF2B5EF4-FFF2-40B4-BE49-F238E27FC236}">
                <a16:creationId xmlns:a16="http://schemas.microsoft.com/office/drawing/2014/main" id="{5CEC6CCC-EBEA-CA25-2B9E-D16EFEF3B618}"/>
              </a:ext>
            </a:extLst>
          </p:cNvPr>
          <p:cNvPicPr>
            <a:picLocks noChangeAspect="1"/>
          </p:cNvPicPr>
          <p:nvPr/>
        </p:nvPicPr>
        <p:blipFill>
          <a:blip r:embed="rId3"/>
          <a:stretch>
            <a:fillRect/>
          </a:stretch>
        </p:blipFill>
        <p:spPr>
          <a:xfrm>
            <a:off x="309967" y="399772"/>
            <a:ext cx="9004516" cy="5127323"/>
          </a:xfrm>
          <a:prstGeom prst="rect">
            <a:avLst/>
          </a:prstGeom>
        </p:spPr>
      </p:pic>
    </p:spTree>
    <p:extLst>
      <p:ext uri="{BB962C8B-B14F-4D97-AF65-F5344CB8AC3E}">
        <p14:creationId xmlns:p14="http://schemas.microsoft.com/office/powerpoint/2010/main" val="2869413839"/>
      </p:ext>
    </p:extLst>
  </p:cSld>
  <p:clrMapOvr>
    <a:masterClrMapping/>
  </p:clrMapOvr>
  <mc:AlternateContent xmlns:mc="http://schemas.openxmlformats.org/markup-compatibility/2006" xmlns:p14="http://schemas.microsoft.com/office/powerpoint/2010/main">
    <mc:Choice Requires="p14">
      <p:transition spd="slow" p14:dur="2000" advTm="30421"/>
    </mc:Choice>
    <mc:Fallback xmlns="">
      <p:transition spd="slow" advTm="3042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with a line going up&#10;&#10;AI-generated content may be incorrect.">
            <a:extLst>
              <a:ext uri="{FF2B5EF4-FFF2-40B4-BE49-F238E27FC236}">
                <a16:creationId xmlns:a16="http://schemas.microsoft.com/office/drawing/2014/main" id="{9827F945-60CC-62D1-916D-A8DB58279DF7}"/>
              </a:ext>
            </a:extLst>
          </p:cNvPr>
          <p:cNvPicPr>
            <a:picLocks noChangeAspect="1"/>
          </p:cNvPicPr>
          <p:nvPr/>
        </p:nvPicPr>
        <p:blipFill>
          <a:blip r:embed="rId3"/>
          <a:stretch>
            <a:fillRect/>
          </a:stretch>
        </p:blipFill>
        <p:spPr>
          <a:xfrm>
            <a:off x="338378" y="182553"/>
            <a:ext cx="8557649" cy="5706803"/>
          </a:xfrm>
          <a:prstGeom prst="rect">
            <a:avLst/>
          </a:prstGeom>
        </p:spPr>
      </p:pic>
    </p:spTree>
    <p:extLst>
      <p:ext uri="{BB962C8B-B14F-4D97-AF65-F5344CB8AC3E}">
        <p14:creationId xmlns:p14="http://schemas.microsoft.com/office/powerpoint/2010/main" val="1183800535"/>
      </p:ext>
    </p:extLst>
  </p:cSld>
  <p:clrMapOvr>
    <a:masterClrMapping/>
  </p:clrMapOvr>
  <mc:AlternateContent xmlns:mc="http://schemas.openxmlformats.org/markup-compatibility/2006" xmlns:p14="http://schemas.microsoft.com/office/powerpoint/2010/main">
    <mc:Choice Requires="p14">
      <p:transition spd="slow" p14:dur="2000" advTm="34144"/>
    </mc:Choice>
    <mc:Fallback xmlns="">
      <p:transition spd="slow" advTm="3414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graph of a graph&#10;&#10;AI-generated content may be incorrect.">
            <a:extLst>
              <a:ext uri="{FF2B5EF4-FFF2-40B4-BE49-F238E27FC236}">
                <a16:creationId xmlns:a16="http://schemas.microsoft.com/office/drawing/2014/main" id="{EC47927C-E7D7-8733-A9B5-C3D6B647AE13}"/>
              </a:ext>
            </a:extLst>
          </p:cNvPr>
          <p:cNvPicPr>
            <a:picLocks noChangeAspect="1"/>
          </p:cNvPicPr>
          <p:nvPr/>
        </p:nvPicPr>
        <p:blipFill>
          <a:blip r:embed="rId3"/>
          <a:stretch>
            <a:fillRect/>
          </a:stretch>
        </p:blipFill>
        <p:spPr>
          <a:xfrm>
            <a:off x="619931" y="120345"/>
            <a:ext cx="8074618" cy="5760166"/>
          </a:xfrm>
          <a:prstGeom prst="rect">
            <a:avLst/>
          </a:prstGeom>
        </p:spPr>
      </p:pic>
    </p:spTree>
    <p:extLst>
      <p:ext uri="{BB962C8B-B14F-4D97-AF65-F5344CB8AC3E}">
        <p14:creationId xmlns:p14="http://schemas.microsoft.com/office/powerpoint/2010/main" val="274208012"/>
      </p:ext>
    </p:extLst>
  </p:cSld>
  <p:clrMapOvr>
    <a:masterClrMapping/>
  </p:clrMapOvr>
  <mc:AlternateContent xmlns:mc="http://schemas.openxmlformats.org/markup-compatibility/2006" xmlns:p14="http://schemas.microsoft.com/office/powerpoint/2010/main">
    <mc:Choice Requires="p14">
      <p:transition spd="slow" p14:dur="2000" advTm="40618"/>
    </mc:Choice>
    <mc:Fallback xmlns="">
      <p:transition spd="slow" advTm="4061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of cost savings&#10;&#10;AI-generated content may be incorrect.">
            <a:extLst>
              <a:ext uri="{FF2B5EF4-FFF2-40B4-BE49-F238E27FC236}">
                <a16:creationId xmlns:a16="http://schemas.microsoft.com/office/drawing/2014/main" id="{00DCD491-CB0F-091D-80E9-ED3638D9006A}"/>
              </a:ext>
            </a:extLst>
          </p:cNvPr>
          <p:cNvPicPr>
            <a:picLocks noChangeAspect="1"/>
          </p:cNvPicPr>
          <p:nvPr/>
        </p:nvPicPr>
        <p:blipFill>
          <a:blip r:embed="rId3"/>
          <a:stretch>
            <a:fillRect/>
          </a:stretch>
        </p:blipFill>
        <p:spPr>
          <a:xfrm>
            <a:off x="488309" y="396741"/>
            <a:ext cx="8300092" cy="5570106"/>
          </a:xfrm>
          <a:prstGeom prst="rect">
            <a:avLst/>
          </a:prstGeom>
        </p:spPr>
      </p:pic>
    </p:spTree>
    <p:extLst>
      <p:ext uri="{BB962C8B-B14F-4D97-AF65-F5344CB8AC3E}">
        <p14:creationId xmlns:p14="http://schemas.microsoft.com/office/powerpoint/2010/main" val="2114158962"/>
      </p:ext>
    </p:extLst>
  </p:cSld>
  <p:clrMapOvr>
    <a:masterClrMapping/>
  </p:clrMapOvr>
  <mc:AlternateContent xmlns:mc="http://schemas.openxmlformats.org/markup-compatibility/2006" xmlns:p14="http://schemas.microsoft.com/office/powerpoint/2010/main">
    <mc:Choice Requires="p14">
      <p:transition spd="slow" p14:dur="2000" advTm="42048"/>
    </mc:Choice>
    <mc:Fallback xmlns="">
      <p:transition spd="slow" advTm="42048"/>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13AE43-3CBE-67D7-DD79-5FDFF030467D}"/>
              </a:ext>
            </a:extLst>
          </p:cNvPr>
          <p:cNvSpPr txBox="1"/>
          <p:nvPr/>
        </p:nvSpPr>
        <p:spPr>
          <a:xfrm>
            <a:off x="2817080" y="743918"/>
            <a:ext cx="3613162" cy="461665"/>
          </a:xfrm>
          <a:prstGeom prst="rect">
            <a:avLst/>
          </a:prstGeom>
          <a:noFill/>
        </p:spPr>
        <p:txBody>
          <a:bodyPr wrap="square" rtlCol="0">
            <a:spAutoFit/>
          </a:bodyPr>
          <a:lstStyle/>
          <a:p>
            <a:r>
              <a:rPr lang="en-US" sz="2400" b="1" u="sng" dirty="0">
                <a:solidFill>
                  <a:schemeClr val="accent1"/>
                </a:solidFill>
              </a:rPr>
              <a:t>Anticipated Outcomes</a:t>
            </a:r>
          </a:p>
        </p:txBody>
      </p:sp>
      <p:sp>
        <p:nvSpPr>
          <p:cNvPr id="6" name="TextBox 5">
            <a:extLst>
              <a:ext uri="{FF2B5EF4-FFF2-40B4-BE49-F238E27FC236}">
                <a16:creationId xmlns:a16="http://schemas.microsoft.com/office/drawing/2014/main" id="{A034F4A6-2553-1D0F-0B3A-A2402348AC93}"/>
              </a:ext>
            </a:extLst>
          </p:cNvPr>
          <p:cNvSpPr txBox="1"/>
          <p:nvPr/>
        </p:nvSpPr>
        <p:spPr>
          <a:xfrm>
            <a:off x="2345148" y="1720840"/>
            <a:ext cx="6140592" cy="3416320"/>
          </a:xfrm>
          <a:prstGeom prst="rect">
            <a:avLst/>
          </a:prstGeom>
          <a:noFill/>
        </p:spPr>
        <p:txBody>
          <a:bodyPr wrap="none" rtlCol="0">
            <a:spAutoFit/>
          </a:bodyPr>
          <a:lstStyle/>
          <a:p>
            <a:pPr marL="285750" indent="-285750">
              <a:buFont typeface="Arial" panose="020B0604020202020204" pitchFamily="34" charset="0"/>
              <a:buChar char="•"/>
            </a:pPr>
            <a:r>
              <a:rPr lang="en-US" b="1" dirty="0">
                <a:solidFill>
                  <a:schemeClr val="accent1"/>
                </a:solidFill>
              </a:rPr>
              <a:t>Implement into call routing system</a:t>
            </a:r>
          </a:p>
          <a:p>
            <a:pPr marL="285750" indent="-285750">
              <a:buFont typeface="Arial" panose="020B0604020202020204" pitchFamily="34" charset="0"/>
              <a:buChar char="•"/>
            </a:pPr>
            <a:endParaRPr lang="en-US" b="1" dirty="0">
              <a:solidFill>
                <a:schemeClr val="accent1"/>
              </a:solidFill>
            </a:endParaRPr>
          </a:p>
          <a:p>
            <a:pPr marL="285750" indent="-285750">
              <a:buFont typeface="Arial" panose="020B0604020202020204" pitchFamily="34" charset="0"/>
              <a:buChar char="•"/>
            </a:pPr>
            <a:r>
              <a:rPr lang="en-US" b="1" dirty="0">
                <a:solidFill>
                  <a:schemeClr val="accent1"/>
                </a:solidFill>
              </a:rPr>
              <a:t>Proactively identify when calls are escalating</a:t>
            </a:r>
          </a:p>
          <a:p>
            <a:pPr marL="285750" indent="-285750">
              <a:buFont typeface="Arial" panose="020B0604020202020204" pitchFamily="34" charset="0"/>
              <a:buChar char="•"/>
            </a:pPr>
            <a:endParaRPr lang="en-US" b="1" dirty="0">
              <a:solidFill>
                <a:schemeClr val="accent1"/>
              </a:solidFill>
            </a:endParaRPr>
          </a:p>
          <a:p>
            <a:pPr marL="285750" indent="-285750">
              <a:buFont typeface="Arial" panose="020B0604020202020204" pitchFamily="34" charset="0"/>
              <a:buChar char="•"/>
            </a:pPr>
            <a:r>
              <a:rPr lang="en-US" b="1" dirty="0">
                <a:solidFill>
                  <a:schemeClr val="accent1"/>
                </a:solidFill>
              </a:rPr>
              <a:t>Trigger a signal to agents to prepare for assistance </a:t>
            </a:r>
          </a:p>
          <a:p>
            <a:pPr marL="285750" indent="-285750">
              <a:buFont typeface="Arial" panose="020B0604020202020204" pitchFamily="34" charset="0"/>
              <a:buChar char="•"/>
            </a:pPr>
            <a:endParaRPr lang="en-US" b="1" dirty="0">
              <a:solidFill>
                <a:schemeClr val="accent1"/>
              </a:solidFill>
            </a:endParaRPr>
          </a:p>
          <a:p>
            <a:pPr marL="285750" indent="-285750">
              <a:buFont typeface="Arial" panose="020B0604020202020204" pitchFamily="34" charset="0"/>
              <a:buChar char="•"/>
            </a:pPr>
            <a:r>
              <a:rPr lang="en-US" b="1" dirty="0">
                <a:solidFill>
                  <a:schemeClr val="accent1"/>
                </a:solidFill>
              </a:rPr>
              <a:t>Maintain customer satisfaction and brand reputation</a:t>
            </a:r>
          </a:p>
          <a:p>
            <a:pPr marL="285750" indent="-285750">
              <a:buFont typeface="Arial" panose="020B0604020202020204" pitchFamily="34" charset="0"/>
              <a:buChar char="•"/>
            </a:pPr>
            <a:endParaRPr lang="en-US" b="1" dirty="0">
              <a:solidFill>
                <a:schemeClr val="accent1"/>
              </a:solidFill>
            </a:endParaRPr>
          </a:p>
          <a:p>
            <a:pPr marL="285750" indent="-285750">
              <a:buFont typeface="Arial" panose="020B0604020202020204" pitchFamily="34" charset="0"/>
              <a:buChar char="•"/>
            </a:pPr>
            <a:r>
              <a:rPr lang="en-US" b="1" dirty="0">
                <a:solidFill>
                  <a:schemeClr val="accent1"/>
                </a:solidFill>
              </a:rPr>
              <a:t>Reduce risk by reduction in complaints received</a:t>
            </a:r>
          </a:p>
          <a:p>
            <a:pPr marL="285750" indent="-285750">
              <a:buFont typeface="Arial" panose="020B0604020202020204" pitchFamily="34" charset="0"/>
              <a:buChar char="•"/>
            </a:pPr>
            <a:endParaRPr lang="en-US" b="1" dirty="0">
              <a:solidFill>
                <a:schemeClr val="accent1"/>
              </a:solidFill>
            </a:endParaRPr>
          </a:p>
          <a:p>
            <a:pPr marL="285750" indent="-285750">
              <a:buFont typeface="Arial" panose="020B0604020202020204" pitchFamily="34" charset="0"/>
              <a:buChar char="•"/>
            </a:pPr>
            <a:r>
              <a:rPr lang="en-US" b="1" dirty="0">
                <a:solidFill>
                  <a:schemeClr val="accent1"/>
                </a:solidFill>
              </a:rPr>
              <a:t>Improve model results based on agent feedback </a:t>
            </a:r>
            <a:endParaRPr lang="en-US" dirty="0">
              <a:solidFill>
                <a:schemeClr val="accent1"/>
              </a:solidFill>
            </a:endParaRPr>
          </a:p>
          <a:p>
            <a:pPr marL="285750" indent="-285750">
              <a:buFont typeface="Arial" panose="020B0604020202020204" pitchFamily="34" charset="0"/>
              <a:buChar char="•"/>
            </a:pPr>
            <a:endParaRPr lang="en-US" dirty="0">
              <a:solidFill>
                <a:schemeClr val="accent1"/>
              </a:solidFill>
            </a:endParaRPr>
          </a:p>
        </p:txBody>
      </p:sp>
    </p:spTree>
    <p:extLst>
      <p:ext uri="{BB962C8B-B14F-4D97-AF65-F5344CB8AC3E}">
        <p14:creationId xmlns:p14="http://schemas.microsoft.com/office/powerpoint/2010/main" val="589110049"/>
      </p:ext>
    </p:extLst>
  </p:cSld>
  <p:clrMapOvr>
    <a:masterClrMapping/>
  </p:clrMapOvr>
  <mc:AlternateContent xmlns:mc="http://schemas.openxmlformats.org/markup-compatibility/2006" xmlns:p14="http://schemas.microsoft.com/office/powerpoint/2010/main">
    <mc:Choice Requires="p14">
      <p:transition spd="slow" p14:dur="2000" advTm="36096"/>
    </mc:Choice>
    <mc:Fallback xmlns="">
      <p:transition spd="slow" advTm="36096"/>
    </mc:Fallback>
  </mc:AlternateContent>
</p:sld>
</file>

<file path=ppt/theme/theme1.xml><?xml version="1.0" encoding="utf-8"?>
<a:theme xmlns:a="http://schemas.openxmlformats.org/drawingml/2006/main" name="Facet">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922</TotalTime>
  <Words>1182</Words>
  <Application>Microsoft Macintosh PowerPoint</Application>
  <PresentationFormat>Widescreen</PresentationFormat>
  <Paragraphs>78</Paragraphs>
  <Slides>12</Slides>
  <Notes>12</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8" baseType="lpstr">
      <vt:lpstr>Aptos</vt:lpstr>
      <vt:lpstr>Arial</vt:lpstr>
      <vt:lpstr>Trebuchet MS</vt:lpstr>
      <vt:lpstr>Wingdings 3</vt:lpstr>
      <vt:lpstr>Facet</vt:lpstr>
      <vt:lpstr>Document</vt:lpstr>
      <vt:lpstr>Call Escalation Detection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Billie Adkins</dc:creator>
  <cp:lastModifiedBy>Billie Adkins</cp:lastModifiedBy>
  <cp:revision>106</cp:revision>
  <dcterms:created xsi:type="dcterms:W3CDTF">2025-10-03T23:53:56Z</dcterms:created>
  <dcterms:modified xsi:type="dcterms:W3CDTF">2025-10-30T18:27:02Z</dcterms:modified>
</cp:coreProperties>
</file>