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77" r:id="rId2"/>
    <p:sldId id="274" r:id="rId3"/>
    <p:sldId id="286" r:id="rId4"/>
    <p:sldId id="280" r:id="rId5"/>
    <p:sldId id="285" r:id="rId6"/>
    <p:sldId id="287" r:id="rId7"/>
    <p:sldId id="283" r:id="rId8"/>
    <p:sldId id="281" r:id="rId9"/>
    <p:sldId id="27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90"/>
    <p:restoredTop sz="94868"/>
  </p:normalViewPr>
  <p:slideViewPr>
    <p:cSldViewPr snapToGrid="0">
      <p:cViewPr varScale="1">
        <p:scale>
          <a:sx n="105" d="100"/>
          <a:sy n="105" d="100"/>
        </p:scale>
        <p:origin x="440"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26146-9767-4748-AC00-FBE57E5DF566}" type="datetimeFigureOut">
              <a:rPr lang="en-US" smtClean="0"/>
              <a:t>9/29/25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95192C-0819-B343-99B8-E81F9FA245D5}" type="slidenum">
              <a:rPr lang="en-US" smtClean="0"/>
              <a:t>‹#›</a:t>
            </a:fld>
            <a:endParaRPr lang="en-US" dirty="0"/>
          </a:p>
        </p:txBody>
      </p:sp>
    </p:spTree>
    <p:extLst>
      <p:ext uri="{BB962C8B-B14F-4D97-AF65-F5344CB8AC3E}">
        <p14:creationId xmlns:p14="http://schemas.microsoft.com/office/powerpoint/2010/main" val="4286906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7594-F24C-5BB6-D7D4-8F8C165D1A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23DD4B-3396-106A-68B5-07D92537D8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9BA94E-AFB3-440F-128A-D3ECC0D9C4F2}"/>
              </a:ext>
            </a:extLst>
          </p:cNvPr>
          <p:cNvSpPr>
            <a:spLocks noGrp="1"/>
          </p:cNvSpPr>
          <p:nvPr>
            <p:ph type="dt" sz="half" idx="10"/>
          </p:nvPr>
        </p:nvSpPr>
        <p:spPr/>
        <p:txBody>
          <a:bodyPr/>
          <a:lstStyle/>
          <a:p>
            <a:fld id="{C814B6C0-49F2-7843-BEF0-7A095E920CA0}" type="datetimeFigureOut">
              <a:rPr lang="en-US" smtClean="0"/>
              <a:t>9/29/25</a:t>
            </a:fld>
            <a:endParaRPr lang="en-US" dirty="0"/>
          </a:p>
        </p:txBody>
      </p:sp>
      <p:sp>
        <p:nvSpPr>
          <p:cNvPr id="5" name="Footer Placeholder 4">
            <a:extLst>
              <a:ext uri="{FF2B5EF4-FFF2-40B4-BE49-F238E27FC236}">
                <a16:creationId xmlns:a16="http://schemas.microsoft.com/office/drawing/2014/main" id="{E4908292-6890-54AC-B117-C9EC57C0DF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BD9DB5-B002-C85E-111A-19A2003E0A81}"/>
              </a:ext>
            </a:extLst>
          </p:cNvPr>
          <p:cNvSpPr>
            <a:spLocks noGrp="1"/>
          </p:cNvSpPr>
          <p:nvPr>
            <p:ph type="sldNum" sz="quarter" idx="12"/>
          </p:nvPr>
        </p:nvSpPr>
        <p:spPr/>
        <p:txBody>
          <a:bodyPr/>
          <a:lstStyle/>
          <a:p>
            <a:fld id="{4E037719-10AD-964A-AE68-585C437BB3D0}" type="slidenum">
              <a:rPr lang="en-US" smtClean="0"/>
              <a:t>‹#›</a:t>
            </a:fld>
            <a:endParaRPr lang="en-US" dirty="0"/>
          </a:p>
        </p:txBody>
      </p:sp>
    </p:spTree>
    <p:extLst>
      <p:ext uri="{BB962C8B-B14F-4D97-AF65-F5344CB8AC3E}">
        <p14:creationId xmlns:p14="http://schemas.microsoft.com/office/powerpoint/2010/main" val="323564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94798-A4FB-9652-6B47-630072A90C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CD3CCA-3CEC-5C5B-A80D-51CD3B534D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D3F72-291B-747B-93CD-AEB983810CAD}"/>
              </a:ext>
            </a:extLst>
          </p:cNvPr>
          <p:cNvSpPr>
            <a:spLocks noGrp="1"/>
          </p:cNvSpPr>
          <p:nvPr>
            <p:ph type="dt" sz="half" idx="10"/>
          </p:nvPr>
        </p:nvSpPr>
        <p:spPr/>
        <p:txBody>
          <a:bodyPr/>
          <a:lstStyle/>
          <a:p>
            <a:fld id="{C814B6C0-49F2-7843-BEF0-7A095E920CA0}" type="datetimeFigureOut">
              <a:rPr lang="en-US" smtClean="0"/>
              <a:t>9/29/25</a:t>
            </a:fld>
            <a:endParaRPr lang="en-US" dirty="0"/>
          </a:p>
        </p:txBody>
      </p:sp>
      <p:sp>
        <p:nvSpPr>
          <p:cNvPr id="5" name="Footer Placeholder 4">
            <a:extLst>
              <a:ext uri="{FF2B5EF4-FFF2-40B4-BE49-F238E27FC236}">
                <a16:creationId xmlns:a16="http://schemas.microsoft.com/office/drawing/2014/main" id="{B136468B-C8AD-44F5-6588-89E8D66E1B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F9F3C9-6937-C084-1FF5-5F3F980E23C4}"/>
              </a:ext>
            </a:extLst>
          </p:cNvPr>
          <p:cNvSpPr>
            <a:spLocks noGrp="1"/>
          </p:cNvSpPr>
          <p:nvPr>
            <p:ph type="sldNum" sz="quarter" idx="12"/>
          </p:nvPr>
        </p:nvSpPr>
        <p:spPr/>
        <p:txBody>
          <a:bodyPr/>
          <a:lstStyle/>
          <a:p>
            <a:fld id="{4E037719-10AD-964A-AE68-585C437BB3D0}" type="slidenum">
              <a:rPr lang="en-US" smtClean="0"/>
              <a:t>‹#›</a:t>
            </a:fld>
            <a:endParaRPr lang="en-US" dirty="0"/>
          </a:p>
        </p:txBody>
      </p:sp>
    </p:spTree>
    <p:extLst>
      <p:ext uri="{BB962C8B-B14F-4D97-AF65-F5344CB8AC3E}">
        <p14:creationId xmlns:p14="http://schemas.microsoft.com/office/powerpoint/2010/main" val="3749400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33E772-0C3E-A444-EAB5-D2522E253E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6225D2-8422-5F51-207B-173C5FBD87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EBFE56-CB20-F56F-2818-04BA01C6BCE5}"/>
              </a:ext>
            </a:extLst>
          </p:cNvPr>
          <p:cNvSpPr>
            <a:spLocks noGrp="1"/>
          </p:cNvSpPr>
          <p:nvPr>
            <p:ph type="dt" sz="half" idx="10"/>
          </p:nvPr>
        </p:nvSpPr>
        <p:spPr/>
        <p:txBody>
          <a:bodyPr/>
          <a:lstStyle/>
          <a:p>
            <a:fld id="{C814B6C0-49F2-7843-BEF0-7A095E920CA0}" type="datetimeFigureOut">
              <a:rPr lang="en-US" smtClean="0"/>
              <a:t>9/29/25</a:t>
            </a:fld>
            <a:endParaRPr lang="en-US" dirty="0"/>
          </a:p>
        </p:txBody>
      </p:sp>
      <p:sp>
        <p:nvSpPr>
          <p:cNvPr id="5" name="Footer Placeholder 4">
            <a:extLst>
              <a:ext uri="{FF2B5EF4-FFF2-40B4-BE49-F238E27FC236}">
                <a16:creationId xmlns:a16="http://schemas.microsoft.com/office/drawing/2014/main" id="{9A14ED7A-F071-0DE0-1E37-75B3844FF1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8EDE8E-98E0-2EE4-5292-2FF540A93E06}"/>
              </a:ext>
            </a:extLst>
          </p:cNvPr>
          <p:cNvSpPr>
            <a:spLocks noGrp="1"/>
          </p:cNvSpPr>
          <p:nvPr>
            <p:ph type="sldNum" sz="quarter" idx="12"/>
          </p:nvPr>
        </p:nvSpPr>
        <p:spPr/>
        <p:txBody>
          <a:bodyPr/>
          <a:lstStyle/>
          <a:p>
            <a:fld id="{4E037719-10AD-964A-AE68-585C437BB3D0}" type="slidenum">
              <a:rPr lang="en-US" smtClean="0"/>
              <a:t>‹#›</a:t>
            </a:fld>
            <a:endParaRPr lang="en-US" dirty="0"/>
          </a:p>
        </p:txBody>
      </p:sp>
    </p:spTree>
    <p:extLst>
      <p:ext uri="{BB962C8B-B14F-4D97-AF65-F5344CB8AC3E}">
        <p14:creationId xmlns:p14="http://schemas.microsoft.com/office/powerpoint/2010/main" val="256426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D29B5-A078-38C3-A7BC-33860A5B13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459703-15A8-843B-66E7-F3883F05B7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8F24B-5356-BE65-018B-0C08B7DB4795}"/>
              </a:ext>
            </a:extLst>
          </p:cNvPr>
          <p:cNvSpPr>
            <a:spLocks noGrp="1"/>
          </p:cNvSpPr>
          <p:nvPr>
            <p:ph type="dt" sz="half" idx="10"/>
          </p:nvPr>
        </p:nvSpPr>
        <p:spPr/>
        <p:txBody>
          <a:bodyPr/>
          <a:lstStyle/>
          <a:p>
            <a:fld id="{C814B6C0-49F2-7843-BEF0-7A095E920CA0}" type="datetimeFigureOut">
              <a:rPr lang="en-US" smtClean="0"/>
              <a:t>9/29/25</a:t>
            </a:fld>
            <a:endParaRPr lang="en-US" dirty="0"/>
          </a:p>
        </p:txBody>
      </p:sp>
      <p:sp>
        <p:nvSpPr>
          <p:cNvPr id="5" name="Footer Placeholder 4">
            <a:extLst>
              <a:ext uri="{FF2B5EF4-FFF2-40B4-BE49-F238E27FC236}">
                <a16:creationId xmlns:a16="http://schemas.microsoft.com/office/drawing/2014/main" id="{B30457CA-663F-000B-ECE9-D1B866D8D03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C2A1FB-DA79-3307-BCD9-38D341616176}"/>
              </a:ext>
            </a:extLst>
          </p:cNvPr>
          <p:cNvSpPr>
            <a:spLocks noGrp="1"/>
          </p:cNvSpPr>
          <p:nvPr>
            <p:ph type="sldNum" sz="quarter" idx="12"/>
          </p:nvPr>
        </p:nvSpPr>
        <p:spPr/>
        <p:txBody>
          <a:bodyPr/>
          <a:lstStyle/>
          <a:p>
            <a:fld id="{4E037719-10AD-964A-AE68-585C437BB3D0}" type="slidenum">
              <a:rPr lang="en-US" smtClean="0"/>
              <a:t>‹#›</a:t>
            </a:fld>
            <a:endParaRPr lang="en-US" dirty="0"/>
          </a:p>
        </p:txBody>
      </p:sp>
    </p:spTree>
    <p:extLst>
      <p:ext uri="{BB962C8B-B14F-4D97-AF65-F5344CB8AC3E}">
        <p14:creationId xmlns:p14="http://schemas.microsoft.com/office/powerpoint/2010/main" val="1494448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66EF-1CB4-9095-D763-35B84EBCCC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159776-53DD-5BD5-144D-0CEBE15323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360C04-44F0-6505-8FF3-5BD62E20CD22}"/>
              </a:ext>
            </a:extLst>
          </p:cNvPr>
          <p:cNvSpPr>
            <a:spLocks noGrp="1"/>
          </p:cNvSpPr>
          <p:nvPr>
            <p:ph type="dt" sz="half" idx="10"/>
          </p:nvPr>
        </p:nvSpPr>
        <p:spPr/>
        <p:txBody>
          <a:bodyPr/>
          <a:lstStyle/>
          <a:p>
            <a:fld id="{C814B6C0-49F2-7843-BEF0-7A095E920CA0}" type="datetimeFigureOut">
              <a:rPr lang="en-US" smtClean="0"/>
              <a:t>9/29/25</a:t>
            </a:fld>
            <a:endParaRPr lang="en-US" dirty="0"/>
          </a:p>
        </p:txBody>
      </p:sp>
      <p:sp>
        <p:nvSpPr>
          <p:cNvPr id="5" name="Footer Placeholder 4">
            <a:extLst>
              <a:ext uri="{FF2B5EF4-FFF2-40B4-BE49-F238E27FC236}">
                <a16:creationId xmlns:a16="http://schemas.microsoft.com/office/drawing/2014/main" id="{2B920F13-7B34-98E0-D5B3-8E5D74BF7D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0E56A5-5E17-4CBA-3E05-69DF872F1895}"/>
              </a:ext>
            </a:extLst>
          </p:cNvPr>
          <p:cNvSpPr>
            <a:spLocks noGrp="1"/>
          </p:cNvSpPr>
          <p:nvPr>
            <p:ph type="sldNum" sz="quarter" idx="12"/>
          </p:nvPr>
        </p:nvSpPr>
        <p:spPr/>
        <p:txBody>
          <a:bodyPr/>
          <a:lstStyle/>
          <a:p>
            <a:fld id="{4E037719-10AD-964A-AE68-585C437BB3D0}" type="slidenum">
              <a:rPr lang="en-US" smtClean="0"/>
              <a:t>‹#›</a:t>
            </a:fld>
            <a:endParaRPr lang="en-US" dirty="0"/>
          </a:p>
        </p:txBody>
      </p:sp>
    </p:spTree>
    <p:extLst>
      <p:ext uri="{BB962C8B-B14F-4D97-AF65-F5344CB8AC3E}">
        <p14:creationId xmlns:p14="http://schemas.microsoft.com/office/powerpoint/2010/main" val="151806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D1F4-9103-1D4D-AF1F-D1FE4E79F6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EF9C40-099A-1E9A-4C22-4339AC3FD8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FA5B62-325A-2C2F-43A1-93190DF693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72C794-F52D-BFBB-E1D6-4C9C6AA5A0CD}"/>
              </a:ext>
            </a:extLst>
          </p:cNvPr>
          <p:cNvSpPr>
            <a:spLocks noGrp="1"/>
          </p:cNvSpPr>
          <p:nvPr>
            <p:ph type="dt" sz="half" idx="10"/>
          </p:nvPr>
        </p:nvSpPr>
        <p:spPr/>
        <p:txBody>
          <a:bodyPr/>
          <a:lstStyle/>
          <a:p>
            <a:fld id="{C814B6C0-49F2-7843-BEF0-7A095E920CA0}" type="datetimeFigureOut">
              <a:rPr lang="en-US" smtClean="0"/>
              <a:t>9/29/25</a:t>
            </a:fld>
            <a:endParaRPr lang="en-US" dirty="0"/>
          </a:p>
        </p:txBody>
      </p:sp>
      <p:sp>
        <p:nvSpPr>
          <p:cNvPr id="6" name="Footer Placeholder 5">
            <a:extLst>
              <a:ext uri="{FF2B5EF4-FFF2-40B4-BE49-F238E27FC236}">
                <a16:creationId xmlns:a16="http://schemas.microsoft.com/office/drawing/2014/main" id="{9986FFF1-1787-C04E-C6F4-8375B2E743C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6E22776-BBBD-E1EA-32B1-7E1095111AA1}"/>
              </a:ext>
            </a:extLst>
          </p:cNvPr>
          <p:cNvSpPr>
            <a:spLocks noGrp="1"/>
          </p:cNvSpPr>
          <p:nvPr>
            <p:ph type="sldNum" sz="quarter" idx="12"/>
          </p:nvPr>
        </p:nvSpPr>
        <p:spPr/>
        <p:txBody>
          <a:bodyPr/>
          <a:lstStyle/>
          <a:p>
            <a:fld id="{4E037719-10AD-964A-AE68-585C437BB3D0}" type="slidenum">
              <a:rPr lang="en-US" smtClean="0"/>
              <a:t>‹#›</a:t>
            </a:fld>
            <a:endParaRPr lang="en-US" dirty="0"/>
          </a:p>
        </p:txBody>
      </p:sp>
    </p:spTree>
    <p:extLst>
      <p:ext uri="{BB962C8B-B14F-4D97-AF65-F5344CB8AC3E}">
        <p14:creationId xmlns:p14="http://schemas.microsoft.com/office/powerpoint/2010/main" val="1830266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14C3-BCC3-5E7F-9D1B-4D5B290325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0B98BF-3AAC-FF74-33EB-A24DB6857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FA4451-77C1-DCAE-02E6-2F9E80E5E3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3AD73D-560E-9DDD-2AAD-9FD5F67463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EDF5AA-9266-CB7C-6C2E-804C8AB333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19F60E-70E1-F8B0-FF12-2548FD15191D}"/>
              </a:ext>
            </a:extLst>
          </p:cNvPr>
          <p:cNvSpPr>
            <a:spLocks noGrp="1"/>
          </p:cNvSpPr>
          <p:nvPr>
            <p:ph type="dt" sz="half" idx="10"/>
          </p:nvPr>
        </p:nvSpPr>
        <p:spPr/>
        <p:txBody>
          <a:bodyPr/>
          <a:lstStyle/>
          <a:p>
            <a:fld id="{C814B6C0-49F2-7843-BEF0-7A095E920CA0}" type="datetimeFigureOut">
              <a:rPr lang="en-US" smtClean="0"/>
              <a:t>9/29/25</a:t>
            </a:fld>
            <a:endParaRPr lang="en-US" dirty="0"/>
          </a:p>
        </p:txBody>
      </p:sp>
      <p:sp>
        <p:nvSpPr>
          <p:cNvPr id="8" name="Footer Placeholder 7">
            <a:extLst>
              <a:ext uri="{FF2B5EF4-FFF2-40B4-BE49-F238E27FC236}">
                <a16:creationId xmlns:a16="http://schemas.microsoft.com/office/drawing/2014/main" id="{7AD8B295-7822-8DAD-81B5-6057E858089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ECCF937-2C58-ACB5-3F4F-94DAF1F39602}"/>
              </a:ext>
            </a:extLst>
          </p:cNvPr>
          <p:cNvSpPr>
            <a:spLocks noGrp="1"/>
          </p:cNvSpPr>
          <p:nvPr>
            <p:ph type="sldNum" sz="quarter" idx="12"/>
          </p:nvPr>
        </p:nvSpPr>
        <p:spPr/>
        <p:txBody>
          <a:bodyPr/>
          <a:lstStyle/>
          <a:p>
            <a:fld id="{4E037719-10AD-964A-AE68-585C437BB3D0}" type="slidenum">
              <a:rPr lang="en-US" smtClean="0"/>
              <a:t>‹#›</a:t>
            </a:fld>
            <a:endParaRPr lang="en-US" dirty="0"/>
          </a:p>
        </p:txBody>
      </p:sp>
    </p:spTree>
    <p:extLst>
      <p:ext uri="{BB962C8B-B14F-4D97-AF65-F5344CB8AC3E}">
        <p14:creationId xmlns:p14="http://schemas.microsoft.com/office/powerpoint/2010/main" val="189157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344A-E7FE-5E99-1897-F5030BF3FE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B0550D-54B1-1924-0C6A-3BBB1454FEEE}"/>
              </a:ext>
            </a:extLst>
          </p:cNvPr>
          <p:cNvSpPr>
            <a:spLocks noGrp="1"/>
          </p:cNvSpPr>
          <p:nvPr>
            <p:ph type="dt" sz="half" idx="10"/>
          </p:nvPr>
        </p:nvSpPr>
        <p:spPr/>
        <p:txBody>
          <a:bodyPr/>
          <a:lstStyle/>
          <a:p>
            <a:fld id="{C814B6C0-49F2-7843-BEF0-7A095E920CA0}" type="datetimeFigureOut">
              <a:rPr lang="en-US" smtClean="0"/>
              <a:t>9/29/25</a:t>
            </a:fld>
            <a:endParaRPr lang="en-US" dirty="0"/>
          </a:p>
        </p:txBody>
      </p:sp>
      <p:sp>
        <p:nvSpPr>
          <p:cNvPr id="4" name="Footer Placeholder 3">
            <a:extLst>
              <a:ext uri="{FF2B5EF4-FFF2-40B4-BE49-F238E27FC236}">
                <a16:creationId xmlns:a16="http://schemas.microsoft.com/office/drawing/2014/main" id="{84A215B6-51EB-C63D-68E9-1E4DB3235A8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DD8BA58-A923-05F9-188D-DE9AFA64933B}"/>
              </a:ext>
            </a:extLst>
          </p:cNvPr>
          <p:cNvSpPr>
            <a:spLocks noGrp="1"/>
          </p:cNvSpPr>
          <p:nvPr>
            <p:ph type="sldNum" sz="quarter" idx="12"/>
          </p:nvPr>
        </p:nvSpPr>
        <p:spPr/>
        <p:txBody>
          <a:bodyPr/>
          <a:lstStyle/>
          <a:p>
            <a:fld id="{4E037719-10AD-964A-AE68-585C437BB3D0}" type="slidenum">
              <a:rPr lang="en-US" smtClean="0"/>
              <a:t>‹#›</a:t>
            </a:fld>
            <a:endParaRPr lang="en-US" dirty="0"/>
          </a:p>
        </p:txBody>
      </p:sp>
    </p:spTree>
    <p:extLst>
      <p:ext uri="{BB962C8B-B14F-4D97-AF65-F5344CB8AC3E}">
        <p14:creationId xmlns:p14="http://schemas.microsoft.com/office/powerpoint/2010/main" val="59420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3E348F-54EC-09DA-0991-E23CABB051ED}"/>
              </a:ext>
            </a:extLst>
          </p:cNvPr>
          <p:cNvSpPr>
            <a:spLocks noGrp="1"/>
          </p:cNvSpPr>
          <p:nvPr>
            <p:ph type="dt" sz="half" idx="10"/>
          </p:nvPr>
        </p:nvSpPr>
        <p:spPr/>
        <p:txBody>
          <a:bodyPr/>
          <a:lstStyle/>
          <a:p>
            <a:fld id="{C814B6C0-49F2-7843-BEF0-7A095E920CA0}" type="datetimeFigureOut">
              <a:rPr lang="en-US" smtClean="0"/>
              <a:t>9/29/25</a:t>
            </a:fld>
            <a:endParaRPr lang="en-US" dirty="0"/>
          </a:p>
        </p:txBody>
      </p:sp>
      <p:sp>
        <p:nvSpPr>
          <p:cNvPr id="3" name="Footer Placeholder 2">
            <a:extLst>
              <a:ext uri="{FF2B5EF4-FFF2-40B4-BE49-F238E27FC236}">
                <a16:creationId xmlns:a16="http://schemas.microsoft.com/office/drawing/2014/main" id="{1FD8E693-EA1C-0B1F-5193-EA217EE49A1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DBF399A-944F-2589-7CD6-837ECD8B2505}"/>
              </a:ext>
            </a:extLst>
          </p:cNvPr>
          <p:cNvSpPr>
            <a:spLocks noGrp="1"/>
          </p:cNvSpPr>
          <p:nvPr>
            <p:ph type="sldNum" sz="quarter" idx="12"/>
          </p:nvPr>
        </p:nvSpPr>
        <p:spPr/>
        <p:txBody>
          <a:bodyPr/>
          <a:lstStyle/>
          <a:p>
            <a:fld id="{4E037719-10AD-964A-AE68-585C437BB3D0}" type="slidenum">
              <a:rPr lang="en-US" smtClean="0"/>
              <a:t>‹#›</a:t>
            </a:fld>
            <a:endParaRPr lang="en-US" dirty="0"/>
          </a:p>
        </p:txBody>
      </p:sp>
    </p:spTree>
    <p:extLst>
      <p:ext uri="{BB962C8B-B14F-4D97-AF65-F5344CB8AC3E}">
        <p14:creationId xmlns:p14="http://schemas.microsoft.com/office/powerpoint/2010/main" val="180767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CD3DF-BC1B-5D84-A60A-7EDB0596B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C67239-1A7B-66F9-030B-DD19C4FE75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B39D2D-4913-C7A6-6E3B-157121B3C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76500B-DE37-6C79-C993-6F16A9F2CB50}"/>
              </a:ext>
            </a:extLst>
          </p:cNvPr>
          <p:cNvSpPr>
            <a:spLocks noGrp="1"/>
          </p:cNvSpPr>
          <p:nvPr>
            <p:ph type="dt" sz="half" idx="10"/>
          </p:nvPr>
        </p:nvSpPr>
        <p:spPr/>
        <p:txBody>
          <a:bodyPr/>
          <a:lstStyle/>
          <a:p>
            <a:fld id="{C814B6C0-49F2-7843-BEF0-7A095E920CA0}" type="datetimeFigureOut">
              <a:rPr lang="en-US" smtClean="0"/>
              <a:t>9/29/25</a:t>
            </a:fld>
            <a:endParaRPr lang="en-US" dirty="0"/>
          </a:p>
        </p:txBody>
      </p:sp>
      <p:sp>
        <p:nvSpPr>
          <p:cNvPr id="6" name="Footer Placeholder 5">
            <a:extLst>
              <a:ext uri="{FF2B5EF4-FFF2-40B4-BE49-F238E27FC236}">
                <a16:creationId xmlns:a16="http://schemas.microsoft.com/office/drawing/2014/main" id="{9C72A5FA-9924-E7EE-61EE-1FB22BE78C8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EFD10ED-7F8D-CC54-C387-AFCAA8AD49D8}"/>
              </a:ext>
            </a:extLst>
          </p:cNvPr>
          <p:cNvSpPr>
            <a:spLocks noGrp="1"/>
          </p:cNvSpPr>
          <p:nvPr>
            <p:ph type="sldNum" sz="quarter" idx="12"/>
          </p:nvPr>
        </p:nvSpPr>
        <p:spPr/>
        <p:txBody>
          <a:bodyPr/>
          <a:lstStyle/>
          <a:p>
            <a:fld id="{4E037719-10AD-964A-AE68-585C437BB3D0}" type="slidenum">
              <a:rPr lang="en-US" smtClean="0"/>
              <a:t>‹#›</a:t>
            </a:fld>
            <a:endParaRPr lang="en-US" dirty="0"/>
          </a:p>
        </p:txBody>
      </p:sp>
    </p:spTree>
    <p:extLst>
      <p:ext uri="{BB962C8B-B14F-4D97-AF65-F5344CB8AC3E}">
        <p14:creationId xmlns:p14="http://schemas.microsoft.com/office/powerpoint/2010/main" val="254118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52F3F-3E5F-2892-6A98-EF6B5B476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77EE8E-9BB6-EF1C-8127-584EE6998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006BD47-0EDF-0D7F-20D2-CEA826199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B5F1F-AAE3-2ECA-B05A-4385BCB198CA}"/>
              </a:ext>
            </a:extLst>
          </p:cNvPr>
          <p:cNvSpPr>
            <a:spLocks noGrp="1"/>
          </p:cNvSpPr>
          <p:nvPr>
            <p:ph type="dt" sz="half" idx="10"/>
          </p:nvPr>
        </p:nvSpPr>
        <p:spPr/>
        <p:txBody>
          <a:bodyPr/>
          <a:lstStyle/>
          <a:p>
            <a:fld id="{C814B6C0-49F2-7843-BEF0-7A095E920CA0}" type="datetimeFigureOut">
              <a:rPr lang="en-US" smtClean="0"/>
              <a:t>9/29/25</a:t>
            </a:fld>
            <a:endParaRPr lang="en-US" dirty="0"/>
          </a:p>
        </p:txBody>
      </p:sp>
      <p:sp>
        <p:nvSpPr>
          <p:cNvPr id="6" name="Footer Placeholder 5">
            <a:extLst>
              <a:ext uri="{FF2B5EF4-FFF2-40B4-BE49-F238E27FC236}">
                <a16:creationId xmlns:a16="http://schemas.microsoft.com/office/drawing/2014/main" id="{62659FE8-90F9-9E69-8C78-42261B65A0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8DFD249-4255-8EEE-AFA3-B27356C38B9B}"/>
              </a:ext>
            </a:extLst>
          </p:cNvPr>
          <p:cNvSpPr>
            <a:spLocks noGrp="1"/>
          </p:cNvSpPr>
          <p:nvPr>
            <p:ph type="sldNum" sz="quarter" idx="12"/>
          </p:nvPr>
        </p:nvSpPr>
        <p:spPr/>
        <p:txBody>
          <a:bodyPr/>
          <a:lstStyle/>
          <a:p>
            <a:fld id="{4E037719-10AD-964A-AE68-585C437BB3D0}" type="slidenum">
              <a:rPr lang="en-US" smtClean="0"/>
              <a:t>‹#›</a:t>
            </a:fld>
            <a:endParaRPr lang="en-US" dirty="0"/>
          </a:p>
        </p:txBody>
      </p:sp>
    </p:spTree>
    <p:extLst>
      <p:ext uri="{BB962C8B-B14F-4D97-AF65-F5344CB8AC3E}">
        <p14:creationId xmlns:p14="http://schemas.microsoft.com/office/powerpoint/2010/main" val="3057455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C636AB-7B27-D746-8A3E-70AB470737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13A80B-24DA-5B82-4400-4A88B9E8AC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4EF6E-2244-D603-84D5-E1D65EFCC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14B6C0-49F2-7843-BEF0-7A095E920CA0}" type="datetimeFigureOut">
              <a:rPr lang="en-US" smtClean="0"/>
              <a:t>9/29/25</a:t>
            </a:fld>
            <a:endParaRPr lang="en-US" dirty="0"/>
          </a:p>
        </p:txBody>
      </p:sp>
      <p:sp>
        <p:nvSpPr>
          <p:cNvPr id="5" name="Footer Placeholder 4">
            <a:extLst>
              <a:ext uri="{FF2B5EF4-FFF2-40B4-BE49-F238E27FC236}">
                <a16:creationId xmlns:a16="http://schemas.microsoft.com/office/drawing/2014/main" id="{6ED4C3D9-A44B-66F4-EE3A-D7B01245F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140447BC-4A68-89B6-58AA-DD8622169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037719-10AD-964A-AE68-585C437BB3D0}" type="slidenum">
              <a:rPr lang="en-US" smtClean="0"/>
              <a:t>‹#›</a:t>
            </a:fld>
            <a:endParaRPr lang="en-US" dirty="0"/>
          </a:p>
        </p:txBody>
      </p:sp>
    </p:spTree>
    <p:extLst>
      <p:ext uri="{BB962C8B-B14F-4D97-AF65-F5344CB8AC3E}">
        <p14:creationId xmlns:p14="http://schemas.microsoft.com/office/powerpoint/2010/main" val="4166252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FBF558B-605F-2280-09D9-F539DD9A098F}"/>
              </a:ext>
            </a:extLst>
          </p:cNvPr>
          <p:cNvSpPr txBox="1"/>
          <p:nvPr/>
        </p:nvSpPr>
        <p:spPr>
          <a:xfrm>
            <a:off x="761800" y="841469"/>
            <a:ext cx="5334197" cy="3769835"/>
          </a:xfrm>
          <a:prstGeom prst="rect">
            <a:avLst/>
          </a:prstGeom>
        </p:spPr>
        <p:txBody>
          <a:bodyPr vert="horz" lIns="91440" tIns="45720" rIns="91440" bIns="45720" rtlCol="0" anchor="ctr">
            <a:normAutofit/>
          </a:bodyPr>
          <a:lstStyle/>
          <a:p>
            <a:pPr>
              <a:lnSpc>
                <a:spcPct val="90000"/>
              </a:lnSpc>
              <a:spcAft>
                <a:spcPts val="600"/>
              </a:spcAft>
            </a:pPr>
            <a:br>
              <a:rPr lang="en-US" sz="4000" dirty="0">
                <a:solidFill>
                  <a:schemeClr val="accent1"/>
                </a:solidFill>
              </a:rPr>
            </a:br>
            <a:r>
              <a:rPr lang="en-US" sz="4000" dirty="0">
                <a:solidFill>
                  <a:schemeClr val="accent1"/>
                </a:solidFill>
              </a:rPr>
              <a:t>TSA Complaints</a:t>
            </a:r>
          </a:p>
        </p:txBody>
      </p:sp>
      <p:pic>
        <p:nvPicPr>
          <p:cNvPr id="22" name="Picture 21" descr="Aerial view of parked airplane">
            <a:extLst>
              <a:ext uri="{FF2B5EF4-FFF2-40B4-BE49-F238E27FC236}">
                <a16:creationId xmlns:a16="http://schemas.microsoft.com/office/drawing/2014/main" id="{E5DFAABF-3A20-1F91-47EB-243F8AE240E1}"/>
              </a:ext>
            </a:extLst>
          </p:cNvPr>
          <p:cNvPicPr>
            <a:picLocks noChangeAspect="1"/>
          </p:cNvPicPr>
          <p:nvPr/>
        </p:nvPicPr>
        <p:blipFill>
          <a:blip r:embed="rId2"/>
          <a:srcRect l="12492" r="35671"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
        <p:nvSpPr>
          <p:cNvPr id="4" name="TextBox 3">
            <a:extLst>
              <a:ext uri="{FF2B5EF4-FFF2-40B4-BE49-F238E27FC236}">
                <a16:creationId xmlns:a16="http://schemas.microsoft.com/office/drawing/2014/main" id="{8411FD3E-F51C-858D-02CE-AEA9F9A451F1}"/>
              </a:ext>
            </a:extLst>
          </p:cNvPr>
          <p:cNvSpPr txBox="1"/>
          <p:nvPr/>
        </p:nvSpPr>
        <p:spPr>
          <a:xfrm>
            <a:off x="761800" y="5831865"/>
            <a:ext cx="1391728" cy="369332"/>
          </a:xfrm>
          <a:prstGeom prst="rect">
            <a:avLst/>
          </a:prstGeom>
          <a:noFill/>
        </p:spPr>
        <p:txBody>
          <a:bodyPr wrap="none" rtlCol="0">
            <a:spAutoFit/>
          </a:bodyPr>
          <a:lstStyle/>
          <a:p>
            <a:r>
              <a:rPr lang="en-US" dirty="0">
                <a:solidFill>
                  <a:schemeClr val="accent1"/>
                </a:solidFill>
              </a:rPr>
              <a:t>Billie Adkins</a:t>
            </a:r>
            <a:endParaRPr lang="en-US" dirty="0"/>
          </a:p>
        </p:txBody>
      </p:sp>
    </p:spTree>
    <p:extLst>
      <p:ext uri="{BB962C8B-B14F-4D97-AF65-F5344CB8AC3E}">
        <p14:creationId xmlns:p14="http://schemas.microsoft.com/office/powerpoint/2010/main" val="2731556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998F7-237B-83EC-61D8-5FF2B80911F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A718F795-C481-06AD-C5B0-25FFE9D97ACE}"/>
              </a:ext>
            </a:extLst>
          </p:cNvPr>
          <p:cNvSpPr txBox="1">
            <a:spLocks/>
          </p:cNvSpPr>
          <p:nvPr/>
        </p:nvSpPr>
        <p:spPr>
          <a:xfrm>
            <a:off x="825190" y="468351"/>
            <a:ext cx="10426390" cy="5921298"/>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u="sng" dirty="0">
                <a:solidFill>
                  <a:schemeClr val="accent1"/>
                </a:solidFill>
              </a:rPr>
              <a:t>Audience</a:t>
            </a:r>
            <a:r>
              <a:rPr lang="en-US" sz="1600" dirty="0">
                <a:solidFill>
                  <a:schemeClr val="accent1"/>
                </a:solidFill>
              </a:rPr>
              <a:t> </a:t>
            </a:r>
          </a:p>
          <a:p>
            <a:endParaRPr lang="en-US" sz="1600" dirty="0">
              <a:solidFill>
                <a:schemeClr val="accent1"/>
              </a:solidFill>
            </a:endParaRPr>
          </a:p>
          <a:p>
            <a:r>
              <a:rPr lang="en-US" sz="1600" dirty="0">
                <a:solidFill>
                  <a:schemeClr val="accent1"/>
                </a:solidFill>
              </a:rPr>
              <a:t>The audience will be TSA leadership.  They will be familiar with the complaint process and tracking and understand the costs and risks associated with customer complaints.  Since complaints can range from customer service to safety issues, the associated costs of not addressing the underlying causes can become substantial.</a:t>
            </a:r>
            <a:br>
              <a:rPr lang="en-US" sz="1600" dirty="0">
                <a:solidFill>
                  <a:schemeClr val="accent1"/>
                </a:solidFill>
              </a:rPr>
            </a:br>
            <a:br>
              <a:rPr lang="en-US" sz="1600" dirty="0">
                <a:solidFill>
                  <a:schemeClr val="accent1"/>
                </a:solidFill>
              </a:rPr>
            </a:br>
            <a:r>
              <a:rPr lang="en-US" sz="1600" u="sng" dirty="0">
                <a:solidFill>
                  <a:schemeClr val="accent1"/>
                </a:solidFill>
              </a:rPr>
              <a:t>Plan</a:t>
            </a:r>
          </a:p>
          <a:p>
            <a:br>
              <a:rPr lang="en-US" sz="1600" dirty="0">
                <a:solidFill>
                  <a:schemeClr val="accent1"/>
                </a:solidFill>
              </a:rPr>
            </a:br>
            <a:r>
              <a:rPr lang="en-US" sz="1600" dirty="0">
                <a:solidFill>
                  <a:schemeClr val="accent1"/>
                </a:solidFill>
              </a:rPr>
              <a:t>The purpose of this data analysis was to identify where complaints are prevalent so that attention can be diverted to those airports or regions.  Further analysis would need to be completed to dive in deeper to determine the type of changes that could help improve customer service, safety, or the indicated issues.  Changes may include different training resources, staffing increases, varying employee motivation techniques, or other options.  This presentation is to engage the audience to take note of the airports in need as based on the current complaints analysis and agree to engaging our company for further analysis.</a:t>
            </a:r>
          </a:p>
          <a:p>
            <a:endParaRPr lang="en-US" sz="1600" dirty="0">
              <a:solidFill>
                <a:schemeClr val="accent1"/>
              </a:solidFill>
            </a:endParaRPr>
          </a:p>
          <a:p>
            <a:br>
              <a:rPr lang="en-US" sz="1600" dirty="0">
                <a:solidFill>
                  <a:schemeClr val="accent1"/>
                </a:solidFill>
              </a:rPr>
            </a:br>
            <a:r>
              <a:rPr lang="en-US" sz="1600" u="sng" dirty="0">
                <a:solidFill>
                  <a:schemeClr val="accent1"/>
                </a:solidFill>
              </a:rPr>
              <a:t>Medium/Design Choices</a:t>
            </a:r>
          </a:p>
          <a:p>
            <a:br>
              <a:rPr lang="en-US" sz="1600" dirty="0">
                <a:solidFill>
                  <a:schemeClr val="accent1"/>
                </a:solidFill>
              </a:rPr>
            </a:br>
            <a:r>
              <a:rPr lang="en-US" sz="1600" dirty="0">
                <a:solidFill>
                  <a:schemeClr val="accent1"/>
                </a:solidFill>
              </a:rPr>
              <a:t>PowerPoint is used to show the graphs created with Python.  I used a </a:t>
            </a:r>
            <a:r>
              <a:rPr lang="en-US" sz="1600" noProof="1">
                <a:solidFill>
                  <a:schemeClr val="accent1"/>
                </a:solidFill>
              </a:rPr>
              <a:t>Viridis</a:t>
            </a:r>
            <a:r>
              <a:rPr lang="en-US" sz="1600" dirty="0">
                <a:solidFill>
                  <a:schemeClr val="accent1"/>
                </a:solidFill>
              </a:rPr>
              <a:t> theme, when possible, to allow for ease of use for color-blind users and because colors show enough of a contrast to make a distinguishing impact to the visual.  I chose a blue theme when pairing the heatmap with the image of traveler’s items which included denim.  I chose to put an image of an airplane soaring off in the chart showing the drastic difference in the highest complaint categories.  I used the box plot to highlight the differences between the monthly complaints in the top 3 airports in each of the top 3 complaint categories.  The radar chart was chosen since our audience is leadership with the airlines.  I thought this was a good chart to show that we can delve into even the subcategories of complaints to make further and more refined recommendations.</a:t>
            </a:r>
          </a:p>
        </p:txBody>
      </p:sp>
    </p:spTree>
    <p:extLst>
      <p:ext uri="{BB962C8B-B14F-4D97-AF65-F5344CB8AC3E}">
        <p14:creationId xmlns:p14="http://schemas.microsoft.com/office/powerpoint/2010/main" val="479331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map of the united states&#10;&#10;AI-generated content may be incorrect.">
            <a:extLst>
              <a:ext uri="{FF2B5EF4-FFF2-40B4-BE49-F238E27FC236}">
                <a16:creationId xmlns:a16="http://schemas.microsoft.com/office/drawing/2014/main" id="{23D7698C-0BCB-76B7-FE7B-7FCB82353AF1}"/>
              </a:ext>
            </a:extLst>
          </p:cNvPr>
          <p:cNvPicPr>
            <a:picLocks noChangeAspect="1"/>
          </p:cNvPicPr>
          <p:nvPr/>
        </p:nvPicPr>
        <p:blipFill>
          <a:blip r:embed="rId2"/>
          <a:stretch>
            <a:fillRect/>
          </a:stretch>
        </p:blipFill>
        <p:spPr>
          <a:xfrm>
            <a:off x="167799" y="495092"/>
            <a:ext cx="7892781" cy="5687994"/>
          </a:xfrm>
          <a:prstGeom prst="rect">
            <a:avLst/>
          </a:prstGeom>
        </p:spPr>
      </p:pic>
      <p:sp>
        <p:nvSpPr>
          <p:cNvPr id="4" name="TextBox 3">
            <a:extLst>
              <a:ext uri="{FF2B5EF4-FFF2-40B4-BE49-F238E27FC236}">
                <a16:creationId xmlns:a16="http://schemas.microsoft.com/office/drawing/2014/main" id="{4E279E66-FE43-1FA5-237A-FC21E5EB9ABB}"/>
              </a:ext>
            </a:extLst>
          </p:cNvPr>
          <p:cNvSpPr txBox="1"/>
          <p:nvPr/>
        </p:nvSpPr>
        <p:spPr>
          <a:xfrm>
            <a:off x="9078098" y="916007"/>
            <a:ext cx="2624045" cy="2031325"/>
          </a:xfrm>
          <a:prstGeom prst="rect">
            <a:avLst/>
          </a:prstGeom>
          <a:noFill/>
        </p:spPr>
        <p:txBody>
          <a:bodyPr wrap="square" rtlCol="0">
            <a:spAutoFit/>
          </a:bodyPr>
          <a:lstStyle/>
          <a:p>
            <a:r>
              <a:rPr lang="en-US" dirty="0">
                <a:solidFill>
                  <a:schemeClr val="accent1"/>
                </a:solidFill>
              </a:rPr>
              <a:t>TSA Complaint data has been tracked since 2015</a:t>
            </a:r>
            <a:br>
              <a:rPr lang="en-US" dirty="0">
                <a:solidFill>
                  <a:schemeClr val="accent1"/>
                </a:solidFill>
              </a:rPr>
            </a:br>
            <a:br>
              <a:rPr lang="en-US" dirty="0">
                <a:solidFill>
                  <a:schemeClr val="accent1"/>
                </a:solidFill>
              </a:rPr>
            </a:br>
            <a:r>
              <a:rPr lang="en-US" dirty="0">
                <a:solidFill>
                  <a:schemeClr val="accent1"/>
                </a:solidFill>
              </a:rPr>
              <a:t>LAX has the highest complaints received followed by JFK and then Newark International</a:t>
            </a:r>
          </a:p>
        </p:txBody>
      </p:sp>
    </p:spTree>
    <p:extLst>
      <p:ext uri="{BB962C8B-B14F-4D97-AF65-F5344CB8AC3E}">
        <p14:creationId xmlns:p14="http://schemas.microsoft.com/office/powerpoint/2010/main" val="2587511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ssorted things on a floor">
            <a:extLst>
              <a:ext uri="{FF2B5EF4-FFF2-40B4-BE49-F238E27FC236}">
                <a16:creationId xmlns:a16="http://schemas.microsoft.com/office/drawing/2014/main" id="{E28F6039-CF9C-A393-3FB1-24AB6C19DA17}"/>
              </a:ext>
            </a:extLst>
          </p:cNvPr>
          <p:cNvPicPr>
            <a:picLocks noChangeAspect="1"/>
          </p:cNvPicPr>
          <p:nvPr/>
        </p:nvPicPr>
        <p:blipFill>
          <a:blip r:embed="rId2"/>
          <a:srcRect l="16113" r="31228" b="-2"/>
          <a:stretch/>
        </p:blipFill>
        <p:spPr>
          <a:xfrm>
            <a:off x="-1" y="-2"/>
            <a:ext cx="5410198" cy="6858002"/>
          </a:xfrm>
          <a:prstGeom prst="rect">
            <a:avLst/>
          </a:prstGeom>
        </p:spPr>
      </p:pic>
      <p:sp useBgFill="1">
        <p:nvSpPr>
          <p:cNvPr id="14" name="Rectangle 13">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96697AA-E40A-F928-2514-06AE27E31F21}"/>
              </a:ext>
            </a:extLst>
          </p:cNvPr>
          <p:cNvSpPr txBox="1"/>
          <p:nvPr/>
        </p:nvSpPr>
        <p:spPr>
          <a:xfrm>
            <a:off x="6096000" y="567871"/>
            <a:ext cx="4978400" cy="1846942"/>
          </a:xfrm>
          <a:prstGeom prst="rect">
            <a:avLst/>
          </a:prstGeom>
        </p:spPr>
        <p:txBody>
          <a:bodyPr vert="horz" lIns="91440" tIns="45720" rIns="91440" bIns="45720" rtlCol="0" anchor="ctr">
            <a:normAutofit lnSpcReduction="10000"/>
          </a:bodyPr>
          <a:lstStyle/>
          <a:p>
            <a:pPr>
              <a:lnSpc>
                <a:spcPct val="90000"/>
              </a:lnSpc>
              <a:spcAft>
                <a:spcPts val="600"/>
              </a:spcAft>
            </a:pPr>
            <a:r>
              <a:rPr lang="en-US" sz="2000" dirty="0">
                <a:solidFill>
                  <a:schemeClr val="accent1"/>
                </a:solidFill>
              </a:rPr>
              <a:t>The heatmap shows the top 3 airports based on complaints over time </a:t>
            </a:r>
            <a:br>
              <a:rPr lang="en-US" sz="2000" dirty="0">
                <a:solidFill>
                  <a:schemeClr val="accent1"/>
                </a:solidFill>
              </a:rPr>
            </a:br>
            <a:br>
              <a:rPr lang="en-US" sz="2000" dirty="0">
                <a:solidFill>
                  <a:schemeClr val="accent1"/>
                </a:solidFill>
              </a:rPr>
            </a:br>
            <a:r>
              <a:rPr lang="en-US" sz="2000" dirty="0">
                <a:solidFill>
                  <a:schemeClr val="accent1"/>
                </a:solidFill>
              </a:rPr>
              <a:t>We can see that most complaints are concentrated since 2022 and do not appear to be tracked throughout the covid pandemic period</a:t>
            </a:r>
          </a:p>
        </p:txBody>
      </p:sp>
      <p:pic>
        <p:nvPicPr>
          <p:cNvPr id="8" name="Picture 7" descr="A blue and white striped background&#10;&#10;AI-generated content may be incorrect.">
            <a:extLst>
              <a:ext uri="{FF2B5EF4-FFF2-40B4-BE49-F238E27FC236}">
                <a16:creationId xmlns:a16="http://schemas.microsoft.com/office/drawing/2014/main" id="{8D955C91-2389-32FA-6CB2-0DA42BD44F90}"/>
              </a:ext>
            </a:extLst>
          </p:cNvPr>
          <p:cNvPicPr>
            <a:picLocks noChangeAspect="1"/>
          </p:cNvPicPr>
          <p:nvPr/>
        </p:nvPicPr>
        <p:blipFill>
          <a:blip r:embed="rId3"/>
          <a:stretch>
            <a:fillRect/>
          </a:stretch>
        </p:blipFill>
        <p:spPr>
          <a:xfrm>
            <a:off x="5572142" y="2414814"/>
            <a:ext cx="5807058" cy="4138530"/>
          </a:xfrm>
          <a:prstGeom prst="rect">
            <a:avLst/>
          </a:prstGeom>
        </p:spPr>
      </p:pic>
    </p:spTree>
    <p:extLst>
      <p:ext uri="{BB962C8B-B14F-4D97-AF65-F5344CB8AC3E}">
        <p14:creationId xmlns:p14="http://schemas.microsoft.com/office/powerpoint/2010/main" val="2158228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line graph with colored dots&#10;&#10;AI-generated content may be incorrect.">
            <a:extLst>
              <a:ext uri="{FF2B5EF4-FFF2-40B4-BE49-F238E27FC236}">
                <a16:creationId xmlns:a16="http://schemas.microsoft.com/office/drawing/2014/main" id="{85917CED-DF20-88F6-721E-95D66822D2BB}"/>
              </a:ext>
            </a:extLst>
          </p:cNvPr>
          <p:cNvPicPr>
            <a:picLocks noChangeAspect="1"/>
          </p:cNvPicPr>
          <p:nvPr/>
        </p:nvPicPr>
        <p:blipFill>
          <a:blip r:embed="rId2"/>
          <a:stretch>
            <a:fillRect/>
          </a:stretch>
        </p:blipFill>
        <p:spPr>
          <a:xfrm>
            <a:off x="660399" y="736600"/>
            <a:ext cx="11025039" cy="4075243"/>
          </a:xfrm>
          <a:prstGeom prst="rect">
            <a:avLst/>
          </a:prstGeom>
        </p:spPr>
      </p:pic>
      <p:sp>
        <p:nvSpPr>
          <p:cNvPr id="2" name="TextBox 1">
            <a:extLst>
              <a:ext uri="{FF2B5EF4-FFF2-40B4-BE49-F238E27FC236}">
                <a16:creationId xmlns:a16="http://schemas.microsoft.com/office/drawing/2014/main" id="{9CB10F12-D238-1BAD-D4B5-656FB267C704}"/>
              </a:ext>
            </a:extLst>
          </p:cNvPr>
          <p:cNvSpPr txBox="1"/>
          <p:nvPr/>
        </p:nvSpPr>
        <p:spPr>
          <a:xfrm>
            <a:off x="660399" y="5111646"/>
            <a:ext cx="11025039" cy="1477328"/>
          </a:xfrm>
          <a:prstGeom prst="rect">
            <a:avLst/>
          </a:prstGeom>
          <a:noFill/>
        </p:spPr>
        <p:txBody>
          <a:bodyPr wrap="square" rtlCol="0">
            <a:spAutoFit/>
          </a:bodyPr>
          <a:lstStyle/>
          <a:p>
            <a:r>
              <a:rPr lang="en-US" dirty="0">
                <a:solidFill>
                  <a:schemeClr val="accent1"/>
                </a:solidFill>
              </a:rPr>
              <a:t>We can see that Newark International airport leads in complaints since 2022 </a:t>
            </a:r>
            <a:br>
              <a:rPr lang="en-US" dirty="0">
                <a:solidFill>
                  <a:schemeClr val="accent1"/>
                </a:solidFill>
              </a:rPr>
            </a:br>
            <a:br>
              <a:rPr lang="en-US" dirty="0">
                <a:solidFill>
                  <a:schemeClr val="accent1"/>
                </a:solidFill>
              </a:rPr>
            </a:br>
            <a:r>
              <a:rPr lang="en-US" dirty="0">
                <a:solidFill>
                  <a:schemeClr val="accent1"/>
                </a:solidFill>
              </a:rPr>
              <a:t>You may also notice that complaints seem to be trending consistently since September 2023 across top 3 airports receiving most complaints which may indicate similar techniques being used across airports for that period</a:t>
            </a:r>
          </a:p>
        </p:txBody>
      </p:sp>
    </p:spTree>
    <p:extLst>
      <p:ext uri="{BB962C8B-B14F-4D97-AF65-F5344CB8AC3E}">
        <p14:creationId xmlns:p14="http://schemas.microsoft.com/office/powerpoint/2010/main" val="611419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een and blue rectangles&#10;&#10;AI-generated content may be incorrect.">
            <a:extLst>
              <a:ext uri="{FF2B5EF4-FFF2-40B4-BE49-F238E27FC236}">
                <a16:creationId xmlns:a16="http://schemas.microsoft.com/office/drawing/2014/main" id="{C62D4CFC-5A6F-C0A2-0063-8420EF94742F}"/>
              </a:ext>
            </a:extLst>
          </p:cNvPr>
          <p:cNvPicPr>
            <a:picLocks noChangeAspect="1"/>
          </p:cNvPicPr>
          <p:nvPr/>
        </p:nvPicPr>
        <p:blipFill>
          <a:blip r:embed="rId2"/>
          <a:stretch>
            <a:fillRect/>
          </a:stretch>
        </p:blipFill>
        <p:spPr>
          <a:xfrm>
            <a:off x="1954483" y="359764"/>
            <a:ext cx="9804753" cy="5838785"/>
          </a:xfrm>
          <a:prstGeom prst="rect">
            <a:avLst/>
          </a:prstGeom>
        </p:spPr>
      </p:pic>
      <p:pic>
        <p:nvPicPr>
          <p:cNvPr id="3" name="Picture 2" descr="Airplane taking off against dramatic sky">
            <a:extLst>
              <a:ext uri="{FF2B5EF4-FFF2-40B4-BE49-F238E27FC236}">
                <a16:creationId xmlns:a16="http://schemas.microsoft.com/office/drawing/2014/main" id="{142071AE-F0D7-BA65-73D2-FAC7FDD25FC7}"/>
              </a:ext>
            </a:extLst>
          </p:cNvPr>
          <p:cNvPicPr>
            <a:picLocks noChangeAspect="1"/>
          </p:cNvPicPr>
          <p:nvPr/>
        </p:nvPicPr>
        <p:blipFill>
          <a:blip r:embed="rId3"/>
          <a:srcRect l="9173" r="31716"/>
          <a:stretch/>
        </p:blipFill>
        <p:spPr>
          <a:xfrm>
            <a:off x="6235908" y="1019215"/>
            <a:ext cx="4523224" cy="2769549"/>
          </a:xfrm>
          <a:prstGeom prst="rect">
            <a:avLst/>
          </a:prstGeom>
        </p:spPr>
      </p:pic>
      <p:sp>
        <p:nvSpPr>
          <p:cNvPr id="4" name="TextBox 3">
            <a:extLst>
              <a:ext uri="{FF2B5EF4-FFF2-40B4-BE49-F238E27FC236}">
                <a16:creationId xmlns:a16="http://schemas.microsoft.com/office/drawing/2014/main" id="{2FEC4508-40B4-BDA8-0D2B-25B7DD6F4E50}"/>
              </a:ext>
            </a:extLst>
          </p:cNvPr>
          <p:cNvSpPr txBox="1"/>
          <p:nvPr/>
        </p:nvSpPr>
        <p:spPr>
          <a:xfrm>
            <a:off x="432764" y="1499017"/>
            <a:ext cx="2970003" cy="2585323"/>
          </a:xfrm>
          <a:prstGeom prst="rect">
            <a:avLst/>
          </a:prstGeom>
          <a:noFill/>
        </p:spPr>
        <p:txBody>
          <a:bodyPr wrap="square" rtlCol="0">
            <a:spAutoFit/>
          </a:bodyPr>
          <a:lstStyle/>
          <a:p>
            <a:r>
              <a:rPr lang="en-US" dirty="0">
                <a:solidFill>
                  <a:schemeClr val="accent1"/>
                </a:solidFill>
              </a:rPr>
              <a:t>Complaints are exponentially larger in the Expedited Passenger Screening Program</a:t>
            </a:r>
            <a:br>
              <a:rPr lang="en-US" dirty="0">
                <a:solidFill>
                  <a:schemeClr val="accent1"/>
                </a:solidFill>
              </a:rPr>
            </a:br>
            <a:br>
              <a:rPr lang="en-US" dirty="0">
                <a:solidFill>
                  <a:schemeClr val="accent1"/>
                </a:solidFill>
              </a:rPr>
            </a:br>
            <a:r>
              <a:rPr lang="en-US" dirty="0">
                <a:solidFill>
                  <a:schemeClr val="accent1"/>
                </a:solidFill>
              </a:rPr>
              <a:t>Customer Service and Screening are the next top categories where complaints are received </a:t>
            </a:r>
          </a:p>
        </p:txBody>
      </p:sp>
    </p:spTree>
    <p:extLst>
      <p:ext uri="{BB962C8B-B14F-4D97-AF65-F5344CB8AC3E}">
        <p14:creationId xmlns:p14="http://schemas.microsoft.com/office/powerpoint/2010/main" val="2546774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285F15B7-BECC-74EB-80C9-40439BF98BFD}"/>
              </a:ext>
            </a:extLst>
          </p:cNvPr>
          <p:cNvSpPr txBox="1"/>
          <p:nvPr/>
        </p:nvSpPr>
        <p:spPr>
          <a:xfrm>
            <a:off x="724547" y="558360"/>
            <a:ext cx="4646905" cy="1419214"/>
          </a:xfrm>
          <a:prstGeom prst="rect">
            <a:avLst/>
          </a:prstGeom>
        </p:spPr>
        <p:txBody>
          <a:bodyPr vert="horz" lIns="91440" tIns="45720" rIns="91440" bIns="45720" rtlCol="0" anchor="ctr">
            <a:normAutofit lnSpcReduction="10000"/>
          </a:bodyPr>
          <a:lstStyle/>
          <a:p>
            <a:pPr>
              <a:lnSpc>
                <a:spcPct val="90000"/>
              </a:lnSpc>
              <a:spcAft>
                <a:spcPts val="600"/>
              </a:spcAft>
            </a:pPr>
            <a:r>
              <a:rPr lang="en-US" sz="2000" dirty="0">
                <a:solidFill>
                  <a:schemeClr val="accent1"/>
                </a:solidFill>
              </a:rPr>
              <a:t>We can see that the Expedited Passenger Screening is top on the list of complaints with the Newark International (EWR) airport being the one in most need of improvement</a:t>
            </a:r>
          </a:p>
        </p:txBody>
      </p:sp>
      <p:pic>
        <p:nvPicPr>
          <p:cNvPr id="4" name="Picture 3" descr="Empty airplane seats">
            <a:extLst>
              <a:ext uri="{FF2B5EF4-FFF2-40B4-BE49-F238E27FC236}">
                <a16:creationId xmlns:a16="http://schemas.microsoft.com/office/drawing/2014/main" id="{5C4B2211-2329-7369-004C-C5DF36C03C87}"/>
              </a:ext>
            </a:extLst>
          </p:cNvPr>
          <p:cNvPicPr>
            <a:picLocks noChangeAspect="1"/>
          </p:cNvPicPr>
          <p:nvPr/>
        </p:nvPicPr>
        <p:blipFill>
          <a:blip r:embed="rId2"/>
          <a:srcRect l="25371" r="15228" b="-2"/>
          <a:stretch/>
        </p:blipFill>
        <p:spPr>
          <a:xfrm>
            <a:off x="6096000" y="1"/>
            <a:ext cx="6102825" cy="6858000"/>
          </a:xfrm>
          <a:prstGeom prst="rect">
            <a:avLst/>
          </a:prstGeom>
        </p:spPr>
      </p:pic>
      <p:pic>
        <p:nvPicPr>
          <p:cNvPr id="7" name="Picture 6" descr="A screenshot of a computer screen&#10;&#10;AI-generated content may be incorrect.">
            <a:extLst>
              <a:ext uri="{FF2B5EF4-FFF2-40B4-BE49-F238E27FC236}">
                <a16:creationId xmlns:a16="http://schemas.microsoft.com/office/drawing/2014/main" id="{1FC297EF-56D9-B96E-CAA5-A994F67A0621}"/>
              </a:ext>
            </a:extLst>
          </p:cNvPr>
          <p:cNvPicPr>
            <a:picLocks noChangeAspect="1"/>
          </p:cNvPicPr>
          <p:nvPr/>
        </p:nvPicPr>
        <p:blipFill>
          <a:blip r:embed="rId3"/>
          <a:stretch>
            <a:fillRect/>
          </a:stretch>
        </p:blipFill>
        <p:spPr>
          <a:xfrm>
            <a:off x="133815" y="2437395"/>
            <a:ext cx="5756485" cy="4303914"/>
          </a:xfrm>
          <a:prstGeom prst="rect">
            <a:avLst/>
          </a:prstGeom>
        </p:spPr>
      </p:pic>
    </p:spTree>
    <p:extLst>
      <p:ext uri="{BB962C8B-B14F-4D97-AF65-F5344CB8AC3E}">
        <p14:creationId xmlns:p14="http://schemas.microsoft.com/office/powerpoint/2010/main" val="3518305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descr="Pen placed on top of a signature line">
            <a:extLst>
              <a:ext uri="{FF2B5EF4-FFF2-40B4-BE49-F238E27FC236}">
                <a16:creationId xmlns:a16="http://schemas.microsoft.com/office/drawing/2014/main" id="{80D08C0A-8818-67F0-DF99-D1438FF74E37}"/>
              </a:ext>
            </a:extLst>
          </p:cNvPr>
          <p:cNvPicPr>
            <a:picLocks noChangeAspect="1"/>
          </p:cNvPicPr>
          <p:nvPr/>
        </p:nvPicPr>
        <p:blipFill>
          <a:blip r:embed="rId2"/>
          <a:srcRect l="41308"/>
          <a:stretch/>
        </p:blipFill>
        <p:spPr>
          <a:xfrm>
            <a:off x="-3046" y="340423"/>
            <a:ext cx="4630139" cy="5265795"/>
          </a:xfrm>
          <a:prstGeom prst="rect">
            <a:avLst/>
          </a:prstGeom>
        </p:spPr>
      </p:pic>
      <p:pic>
        <p:nvPicPr>
          <p:cNvPr id="3" name="Picture 2" descr="A graph with a blue line&#10;&#10;AI-generated content may be incorrect.">
            <a:extLst>
              <a:ext uri="{FF2B5EF4-FFF2-40B4-BE49-F238E27FC236}">
                <a16:creationId xmlns:a16="http://schemas.microsoft.com/office/drawing/2014/main" id="{2ED0BD5E-FBB7-B514-CCD6-321013199A91}"/>
              </a:ext>
            </a:extLst>
          </p:cNvPr>
          <p:cNvPicPr>
            <a:picLocks noChangeAspect="1"/>
          </p:cNvPicPr>
          <p:nvPr/>
        </p:nvPicPr>
        <p:blipFill>
          <a:blip r:embed="rId3"/>
          <a:srcRect l="3299" r="3875"/>
          <a:stretch/>
        </p:blipFill>
        <p:spPr>
          <a:xfrm>
            <a:off x="4901780" y="1071563"/>
            <a:ext cx="7290218" cy="5242298"/>
          </a:xfrm>
          <a:prstGeom prst="rect">
            <a:avLst/>
          </a:prstGeom>
        </p:spPr>
      </p:pic>
      <p:sp>
        <p:nvSpPr>
          <p:cNvPr id="2" name="TextBox 1">
            <a:extLst>
              <a:ext uri="{FF2B5EF4-FFF2-40B4-BE49-F238E27FC236}">
                <a16:creationId xmlns:a16="http://schemas.microsoft.com/office/drawing/2014/main" id="{9BDB02AD-C9DE-3BEB-298B-5B9A1ABB4F2F}"/>
              </a:ext>
            </a:extLst>
          </p:cNvPr>
          <p:cNvSpPr txBox="1"/>
          <p:nvPr/>
        </p:nvSpPr>
        <p:spPr>
          <a:xfrm>
            <a:off x="6115317" y="2743200"/>
            <a:ext cx="5247340" cy="349687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000" dirty="0"/>
          </a:p>
        </p:txBody>
      </p:sp>
      <p:sp>
        <p:nvSpPr>
          <p:cNvPr id="5" name="TextBox 4">
            <a:extLst>
              <a:ext uri="{FF2B5EF4-FFF2-40B4-BE49-F238E27FC236}">
                <a16:creationId xmlns:a16="http://schemas.microsoft.com/office/drawing/2014/main" id="{B795C4D4-A683-28BC-9C79-58F0EB3B1B13}"/>
              </a:ext>
            </a:extLst>
          </p:cNvPr>
          <p:cNvSpPr txBox="1"/>
          <p:nvPr/>
        </p:nvSpPr>
        <p:spPr>
          <a:xfrm>
            <a:off x="5006897" y="220973"/>
            <a:ext cx="6057857" cy="923330"/>
          </a:xfrm>
          <a:prstGeom prst="rect">
            <a:avLst/>
          </a:prstGeom>
          <a:noFill/>
        </p:spPr>
        <p:txBody>
          <a:bodyPr wrap="square" rtlCol="0">
            <a:spAutoFit/>
          </a:bodyPr>
          <a:lstStyle/>
          <a:p>
            <a:r>
              <a:rPr lang="en-US" dirty="0">
                <a:solidFill>
                  <a:schemeClr val="accent1"/>
                </a:solidFill>
              </a:rPr>
              <a:t>Procedures/Process received 5 times the complaints in the Screening category followed by lengthy lines and inconsistency</a:t>
            </a:r>
          </a:p>
        </p:txBody>
      </p:sp>
    </p:spTree>
    <p:extLst>
      <p:ext uri="{BB962C8B-B14F-4D97-AF65-F5344CB8AC3E}">
        <p14:creationId xmlns:p14="http://schemas.microsoft.com/office/powerpoint/2010/main" val="4000368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3" name="Rectangle 12">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93E2B68-6336-90A3-BB5E-FA5742D76E5B}"/>
              </a:ext>
            </a:extLst>
          </p:cNvPr>
          <p:cNvSpPr txBox="1"/>
          <p:nvPr/>
        </p:nvSpPr>
        <p:spPr>
          <a:xfrm>
            <a:off x="679495" y="2708728"/>
            <a:ext cx="4448827" cy="3413292"/>
          </a:xfrm>
          <a:prstGeom prst="rect">
            <a:avLst/>
          </a:prstGeom>
        </p:spPr>
        <p:txBody>
          <a:bodyPr vert="horz" lIns="91440" tIns="45720" rIns="91440" bIns="45720" rtlCol="0" anchor="ctr">
            <a:normAutofit lnSpcReduction="10000"/>
          </a:bodyPr>
          <a:lstStyle/>
          <a:p>
            <a:pPr>
              <a:lnSpc>
                <a:spcPct val="90000"/>
              </a:lnSpc>
              <a:spcAft>
                <a:spcPts val="600"/>
              </a:spcAft>
            </a:pPr>
            <a:r>
              <a:rPr lang="en-US" sz="2000" dirty="0">
                <a:solidFill>
                  <a:schemeClr val="accent1"/>
                </a:solidFill>
              </a:rPr>
              <a:t>We need you to devote resources to Newark International airport’s Expedited Screening Process as well as the Process/Procedures in the Screening area of the airport.  </a:t>
            </a:r>
          </a:p>
          <a:p>
            <a:pPr>
              <a:lnSpc>
                <a:spcPct val="90000"/>
              </a:lnSpc>
              <a:spcAft>
                <a:spcPts val="600"/>
              </a:spcAft>
            </a:pPr>
            <a:endParaRPr lang="en-US" sz="2000" dirty="0">
              <a:solidFill>
                <a:schemeClr val="accent1"/>
              </a:solidFill>
            </a:endParaRPr>
          </a:p>
          <a:p>
            <a:pPr>
              <a:lnSpc>
                <a:spcPct val="90000"/>
              </a:lnSpc>
              <a:spcAft>
                <a:spcPts val="600"/>
              </a:spcAft>
            </a:pPr>
            <a:r>
              <a:rPr lang="en-US" sz="2000" dirty="0">
                <a:solidFill>
                  <a:schemeClr val="accent1"/>
                </a:solidFill>
              </a:rPr>
              <a:t>After we see improvement at this airport, we encourage you to expand the same type of trainings and procedures to JFK and LAX airports for phase 2 of this project and then the rest of the airports as needed.</a:t>
            </a:r>
          </a:p>
        </p:txBody>
      </p:sp>
      <p:pic>
        <p:nvPicPr>
          <p:cNvPr id="14" name="Picture 13" descr="A stack of brown luggage">
            <a:extLst>
              <a:ext uri="{FF2B5EF4-FFF2-40B4-BE49-F238E27FC236}">
                <a16:creationId xmlns:a16="http://schemas.microsoft.com/office/drawing/2014/main" id="{8E13FE53-6E7E-7CFF-B708-3BEA9FB85BA0}"/>
              </a:ext>
            </a:extLst>
          </p:cNvPr>
          <p:cNvPicPr>
            <a:picLocks noChangeAspect="1"/>
          </p:cNvPicPr>
          <p:nvPr/>
        </p:nvPicPr>
        <p:blipFill>
          <a:blip r:embed="rId2"/>
          <a:srcRect l="27509" r="10643"/>
          <a:stretch/>
        </p:blipFill>
        <p:spPr>
          <a:xfrm>
            <a:off x="6096000" y="1"/>
            <a:ext cx="6102825" cy="6858000"/>
          </a:xfrm>
          <a:prstGeom prst="rect">
            <a:avLst/>
          </a:prstGeom>
        </p:spPr>
      </p:pic>
    </p:spTree>
    <p:extLst>
      <p:ext uri="{BB962C8B-B14F-4D97-AF65-F5344CB8AC3E}">
        <p14:creationId xmlns:p14="http://schemas.microsoft.com/office/powerpoint/2010/main" val="1307709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1468</TotalTime>
  <Words>581</Words>
  <Application>Microsoft Macintosh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Billie Adkins</dc:creator>
  <cp:lastModifiedBy>Billie Adkins</cp:lastModifiedBy>
  <cp:revision>85</cp:revision>
  <dcterms:created xsi:type="dcterms:W3CDTF">2025-04-20T02:32:10Z</dcterms:created>
  <dcterms:modified xsi:type="dcterms:W3CDTF">2025-09-30T00:56:41Z</dcterms:modified>
</cp:coreProperties>
</file>