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81" r:id="rId2"/>
    <p:sldId id="279" r:id="rId3"/>
    <p:sldId id="267" r:id="rId4"/>
    <p:sldId id="278" r:id="rId5"/>
    <p:sldId id="277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/>
    <p:restoredTop sz="94715"/>
  </p:normalViewPr>
  <p:slideViewPr>
    <p:cSldViewPr snapToGrid="0">
      <p:cViewPr varScale="1">
        <p:scale>
          <a:sx n="104" d="100"/>
          <a:sy n="104" d="100"/>
        </p:scale>
        <p:origin x="96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12AC1-C2F5-CD41-AD2F-331C12AEBE1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5AF11-DFC9-4640-98FC-73B2BBB10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2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4876-C6B7-8B49-6F67-4479D52A5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AE172-0F3A-5B15-2D92-171F43F5C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788C4-7CBC-FF09-95FF-288397C9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1A77-B5B9-E449-895F-2D7E833DDA3B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C3820-266C-F82C-99A1-2DE86D84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49F93-F39C-1824-2E47-CB7667C3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E337-FDF1-AA41-85BF-E72E2B3C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3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AE51-2BF0-45D1-2FEB-86E7796C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4D0F0-2F61-DCD6-42C6-C288DA25E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5532-7879-F3A4-6824-1084A195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1A77-B5B9-E449-895F-2D7E833DDA3B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D4010-5757-3012-7AF0-72CAEF74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E80CD-075F-9132-FBD0-01011491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E337-FDF1-AA41-85BF-E72E2B3C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5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FDD9A-1EBA-CB1D-4B64-12ADC99B8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2BB5B-779F-44E9-0C50-813B2FA94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407EE-9800-B5BB-33AC-0294C08A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1A77-B5B9-E449-895F-2D7E833DDA3B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2C0AC-995B-6902-AD74-3DED8574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F9A07-1B35-EC9D-4BB0-943EE83C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E337-FDF1-AA41-85BF-E72E2B3C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0AA9-8029-F893-64A4-CD34C751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16F75-877B-07DB-4F88-FD0D87793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8D148-4606-2092-03E7-62AD9669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1A77-B5B9-E449-895F-2D7E833DDA3B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5C849-7005-A175-F22E-6DE0EEA5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00EE0-56AA-9E1F-456E-14E027D1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E337-FDF1-AA41-85BF-E72E2B3C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6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D249-6327-2902-F7B4-0CBCE8A4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35BE6-1E1F-DAAB-EBF5-5E2E176B9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7A260-7C7F-BFEE-D864-8CA19C15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1A77-B5B9-E449-895F-2D7E833DDA3B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16442-7B7C-56D8-755B-8374789A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873DA-753E-14CF-FB62-97B08EC8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E337-FDF1-AA41-85BF-E72E2B3C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8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15E2-E865-3C0E-9FB8-6D98A07D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70570-FD42-D89B-424D-65CB0EC00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DDE4A-44DE-2819-34CB-C742848A1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1FFA7-A702-4DB2-F989-441F5E1E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1A77-B5B9-E449-895F-2D7E833DDA3B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D3C7-360E-8BB8-1732-DDEF6975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B50E5-83F2-B3DE-1C43-09702DFE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E337-FDF1-AA41-85BF-E72E2B3C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6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0A31-709D-9C5A-001F-3CC6FDE3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22DAE-BCC0-A223-B042-1796A1F67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8D7C-1D43-B581-61E7-E368ED2BA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7A9ED-24E3-0226-DC22-BA3793095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5024D-546E-DFC9-FB01-AE351A127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1354D-C5EE-706F-F9B9-5A669A19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1A77-B5B9-E449-895F-2D7E833DDA3B}" type="datetimeFigureOut">
              <a:rPr lang="en-US" smtClean="0"/>
              <a:t>9/29/25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82E8D-9AEF-D7B6-DD2B-6E494B61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B0EF18-3D67-AFE7-37C1-6D46D36A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E337-FDF1-AA41-85BF-E72E2B3C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4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8E73-DDF8-E7E0-BC0A-774543E3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FA408-C996-5745-A9FC-B8BBFB86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1A77-B5B9-E449-895F-2D7E833DDA3B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96E63-4B04-E894-1E33-58AEAD4A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31B9E-71F0-17EF-B4E2-24104EE5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E337-FDF1-AA41-85BF-E72E2B3C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4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6E93E-A631-D5D5-5284-3C60F8F8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1A77-B5B9-E449-895F-2D7E833DDA3B}" type="datetimeFigureOut">
              <a:rPr lang="en-US" smtClean="0"/>
              <a:t>9/29/25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059CC-5D95-2D37-B335-4DD15E5D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B7875-99F2-D9AF-033C-ED37AC7A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E337-FDF1-AA41-85BF-E72E2B3C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6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26B9-4473-A55B-A6CF-2A386C78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39D66-2C2B-5285-D438-40DA7E4FF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FFE37-2528-4027-0F91-2BA14F964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0877D-3C1B-F8AF-2A97-7FAA12C2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1A77-B5B9-E449-895F-2D7E833DDA3B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0A20A-C3AB-0604-63A0-8AFD3EA3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7B4E6-D860-5CA5-9AC9-9ACCB63F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E337-FDF1-AA41-85BF-E72E2B3C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1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C2E1-C2B2-BFD4-7227-CF91A6AF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079D1-92B6-3298-FA40-F48E35798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20826-B68A-BC41-EB9C-7A72C222B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58630-C087-C82A-6655-63F452BD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1A77-B5B9-E449-895F-2D7E833DDA3B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2DB63-EFE3-11A5-977B-6E8B1C52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5C2F8-1128-BAEE-35CD-3123932F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E337-FDF1-AA41-85BF-E72E2B3C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5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2117E-F385-4849-2566-A73FC2F5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6A9DF-5929-4D72-EE51-B50D2D0A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10602-459A-C926-BE0B-8F8304B27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31A77-B5B9-E449-895F-2D7E833DDA3B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CA2FB-DC1A-FAA2-EDFB-9052BB69A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61C6B-DF4E-6036-E0AA-561C5EE88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67E337-FDF1-AA41-85BF-E72E2B3C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5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" TargetMode="External"/><Relationship Id="rId2" Type="http://schemas.openxmlformats.org/officeDocument/2006/relationships/hyperlink" Target="https://create.piktochart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A6AF17-DADE-4690-65DA-0D45891F1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497" y="0"/>
            <a:ext cx="1227849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39B0E8-178B-8C99-8559-12ABA3C0D632}"/>
              </a:ext>
            </a:extLst>
          </p:cNvPr>
          <p:cNvSpPr txBox="1">
            <a:spLocks/>
          </p:cNvSpPr>
          <p:nvPr/>
        </p:nvSpPr>
        <p:spPr>
          <a:xfrm>
            <a:off x="5031643" y="2916194"/>
            <a:ext cx="7160357" cy="371019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rgbClr val="FFFFFF"/>
                </a:solidFill>
              </a:rPr>
              <a:t>Created By: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Billie Adkins </a:t>
            </a:r>
          </a:p>
        </p:txBody>
      </p:sp>
    </p:spTree>
    <p:extLst>
      <p:ext uri="{BB962C8B-B14F-4D97-AF65-F5344CB8AC3E}">
        <p14:creationId xmlns:p14="http://schemas.microsoft.com/office/powerpoint/2010/main" val="141454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6BCB6A-9BF3-5AF1-AB34-90364D7923E9}"/>
              </a:ext>
            </a:extLst>
          </p:cNvPr>
          <p:cNvSpPr txBox="1"/>
          <p:nvPr/>
        </p:nvSpPr>
        <p:spPr>
          <a:xfrm>
            <a:off x="1519374" y="6148154"/>
            <a:ext cx="863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Washington, D.C has the highest in childcare costs and Hawaii has the lowest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7D1D5-B2C9-E054-89BB-AAA4A889E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08" y="143326"/>
            <a:ext cx="10578830" cy="591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phone&#10;&#10;AI-generated content may be incorrect.">
            <a:extLst>
              <a:ext uri="{FF2B5EF4-FFF2-40B4-BE49-F238E27FC236}">
                <a16:creationId xmlns:a16="http://schemas.microsoft.com/office/drawing/2014/main" id="{1C4D542E-37D0-45CF-FD02-19BD21FA41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052"/>
          <a:stretch/>
        </p:blipFill>
        <p:spPr>
          <a:xfrm>
            <a:off x="1293224" y="723816"/>
            <a:ext cx="9168587" cy="5410367"/>
          </a:xfrm>
          <a:prstGeom prst="rect">
            <a:avLst/>
          </a:prstGeom>
        </p:spPr>
      </p:pic>
      <p:pic>
        <p:nvPicPr>
          <p:cNvPr id="4" name="Picture 3" descr="A screenshot of a cellphone&#10;&#10;AI-generated content may be incorrect.">
            <a:extLst>
              <a:ext uri="{FF2B5EF4-FFF2-40B4-BE49-F238E27FC236}">
                <a16:creationId xmlns:a16="http://schemas.microsoft.com/office/drawing/2014/main" id="{75F495DB-7BBF-191A-E5FF-FAC9F61BE4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052"/>
          <a:stretch/>
        </p:blipFill>
        <p:spPr>
          <a:xfrm>
            <a:off x="0" y="-7572"/>
            <a:ext cx="12192000" cy="685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4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 and numbers&#10;&#10;AI-generated content may be incorrect.">
            <a:extLst>
              <a:ext uri="{FF2B5EF4-FFF2-40B4-BE49-F238E27FC236}">
                <a16:creationId xmlns:a16="http://schemas.microsoft.com/office/drawing/2014/main" id="{69BB6044-4C6B-926D-0FA3-D75B6D809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13" y="96357"/>
            <a:ext cx="8466484" cy="65512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3601A0-2BEC-71C8-1820-53A2FFDBB91A}"/>
              </a:ext>
            </a:extLst>
          </p:cNvPr>
          <p:cNvSpPr txBox="1"/>
          <p:nvPr/>
        </p:nvSpPr>
        <p:spPr>
          <a:xfrm>
            <a:off x="8773297" y="1458667"/>
            <a:ext cx="31118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As average Female Employment Rate increases, so does childcare costs.  </a:t>
            </a:r>
          </a:p>
          <a:p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This could indicate underlying systemic issues that can make opportunities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for females to be employed less lucrative. </a:t>
            </a:r>
          </a:p>
        </p:txBody>
      </p:sp>
    </p:spTree>
    <p:extLst>
      <p:ext uri="{BB962C8B-B14F-4D97-AF65-F5344CB8AC3E}">
        <p14:creationId xmlns:p14="http://schemas.microsoft.com/office/powerpoint/2010/main" val="269518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159F50-14F1-E8D1-5B59-403F38643690}"/>
              </a:ext>
            </a:extLst>
          </p:cNvPr>
          <p:cNvSpPr txBox="1"/>
          <p:nvPr/>
        </p:nvSpPr>
        <p:spPr>
          <a:xfrm>
            <a:off x="957943" y="3341915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0D43F-75CD-A90A-434D-10BA6A577468}"/>
              </a:ext>
            </a:extLst>
          </p:cNvPr>
          <p:cNvSpPr txBox="1"/>
          <p:nvPr/>
        </p:nvSpPr>
        <p:spPr>
          <a:xfrm>
            <a:off x="434904" y="501249"/>
            <a:ext cx="3020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shows that as average female employment rates increase so does median household income</a:t>
            </a:r>
          </a:p>
        </p:txBody>
      </p:sp>
      <p:pic>
        <p:nvPicPr>
          <p:cNvPr id="5" name="Picture 4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20B85E51-5EF3-53E1-78CD-76C40DBA6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790" y="241146"/>
            <a:ext cx="8543761" cy="6468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7C97DC-66B4-52D9-1BD1-673E106F129E}"/>
              </a:ext>
            </a:extLst>
          </p:cNvPr>
          <p:cNvSpPr txBox="1"/>
          <p:nvPr/>
        </p:nvSpPr>
        <p:spPr>
          <a:xfrm>
            <a:off x="389522" y="1701578"/>
            <a:ext cx="310266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The outlier of Hawaii has the lowest childcare costs and highest female employment.  In comparison, </a:t>
            </a:r>
            <a:r>
              <a:rPr lang="en-US" b="1" dirty="0">
                <a:solidFill>
                  <a:srgbClr val="002060"/>
                </a:solidFill>
              </a:rPr>
              <a:t>we are proposing the need to subsidize childcare costs in places such as Washington, D.C. 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We believe this will help drive up female employment rates and ultimately strengthen the economy </a:t>
            </a:r>
            <a:r>
              <a:rPr lang="en-US" b="1" dirty="0">
                <a:solidFill>
                  <a:srgbClr val="002060"/>
                </a:solidFill>
                <a:ea typeface="Times New Roman" panose="02020603050405020304" pitchFamily="18" charset="0"/>
              </a:rPr>
              <a:t>through shared societal growth and reduce poverty by lifting everyone to an equitable plane. 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4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B52F7-4099-F60A-06A1-B38DF6C12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phone&#10;&#10;AI-generated content may be incorrect.">
            <a:extLst>
              <a:ext uri="{FF2B5EF4-FFF2-40B4-BE49-F238E27FC236}">
                <a16:creationId xmlns:a16="http://schemas.microsoft.com/office/drawing/2014/main" id="{5EF5E87C-44B2-F8A4-159B-8CC90BC977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524"/>
          <a:stretch/>
        </p:blipFill>
        <p:spPr>
          <a:xfrm>
            <a:off x="1896" y="593124"/>
            <a:ext cx="12173664" cy="577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1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B07F04-EBE7-4663-10B3-44EE13560E88}"/>
              </a:ext>
            </a:extLst>
          </p:cNvPr>
          <p:cNvSpPr txBox="1"/>
          <p:nvPr/>
        </p:nvSpPr>
        <p:spPr>
          <a:xfrm>
            <a:off x="1842247" y="2205318"/>
            <a:ext cx="69540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https://create.piktochart.com</a:t>
            </a:r>
            <a:r>
              <a:rPr lang="en-US" dirty="0"/>
              <a:t> Created infographics on April 13, 2025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https://www.canva.com</a:t>
            </a:r>
            <a:r>
              <a:rPr lang="en-US" dirty="0"/>
              <a:t> Created infographic on May 23, 2025</a:t>
            </a:r>
          </a:p>
        </p:txBody>
      </p:sp>
    </p:spTree>
    <p:extLst>
      <p:ext uri="{BB962C8B-B14F-4D97-AF65-F5344CB8AC3E}">
        <p14:creationId xmlns:p14="http://schemas.microsoft.com/office/powerpoint/2010/main" val="3239415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16150</TotalTime>
  <Words>166</Words>
  <Application>Microsoft Macintosh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Billie Adkins</dc:creator>
  <cp:lastModifiedBy>Billie Adkins</cp:lastModifiedBy>
  <cp:revision>73</cp:revision>
  <dcterms:created xsi:type="dcterms:W3CDTF">2025-04-06T00:28:55Z</dcterms:created>
  <dcterms:modified xsi:type="dcterms:W3CDTF">2025-09-30T00:19:23Z</dcterms:modified>
</cp:coreProperties>
</file>