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4"/>
    <p:restoredTop sz="74409"/>
  </p:normalViewPr>
  <p:slideViewPr>
    <p:cSldViewPr snapToGrid="0">
      <p:cViewPr varScale="1">
        <p:scale>
          <a:sx n="77" d="100"/>
          <a:sy n="77" d="100"/>
        </p:scale>
        <p:origin x="1976"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98824B-9B09-43C6-BA3C-E57C8D38028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4A65BB7-FFBD-4D15-BC01-760530DA2021}">
      <dgm:prSet/>
      <dgm:spPr/>
      <dgm:t>
        <a:bodyPr/>
        <a:lstStyle/>
        <a:p>
          <a:r>
            <a:rPr lang="en-US" u="sng" dirty="0"/>
            <a:t>Recommendation</a:t>
          </a:r>
        </a:p>
        <a:p>
          <a:br>
            <a:rPr lang="en-US" dirty="0"/>
          </a:br>
          <a:r>
            <a:rPr lang="en-US" dirty="0"/>
            <a:t>Identify a data flow architecture </a:t>
          </a:r>
        </a:p>
      </dgm:t>
    </dgm:pt>
    <dgm:pt modelId="{D260EE33-7280-4D60-9C28-8DFD635A9F2D}" type="parTrans" cxnId="{2BE8A000-9892-4212-8532-279520A187D6}">
      <dgm:prSet/>
      <dgm:spPr/>
      <dgm:t>
        <a:bodyPr/>
        <a:lstStyle/>
        <a:p>
          <a:endParaRPr lang="en-US"/>
        </a:p>
      </dgm:t>
    </dgm:pt>
    <dgm:pt modelId="{83935C88-4A23-4F15-B9B2-47A400B6C6ED}" type="sibTrans" cxnId="{2BE8A000-9892-4212-8532-279520A187D6}">
      <dgm:prSet/>
      <dgm:spPr/>
      <dgm:t>
        <a:bodyPr/>
        <a:lstStyle/>
        <a:p>
          <a:endParaRPr lang="en-US"/>
        </a:p>
      </dgm:t>
    </dgm:pt>
    <dgm:pt modelId="{D14AE2E4-050B-4C23-ACEC-338FB2C075BD}">
      <dgm:prSet/>
      <dgm:spPr/>
      <dgm:t>
        <a:bodyPr/>
        <a:lstStyle/>
        <a:p>
          <a:r>
            <a:rPr lang="en-US" dirty="0"/>
            <a:t>Architecture will aid with real-time data ingestion and will allow for alerts to be sent based on queried criteria and thresholds to identify suspicious transactions</a:t>
          </a:r>
        </a:p>
      </dgm:t>
    </dgm:pt>
    <dgm:pt modelId="{5692E682-4112-4B20-AFF1-B337A0A59AA9}" type="parTrans" cxnId="{11B6EF34-A290-4AF7-A48C-0C09379C84D7}">
      <dgm:prSet/>
      <dgm:spPr/>
      <dgm:t>
        <a:bodyPr/>
        <a:lstStyle/>
        <a:p>
          <a:endParaRPr lang="en-US"/>
        </a:p>
      </dgm:t>
    </dgm:pt>
    <dgm:pt modelId="{7BD950FB-BCC6-43E9-9168-5AC1460BA4A3}" type="sibTrans" cxnId="{11B6EF34-A290-4AF7-A48C-0C09379C84D7}">
      <dgm:prSet/>
      <dgm:spPr/>
      <dgm:t>
        <a:bodyPr/>
        <a:lstStyle/>
        <a:p>
          <a:endParaRPr lang="en-US"/>
        </a:p>
      </dgm:t>
    </dgm:pt>
    <dgm:pt modelId="{1A06924D-64AD-3B44-A05D-4DA6180CDCD1}" type="pres">
      <dgm:prSet presAssocID="{FB98824B-9B09-43C6-BA3C-E57C8D380288}" presName="hierChild1" presStyleCnt="0">
        <dgm:presLayoutVars>
          <dgm:chPref val="1"/>
          <dgm:dir/>
          <dgm:animOne val="branch"/>
          <dgm:animLvl val="lvl"/>
          <dgm:resizeHandles/>
        </dgm:presLayoutVars>
      </dgm:prSet>
      <dgm:spPr/>
    </dgm:pt>
    <dgm:pt modelId="{C020B9D0-0549-294D-B542-DB9FA29A1B4D}" type="pres">
      <dgm:prSet presAssocID="{14A65BB7-FFBD-4D15-BC01-760530DA2021}" presName="hierRoot1" presStyleCnt="0"/>
      <dgm:spPr/>
    </dgm:pt>
    <dgm:pt modelId="{C3548DB0-A7EF-FE40-B5AF-F575D18E27B5}" type="pres">
      <dgm:prSet presAssocID="{14A65BB7-FFBD-4D15-BC01-760530DA2021}" presName="composite" presStyleCnt="0"/>
      <dgm:spPr/>
    </dgm:pt>
    <dgm:pt modelId="{F50C2B6A-395B-1145-9050-3299C2438EF4}" type="pres">
      <dgm:prSet presAssocID="{14A65BB7-FFBD-4D15-BC01-760530DA2021}" presName="background" presStyleLbl="node0" presStyleIdx="0" presStyleCnt="2"/>
      <dgm:spPr/>
    </dgm:pt>
    <dgm:pt modelId="{270717F6-AC71-644F-BC2F-A5837A46C6DF}" type="pres">
      <dgm:prSet presAssocID="{14A65BB7-FFBD-4D15-BC01-760530DA2021}" presName="text" presStyleLbl="fgAcc0" presStyleIdx="0" presStyleCnt="2">
        <dgm:presLayoutVars>
          <dgm:chPref val="3"/>
        </dgm:presLayoutVars>
      </dgm:prSet>
      <dgm:spPr/>
    </dgm:pt>
    <dgm:pt modelId="{E7847690-602E-944C-961A-5F70319C281D}" type="pres">
      <dgm:prSet presAssocID="{14A65BB7-FFBD-4D15-BC01-760530DA2021}" presName="hierChild2" presStyleCnt="0"/>
      <dgm:spPr/>
    </dgm:pt>
    <dgm:pt modelId="{CA83BF53-63C9-5946-924C-731F54AF85F3}" type="pres">
      <dgm:prSet presAssocID="{D14AE2E4-050B-4C23-ACEC-338FB2C075BD}" presName="hierRoot1" presStyleCnt="0"/>
      <dgm:spPr/>
    </dgm:pt>
    <dgm:pt modelId="{9847DA33-058E-2D4F-9F1C-B7B2D0694876}" type="pres">
      <dgm:prSet presAssocID="{D14AE2E4-050B-4C23-ACEC-338FB2C075BD}" presName="composite" presStyleCnt="0"/>
      <dgm:spPr/>
    </dgm:pt>
    <dgm:pt modelId="{7BCEEC30-D990-1D49-8867-29ADB5576573}" type="pres">
      <dgm:prSet presAssocID="{D14AE2E4-050B-4C23-ACEC-338FB2C075BD}" presName="background" presStyleLbl="node0" presStyleIdx="1" presStyleCnt="2"/>
      <dgm:spPr/>
    </dgm:pt>
    <dgm:pt modelId="{96597B70-CCCB-404E-A4E1-70D8378AC167}" type="pres">
      <dgm:prSet presAssocID="{D14AE2E4-050B-4C23-ACEC-338FB2C075BD}" presName="text" presStyleLbl="fgAcc0" presStyleIdx="1" presStyleCnt="2">
        <dgm:presLayoutVars>
          <dgm:chPref val="3"/>
        </dgm:presLayoutVars>
      </dgm:prSet>
      <dgm:spPr/>
    </dgm:pt>
    <dgm:pt modelId="{E4B29443-FD60-1E4F-8355-3023A818CC15}" type="pres">
      <dgm:prSet presAssocID="{D14AE2E4-050B-4C23-ACEC-338FB2C075BD}" presName="hierChild2" presStyleCnt="0"/>
      <dgm:spPr/>
    </dgm:pt>
  </dgm:ptLst>
  <dgm:cxnLst>
    <dgm:cxn modelId="{2BE8A000-9892-4212-8532-279520A187D6}" srcId="{FB98824B-9B09-43C6-BA3C-E57C8D380288}" destId="{14A65BB7-FFBD-4D15-BC01-760530DA2021}" srcOrd="0" destOrd="0" parTransId="{D260EE33-7280-4D60-9C28-8DFD635A9F2D}" sibTransId="{83935C88-4A23-4F15-B9B2-47A400B6C6ED}"/>
    <dgm:cxn modelId="{BBF12915-87E4-1C40-8CB1-130F183BBE4B}" type="presOf" srcId="{14A65BB7-FFBD-4D15-BC01-760530DA2021}" destId="{270717F6-AC71-644F-BC2F-A5837A46C6DF}" srcOrd="0" destOrd="0" presId="urn:microsoft.com/office/officeart/2005/8/layout/hierarchy1"/>
    <dgm:cxn modelId="{6B03F52F-8459-454D-9C13-70F9A58DBC09}" type="presOf" srcId="{FB98824B-9B09-43C6-BA3C-E57C8D380288}" destId="{1A06924D-64AD-3B44-A05D-4DA6180CDCD1}" srcOrd="0" destOrd="0" presId="urn:microsoft.com/office/officeart/2005/8/layout/hierarchy1"/>
    <dgm:cxn modelId="{11B6EF34-A290-4AF7-A48C-0C09379C84D7}" srcId="{FB98824B-9B09-43C6-BA3C-E57C8D380288}" destId="{D14AE2E4-050B-4C23-ACEC-338FB2C075BD}" srcOrd="1" destOrd="0" parTransId="{5692E682-4112-4B20-AFF1-B337A0A59AA9}" sibTransId="{7BD950FB-BCC6-43E9-9168-5AC1460BA4A3}"/>
    <dgm:cxn modelId="{DB1395C7-552C-6847-9DDA-EFA917C4921C}" type="presOf" srcId="{D14AE2E4-050B-4C23-ACEC-338FB2C075BD}" destId="{96597B70-CCCB-404E-A4E1-70D8378AC167}" srcOrd="0" destOrd="0" presId="urn:microsoft.com/office/officeart/2005/8/layout/hierarchy1"/>
    <dgm:cxn modelId="{C3492F9E-C0BD-5E46-85B1-1E43069F6401}" type="presParOf" srcId="{1A06924D-64AD-3B44-A05D-4DA6180CDCD1}" destId="{C020B9D0-0549-294D-B542-DB9FA29A1B4D}" srcOrd="0" destOrd="0" presId="urn:microsoft.com/office/officeart/2005/8/layout/hierarchy1"/>
    <dgm:cxn modelId="{3022F48E-0BAF-734C-BFA4-F1F47417F192}" type="presParOf" srcId="{C020B9D0-0549-294D-B542-DB9FA29A1B4D}" destId="{C3548DB0-A7EF-FE40-B5AF-F575D18E27B5}" srcOrd="0" destOrd="0" presId="urn:microsoft.com/office/officeart/2005/8/layout/hierarchy1"/>
    <dgm:cxn modelId="{B7FEF509-5D3F-6C4F-B4F2-D01776DD51BC}" type="presParOf" srcId="{C3548DB0-A7EF-FE40-B5AF-F575D18E27B5}" destId="{F50C2B6A-395B-1145-9050-3299C2438EF4}" srcOrd="0" destOrd="0" presId="urn:microsoft.com/office/officeart/2005/8/layout/hierarchy1"/>
    <dgm:cxn modelId="{98ADC744-7D2E-E94D-A3FE-ED1191AC1968}" type="presParOf" srcId="{C3548DB0-A7EF-FE40-B5AF-F575D18E27B5}" destId="{270717F6-AC71-644F-BC2F-A5837A46C6DF}" srcOrd="1" destOrd="0" presId="urn:microsoft.com/office/officeart/2005/8/layout/hierarchy1"/>
    <dgm:cxn modelId="{8D861147-36E1-F14C-AD4D-99824EF8E191}" type="presParOf" srcId="{C020B9D0-0549-294D-B542-DB9FA29A1B4D}" destId="{E7847690-602E-944C-961A-5F70319C281D}" srcOrd="1" destOrd="0" presId="urn:microsoft.com/office/officeart/2005/8/layout/hierarchy1"/>
    <dgm:cxn modelId="{57C048BF-A513-B444-AEB3-1ACACE89D9F2}" type="presParOf" srcId="{1A06924D-64AD-3B44-A05D-4DA6180CDCD1}" destId="{CA83BF53-63C9-5946-924C-731F54AF85F3}" srcOrd="1" destOrd="0" presId="urn:microsoft.com/office/officeart/2005/8/layout/hierarchy1"/>
    <dgm:cxn modelId="{4E20CF32-B2C8-294B-9852-C0D16EFFFEBA}" type="presParOf" srcId="{CA83BF53-63C9-5946-924C-731F54AF85F3}" destId="{9847DA33-058E-2D4F-9F1C-B7B2D0694876}" srcOrd="0" destOrd="0" presId="urn:microsoft.com/office/officeart/2005/8/layout/hierarchy1"/>
    <dgm:cxn modelId="{77961973-FDC6-654E-8750-305A1FC20D35}" type="presParOf" srcId="{9847DA33-058E-2D4F-9F1C-B7B2D0694876}" destId="{7BCEEC30-D990-1D49-8867-29ADB5576573}" srcOrd="0" destOrd="0" presId="urn:microsoft.com/office/officeart/2005/8/layout/hierarchy1"/>
    <dgm:cxn modelId="{B5C783B5-F247-3A49-8C2F-D063DC46C038}" type="presParOf" srcId="{9847DA33-058E-2D4F-9F1C-B7B2D0694876}" destId="{96597B70-CCCB-404E-A4E1-70D8378AC167}" srcOrd="1" destOrd="0" presId="urn:microsoft.com/office/officeart/2005/8/layout/hierarchy1"/>
    <dgm:cxn modelId="{5D6CAEF7-04F2-F64F-AF4B-E1280F0E9BB2}" type="presParOf" srcId="{CA83BF53-63C9-5946-924C-731F54AF85F3}" destId="{E4B29443-FD60-1E4F-8355-3023A818CC1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98824B-9B09-43C6-BA3C-E57C8D38028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4A65BB7-FFBD-4D15-BC01-760530DA2021}">
      <dgm:prSet/>
      <dgm:spPr/>
      <dgm:t>
        <a:bodyPr/>
        <a:lstStyle/>
        <a:p>
          <a:r>
            <a:rPr lang="en-US" b="1" u="sng" dirty="0"/>
            <a:t>Benefits</a:t>
          </a:r>
        </a:p>
        <a:p>
          <a:br>
            <a:rPr lang="en-US" dirty="0"/>
          </a:br>
          <a:r>
            <a:rPr lang="en-US" dirty="0"/>
            <a:t>Enable real-time monitoring of transactions to show relationships and detect possible fraud or money laundering</a:t>
          </a:r>
        </a:p>
        <a:p>
          <a:endParaRPr lang="en-US" dirty="0"/>
        </a:p>
        <a:p>
          <a:r>
            <a:rPr lang="en-US" dirty="0"/>
            <a:t>Maintains historical data to retrain anomaly detection models as data changes and increases in scale</a:t>
          </a:r>
        </a:p>
      </dgm:t>
    </dgm:pt>
    <dgm:pt modelId="{D260EE33-7280-4D60-9C28-8DFD635A9F2D}" type="parTrans" cxnId="{2BE8A000-9892-4212-8532-279520A187D6}">
      <dgm:prSet/>
      <dgm:spPr/>
      <dgm:t>
        <a:bodyPr/>
        <a:lstStyle/>
        <a:p>
          <a:endParaRPr lang="en-US"/>
        </a:p>
      </dgm:t>
    </dgm:pt>
    <dgm:pt modelId="{83935C88-4A23-4F15-B9B2-47A400B6C6ED}" type="sibTrans" cxnId="{2BE8A000-9892-4212-8532-279520A187D6}">
      <dgm:prSet/>
      <dgm:spPr/>
      <dgm:t>
        <a:bodyPr/>
        <a:lstStyle/>
        <a:p>
          <a:endParaRPr lang="en-US"/>
        </a:p>
      </dgm:t>
    </dgm:pt>
    <dgm:pt modelId="{D14AE2E4-050B-4C23-ACEC-338FB2C075BD}">
      <dgm:prSet/>
      <dgm:spPr/>
      <dgm:t>
        <a:bodyPr/>
        <a:lstStyle/>
        <a:p>
          <a:r>
            <a:rPr lang="en-US" b="1" u="sng" dirty="0"/>
            <a:t>Conclusion</a:t>
          </a:r>
          <a:br>
            <a:rPr lang="en-US" dirty="0"/>
          </a:br>
          <a:br>
            <a:rPr lang="en-US" dirty="0"/>
          </a:br>
          <a:r>
            <a:rPr lang="en-US" dirty="0"/>
            <a:t>Having a data flow architecture in place allows for proactive monitoring to prevent and mitigate losses that may otherwise have relationships and possible issues go undetected.</a:t>
          </a:r>
        </a:p>
        <a:p>
          <a:endParaRPr lang="en-US" dirty="0"/>
        </a:p>
        <a:p>
          <a:endParaRPr lang="en-US" dirty="0"/>
        </a:p>
      </dgm:t>
    </dgm:pt>
    <dgm:pt modelId="{5692E682-4112-4B20-AFF1-B337A0A59AA9}" type="parTrans" cxnId="{11B6EF34-A290-4AF7-A48C-0C09379C84D7}">
      <dgm:prSet/>
      <dgm:spPr/>
      <dgm:t>
        <a:bodyPr/>
        <a:lstStyle/>
        <a:p>
          <a:endParaRPr lang="en-US"/>
        </a:p>
      </dgm:t>
    </dgm:pt>
    <dgm:pt modelId="{7BD950FB-BCC6-43E9-9168-5AC1460BA4A3}" type="sibTrans" cxnId="{11B6EF34-A290-4AF7-A48C-0C09379C84D7}">
      <dgm:prSet/>
      <dgm:spPr/>
      <dgm:t>
        <a:bodyPr/>
        <a:lstStyle/>
        <a:p>
          <a:endParaRPr lang="en-US"/>
        </a:p>
      </dgm:t>
    </dgm:pt>
    <dgm:pt modelId="{1A06924D-64AD-3B44-A05D-4DA6180CDCD1}" type="pres">
      <dgm:prSet presAssocID="{FB98824B-9B09-43C6-BA3C-E57C8D380288}" presName="hierChild1" presStyleCnt="0">
        <dgm:presLayoutVars>
          <dgm:chPref val="1"/>
          <dgm:dir/>
          <dgm:animOne val="branch"/>
          <dgm:animLvl val="lvl"/>
          <dgm:resizeHandles/>
        </dgm:presLayoutVars>
      </dgm:prSet>
      <dgm:spPr/>
    </dgm:pt>
    <dgm:pt modelId="{C020B9D0-0549-294D-B542-DB9FA29A1B4D}" type="pres">
      <dgm:prSet presAssocID="{14A65BB7-FFBD-4D15-BC01-760530DA2021}" presName="hierRoot1" presStyleCnt="0"/>
      <dgm:spPr/>
    </dgm:pt>
    <dgm:pt modelId="{C3548DB0-A7EF-FE40-B5AF-F575D18E27B5}" type="pres">
      <dgm:prSet presAssocID="{14A65BB7-FFBD-4D15-BC01-760530DA2021}" presName="composite" presStyleCnt="0"/>
      <dgm:spPr/>
    </dgm:pt>
    <dgm:pt modelId="{F50C2B6A-395B-1145-9050-3299C2438EF4}" type="pres">
      <dgm:prSet presAssocID="{14A65BB7-FFBD-4D15-BC01-760530DA2021}" presName="background" presStyleLbl="node0" presStyleIdx="0" presStyleCnt="2"/>
      <dgm:spPr/>
    </dgm:pt>
    <dgm:pt modelId="{270717F6-AC71-644F-BC2F-A5837A46C6DF}" type="pres">
      <dgm:prSet presAssocID="{14A65BB7-FFBD-4D15-BC01-760530DA2021}" presName="text" presStyleLbl="fgAcc0" presStyleIdx="0" presStyleCnt="2">
        <dgm:presLayoutVars>
          <dgm:chPref val="3"/>
        </dgm:presLayoutVars>
      </dgm:prSet>
      <dgm:spPr/>
    </dgm:pt>
    <dgm:pt modelId="{E7847690-602E-944C-961A-5F70319C281D}" type="pres">
      <dgm:prSet presAssocID="{14A65BB7-FFBD-4D15-BC01-760530DA2021}" presName="hierChild2" presStyleCnt="0"/>
      <dgm:spPr/>
    </dgm:pt>
    <dgm:pt modelId="{CA83BF53-63C9-5946-924C-731F54AF85F3}" type="pres">
      <dgm:prSet presAssocID="{D14AE2E4-050B-4C23-ACEC-338FB2C075BD}" presName="hierRoot1" presStyleCnt="0"/>
      <dgm:spPr/>
    </dgm:pt>
    <dgm:pt modelId="{9847DA33-058E-2D4F-9F1C-B7B2D0694876}" type="pres">
      <dgm:prSet presAssocID="{D14AE2E4-050B-4C23-ACEC-338FB2C075BD}" presName="composite" presStyleCnt="0"/>
      <dgm:spPr/>
    </dgm:pt>
    <dgm:pt modelId="{7BCEEC30-D990-1D49-8867-29ADB5576573}" type="pres">
      <dgm:prSet presAssocID="{D14AE2E4-050B-4C23-ACEC-338FB2C075BD}" presName="background" presStyleLbl="node0" presStyleIdx="1" presStyleCnt="2"/>
      <dgm:spPr/>
    </dgm:pt>
    <dgm:pt modelId="{96597B70-CCCB-404E-A4E1-70D8378AC167}" type="pres">
      <dgm:prSet presAssocID="{D14AE2E4-050B-4C23-ACEC-338FB2C075BD}" presName="text" presStyleLbl="fgAcc0" presStyleIdx="1" presStyleCnt="2">
        <dgm:presLayoutVars>
          <dgm:chPref val="3"/>
        </dgm:presLayoutVars>
      </dgm:prSet>
      <dgm:spPr/>
    </dgm:pt>
    <dgm:pt modelId="{E4B29443-FD60-1E4F-8355-3023A818CC15}" type="pres">
      <dgm:prSet presAssocID="{D14AE2E4-050B-4C23-ACEC-338FB2C075BD}" presName="hierChild2" presStyleCnt="0"/>
      <dgm:spPr/>
    </dgm:pt>
  </dgm:ptLst>
  <dgm:cxnLst>
    <dgm:cxn modelId="{2BE8A000-9892-4212-8532-279520A187D6}" srcId="{FB98824B-9B09-43C6-BA3C-E57C8D380288}" destId="{14A65BB7-FFBD-4D15-BC01-760530DA2021}" srcOrd="0" destOrd="0" parTransId="{D260EE33-7280-4D60-9C28-8DFD635A9F2D}" sibTransId="{83935C88-4A23-4F15-B9B2-47A400B6C6ED}"/>
    <dgm:cxn modelId="{BBF12915-87E4-1C40-8CB1-130F183BBE4B}" type="presOf" srcId="{14A65BB7-FFBD-4D15-BC01-760530DA2021}" destId="{270717F6-AC71-644F-BC2F-A5837A46C6DF}" srcOrd="0" destOrd="0" presId="urn:microsoft.com/office/officeart/2005/8/layout/hierarchy1"/>
    <dgm:cxn modelId="{6B03F52F-8459-454D-9C13-70F9A58DBC09}" type="presOf" srcId="{FB98824B-9B09-43C6-BA3C-E57C8D380288}" destId="{1A06924D-64AD-3B44-A05D-4DA6180CDCD1}" srcOrd="0" destOrd="0" presId="urn:microsoft.com/office/officeart/2005/8/layout/hierarchy1"/>
    <dgm:cxn modelId="{11B6EF34-A290-4AF7-A48C-0C09379C84D7}" srcId="{FB98824B-9B09-43C6-BA3C-E57C8D380288}" destId="{D14AE2E4-050B-4C23-ACEC-338FB2C075BD}" srcOrd="1" destOrd="0" parTransId="{5692E682-4112-4B20-AFF1-B337A0A59AA9}" sibTransId="{7BD950FB-BCC6-43E9-9168-5AC1460BA4A3}"/>
    <dgm:cxn modelId="{DB1395C7-552C-6847-9DDA-EFA917C4921C}" type="presOf" srcId="{D14AE2E4-050B-4C23-ACEC-338FB2C075BD}" destId="{96597B70-CCCB-404E-A4E1-70D8378AC167}" srcOrd="0" destOrd="0" presId="urn:microsoft.com/office/officeart/2005/8/layout/hierarchy1"/>
    <dgm:cxn modelId="{C3492F9E-C0BD-5E46-85B1-1E43069F6401}" type="presParOf" srcId="{1A06924D-64AD-3B44-A05D-4DA6180CDCD1}" destId="{C020B9D0-0549-294D-B542-DB9FA29A1B4D}" srcOrd="0" destOrd="0" presId="urn:microsoft.com/office/officeart/2005/8/layout/hierarchy1"/>
    <dgm:cxn modelId="{3022F48E-0BAF-734C-BFA4-F1F47417F192}" type="presParOf" srcId="{C020B9D0-0549-294D-B542-DB9FA29A1B4D}" destId="{C3548DB0-A7EF-FE40-B5AF-F575D18E27B5}" srcOrd="0" destOrd="0" presId="urn:microsoft.com/office/officeart/2005/8/layout/hierarchy1"/>
    <dgm:cxn modelId="{B7FEF509-5D3F-6C4F-B4F2-D01776DD51BC}" type="presParOf" srcId="{C3548DB0-A7EF-FE40-B5AF-F575D18E27B5}" destId="{F50C2B6A-395B-1145-9050-3299C2438EF4}" srcOrd="0" destOrd="0" presId="urn:microsoft.com/office/officeart/2005/8/layout/hierarchy1"/>
    <dgm:cxn modelId="{98ADC744-7D2E-E94D-A3FE-ED1191AC1968}" type="presParOf" srcId="{C3548DB0-A7EF-FE40-B5AF-F575D18E27B5}" destId="{270717F6-AC71-644F-BC2F-A5837A46C6DF}" srcOrd="1" destOrd="0" presId="urn:microsoft.com/office/officeart/2005/8/layout/hierarchy1"/>
    <dgm:cxn modelId="{8D861147-36E1-F14C-AD4D-99824EF8E191}" type="presParOf" srcId="{C020B9D0-0549-294D-B542-DB9FA29A1B4D}" destId="{E7847690-602E-944C-961A-5F70319C281D}" srcOrd="1" destOrd="0" presId="urn:microsoft.com/office/officeart/2005/8/layout/hierarchy1"/>
    <dgm:cxn modelId="{57C048BF-A513-B444-AEB3-1ACACE89D9F2}" type="presParOf" srcId="{1A06924D-64AD-3B44-A05D-4DA6180CDCD1}" destId="{CA83BF53-63C9-5946-924C-731F54AF85F3}" srcOrd="1" destOrd="0" presId="urn:microsoft.com/office/officeart/2005/8/layout/hierarchy1"/>
    <dgm:cxn modelId="{4E20CF32-B2C8-294B-9852-C0D16EFFFEBA}" type="presParOf" srcId="{CA83BF53-63C9-5946-924C-731F54AF85F3}" destId="{9847DA33-058E-2D4F-9F1C-B7B2D0694876}" srcOrd="0" destOrd="0" presId="urn:microsoft.com/office/officeart/2005/8/layout/hierarchy1"/>
    <dgm:cxn modelId="{77961973-FDC6-654E-8750-305A1FC20D35}" type="presParOf" srcId="{9847DA33-058E-2D4F-9F1C-B7B2D0694876}" destId="{7BCEEC30-D990-1D49-8867-29ADB5576573}" srcOrd="0" destOrd="0" presId="urn:microsoft.com/office/officeart/2005/8/layout/hierarchy1"/>
    <dgm:cxn modelId="{B5C783B5-F247-3A49-8C2F-D063DC46C038}" type="presParOf" srcId="{9847DA33-058E-2D4F-9F1C-B7B2D0694876}" destId="{96597B70-CCCB-404E-A4E1-70D8378AC167}" srcOrd="1" destOrd="0" presId="urn:microsoft.com/office/officeart/2005/8/layout/hierarchy1"/>
    <dgm:cxn modelId="{5D6CAEF7-04F2-F64F-AF4B-E1280F0E9BB2}" type="presParOf" srcId="{CA83BF53-63C9-5946-924C-731F54AF85F3}" destId="{E4B29443-FD60-1E4F-8355-3023A818CC1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C2B6A-395B-1145-9050-3299C2438EF4}">
      <dsp:nvSpPr>
        <dsp:cNvPr id="0" name=""/>
        <dsp:cNvSpPr/>
      </dsp:nvSpPr>
      <dsp:spPr>
        <a:xfrm>
          <a:off x="120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717F6-AC71-644F-BC2F-A5837A46C6DF}">
      <dsp:nvSpPr>
        <dsp:cNvPr id="0" name=""/>
        <dsp:cNvSpPr/>
      </dsp:nvSpPr>
      <dsp:spPr>
        <a:xfrm>
          <a:off x="47280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u="sng" kern="1200" dirty="0"/>
            <a:t>Recommendation</a:t>
          </a:r>
        </a:p>
        <a:p>
          <a:pPr marL="0" lvl="0" indent="0" algn="ctr" defTabSz="1066800">
            <a:lnSpc>
              <a:spcPct val="90000"/>
            </a:lnSpc>
            <a:spcBef>
              <a:spcPct val="0"/>
            </a:spcBef>
            <a:spcAft>
              <a:spcPct val="35000"/>
            </a:spcAft>
            <a:buNone/>
          </a:pPr>
          <a:br>
            <a:rPr lang="en-US" sz="2400" kern="1200" dirty="0"/>
          </a:br>
          <a:r>
            <a:rPr lang="en-US" sz="2400" kern="1200" dirty="0"/>
            <a:t>Identify a data flow architecture </a:t>
          </a:r>
        </a:p>
      </dsp:txBody>
      <dsp:txXfrm>
        <a:off x="551747" y="649072"/>
        <a:ext cx="4086514" cy="2537310"/>
      </dsp:txXfrm>
    </dsp:sp>
    <dsp:sp modelId="{7BCEEC30-D990-1D49-8867-29ADB5576573}">
      <dsp:nvSpPr>
        <dsp:cNvPr id="0" name=""/>
        <dsp:cNvSpPr/>
      </dsp:nvSpPr>
      <dsp:spPr>
        <a:xfrm>
          <a:off x="518879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597B70-CCCB-404E-A4E1-70D8378AC167}">
      <dsp:nvSpPr>
        <dsp:cNvPr id="0" name=""/>
        <dsp:cNvSpPr/>
      </dsp:nvSpPr>
      <dsp:spPr>
        <a:xfrm>
          <a:off x="566039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Architecture will aid with real-time data ingestion and will allow for alerts to be sent based on queried criteria and thresholds to identify suspicious transactions</a:t>
          </a:r>
        </a:p>
      </dsp:txBody>
      <dsp:txXfrm>
        <a:off x="5739337" y="649072"/>
        <a:ext cx="4086514" cy="2537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C2B6A-395B-1145-9050-3299C2438EF4}">
      <dsp:nvSpPr>
        <dsp:cNvPr id="0" name=""/>
        <dsp:cNvSpPr/>
      </dsp:nvSpPr>
      <dsp:spPr>
        <a:xfrm>
          <a:off x="120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717F6-AC71-644F-BC2F-A5837A46C6DF}">
      <dsp:nvSpPr>
        <dsp:cNvPr id="0" name=""/>
        <dsp:cNvSpPr/>
      </dsp:nvSpPr>
      <dsp:spPr>
        <a:xfrm>
          <a:off x="47280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u="sng" kern="1200" dirty="0"/>
            <a:t>Benefits</a:t>
          </a:r>
        </a:p>
        <a:p>
          <a:pPr marL="0" lvl="0" indent="0" algn="ctr" defTabSz="666750">
            <a:lnSpc>
              <a:spcPct val="90000"/>
            </a:lnSpc>
            <a:spcBef>
              <a:spcPct val="0"/>
            </a:spcBef>
            <a:spcAft>
              <a:spcPct val="35000"/>
            </a:spcAft>
            <a:buNone/>
          </a:pPr>
          <a:br>
            <a:rPr lang="en-US" sz="1500" kern="1200" dirty="0"/>
          </a:br>
          <a:r>
            <a:rPr lang="en-US" sz="1500" kern="1200" dirty="0"/>
            <a:t>Enable real-time monitoring of transactions to show relationships and detect possible fraud or money laundering</a:t>
          </a:r>
        </a:p>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r>
            <a:rPr lang="en-US" sz="1500" kern="1200" dirty="0"/>
            <a:t>Maintains historical data to retrain anomaly detection models as data changes and increases in scale</a:t>
          </a:r>
        </a:p>
      </dsp:txBody>
      <dsp:txXfrm>
        <a:off x="551747" y="649072"/>
        <a:ext cx="4086514" cy="2537310"/>
      </dsp:txXfrm>
    </dsp:sp>
    <dsp:sp modelId="{7BCEEC30-D990-1D49-8867-29ADB5576573}">
      <dsp:nvSpPr>
        <dsp:cNvPr id="0" name=""/>
        <dsp:cNvSpPr/>
      </dsp:nvSpPr>
      <dsp:spPr>
        <a:xfrm>
          <a:off x="518879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597B70-CCCB-404E-A4E1-70D8378AC167}">
      <dsp:nvSpPr>
        <dsp:cNvPr id="0" name=""/>
        <dsp:cNvSpPr/>
      </dsp:nvSpPr>
      <dsp:spPr>
        <a:xfrm>
          <a:off x="566039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u="sng" kern="1200" dirty="0"/>
            <a:t>Conclusion</a:t>
          </a:r>
          <a:br>
            <a:rPr lang="en-US" sz="1500" kern="1200" dirty="0"/>
          </a:br>
          <a:br>
            <a:rPr lang="en-US" sz="1500" kern="1200" dirty="0"/>
          </a:br>
          <a:r>
            <a:rPr lang="en-US" sz="1500" kern="1200" dirty="0"/>
            <a:t>Having a data flow architecture in place allows for proactive monitoring to prevent and mitigate losses that may otherwise have relationships and possible issues go undetected.</a:t>
          </a:r>
        </a:p>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dsp:txBody>
      <dsp:txXfrm>
        <a:off x="5739337" y="649072"/>
        <a:ext cx="4086514" cy="25373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59793-4A0B-FD4C-B257-12E13E246CB8}" type="datetimeFigureOut">
              <a:rPr lang="en-US" smtClean="0"/>
              <a:t>9/29/25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D6805-D5EA-C94A-88AA-A56E35919643}" type="slidenum">
              <a:rPr lang="en-US" smtClean="0"/>
              <a:t>‹#›</a:t>
            </a:fld>
            <a:endParaRPr lang="en-US"/>
          </a:p>
        </p:txBody>
      </p:sp>
    </p:spTree>
    <p:extLst>
      <p:ext uri="{BB962C8B-B14F-4D97-AF65-F5344CB8AC3E}">
        <p14:creationId xmlns:p14="http://schemas.microsoft.com/office/powerpoint/2010/main" val="341140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Hello.  Today we are faced with data being produced at exponential rates. Fraudulent and unauthorized transactions that are disguised and hidden due to the amount of data being processed.  We need to have a data architecture system that can handle processing large volumes of data while also storing it and using it for analysis, in this case example, fraud detection and possible money laundering.  We need an architecture of systems working together to identify money laundering patterns in the data that may not be noticeable when transactions are looked at individually.  </a:t>
            </a:r>
          </a:p>
        </p:txBody>
      </p:sp>
      <p:sp>
        <p:nvSpPr>
          <p:cNvPr id="4" name="Slide Number Placeholder 3"/>
          <p:cNvSpPr>
            <a:spLocks noGrp="1"/>
          </p:cNvSpPr>
          <p:nvPr>
            <p:ph type="sldNum" sz="quarter" idx="5"/>
          </p:nvPr>
        </p:nvSpPr>
        <p:spPr/>
        <p:txBody>
          <a:bodyPr/>
          <a:lstStyle/>
          <a:p>
            <a:fld id="{A06D6805-D5EA-C94A-88AA-A56E35919643}" type="slidenum">
              <a:rPr lang="en-US" smtClean="0"/>
              <a:t>2</a:t>
            </a:fld>
            <a:endParaRPr lang="en-US"/>
          </a:p>
        </p:txBody>
      </p:sp>
    </p:spTree>
    <p:extLst>
      <p:ext uri="{BB962C8B-B14F-4D97-AF65-F5344CB8AC3E}">
        <p14:creationId xmlns:p14="http://schemas.microsoft.com/office/powerpoint/2010/main" val="45051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variety of sources gathering transaction data from merchants, customers, banks, vendors and in a variety of formats.  We use Apache </a:t>
            </a:r>
            <a:r>
              <a:rPr lang="en-US" dirty="0" err="1"/>
              <a:t>Nifi</a:t>
            </a:r>
            <a:r>
              <a:rPr lang="en-US" dirty="0"/>
              <a:t> to ingest that data in real-time while also categorizing that data to go forward in either Kafka (for real-time data) or HDFS (for batch storage and model training).  We then use Spark to consume data from Kafka and detect suspicious transaction patterns as they are streaming in.  We use Spark in HDFS to analyze the historical data to look for larger or more long-term suspicious activities and behaviors in the data.  We can use Apache Hive to query the large amounts of historical data to narrow our focus to certain criteria.  YARN is responsible for organizing the resources needed to maintain the querying and storage of historical data while being able to continuously ingest incoming data.  Finally, </a:t>
            </a:r>
            <a:r>
              <a:rPr lang="en-US" dirty="0" err="1"/>
              <a:t>Hbase</a:t>
            </a:r>
            <a:r>
              <a:rPr lang="en-US" dirty="0"/>
              <a:t> is used to access recent records and </a:t>
            </a:r>
            <a:r>
              <a:rPr lang="en-US" dirty="0" err="1"/>
              <a:t>Solr</a:t>
            </a:r>
            <a:r>
              <a:rPr lang="en-US" dirty="0"/>
              <a:t> can be used to set up alerts when suspicious behaviors arise or thresholds are reached.  </a:t>
            </a:r>
          </a:p>
          <a:p>
            <a:endParaRPr lang="en-US" dirty="0"/>
          </a:p>
          <a:p>
            <a:r>
              <a:rPr lang="en-US" dirty="0"/>
              <a:t>An example of how this architecture could detect money laundering would be that if there are multiple small deposits being made in short periods of time, so the real-time detection never notices an issue with the individual amounts.  However, since we have historical data in our HDFS, Spark is able to notice that the total amounts would have triggered detection if they had been received in one transaction.  We also have </a:t>
            </a:r>
            <a:r>
              <a:rPr lang="en-US" dirty="0" err="1"/>
              <a:t>Hbase</a:t>
            </a:r>
            <a:r>
              <a:rPr lang="en-US" dirty="0"/>
              <a:t> that can verify if the behavior is still occurring with more recent records.    </a:t>
            </a:r>
          </a:p>
        </p:txBody>
      </p:sp>
      <p:sp>
        <p:nvSpPr>
          <p:cNvPr id="4" name="Slide Number Placeholder 3"/>
          <p:cNvSpPr>
            <a:spLocks noGrp="1"/>
          </p:cNvSpPr>
          <p:nvPr>
            <p:ph type="sldNum" sz="quarter" idx="5"/>
          </p:nvPr>
        </p:nvSpPr>
        <p:spPr/>
        <p:txBody>
          <a:bodyPr/>
          <a:lstStyle/>
          <a:p>
            <a:fld id="{A06D6805-D5EA-C94A-88AA-A56E35919643}" type="slidenum">
              <a:rPr lang="en-US" smtClean="0"/>
              <a:t>3</a:t>
            </a:fld>
            <a:endParaRPr lang="en-US"/>
          </a:p>
        </p:txBody>
      </p:sp>
    </p:spTree>
    <p:extLst>
      <p:ext uri="{BB962C8B-B14F-4D97-AF65-F5344CB8AC3E}">
        <p14:creationId xmlns:p14="http://schemas.microsoft.com/office/powerpoint/2010/main" val="372426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benefits of having a data architecture of systems is to enable the real-time monitoring of transactions.   This allows transactions to be reviewed for fraud or suspicious features.  It also has the capacity to hold historical data and use it in combination with real-time anomaly detection to produce alerts for money laundering behaviors that are at an unacceptable level of risk for the bank.  Having a secure data architecture also allows the bank to maintain trust with their customers by protecting their assets.  Thank you for the opportunities to learn during this course!  I appreciate them.</a:t>
            </a:r>
          </a:p>
        </p:txBody>
      </p:sp>
      <p:sp>
        <p:nvSpPr>
          <p:cNvPr id="4" name="Slide Number Placeholder 3"/>
          <p:cNvSpPr>
            <a:spLocks noGrp="1"/>
          </p:cNvSpPr>
          <p:nvPr>
            <p:ph type="sldNum" sz="quarter" idx="5"/>
          </p:nvPr>
        </p:nvSpPr>
        <p:spPr/>
        <p:txBody>
          <a:bodyPr/>
          <a:lstStyle/>
          <a:p>
            <a:fld id="{A06D6805-D5EA-C94A-88AA-A56E35919643}" type="slidenum">
              <a:rPr lang="en-US" smtClean="0"/>
              <a:t>4</a:t>
            </a:fld>
            <a:endParaRPr lang="en-US"/>
          </a:p>
        </p:txBody>
      </p:sp>
    </p:spTree>
    <p:extLst>
      <p:ext uri="{BB962C8B-B14F-4D97-AF65-F5344CB8AC3E}">
        <p14:creationId xmlns:p14="http://schemas.microsoft.com/office/powerpoint/2010/main" val="10406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9/29/25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9/29/25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5C2F-8256-AC89-32E4-37EBBFC974EE}"/>
              </a:ext>
            </a:extLst>
          </p:cNvPr>
          <p:cNvSpPr>
            <a:spLocks noGrp="1"/>
          </p:cNvSpPr>
          <p:nvPr>
            <p:ph type="ctrTitle"/>
          </p:nvPr>
        </p:nvSpPr>
        <p:spPr/>
        <p:txBody>
          <a:bodyPr/>
          <a:lstStyle/>
          <a:p>
            <a:r>
              <a:rPr lang="en-US" dirty="0"/>
              <a:t>DATA FLOW</a:t>
            </a:r>
            <a:br>
              <a:rPr lang="en-US" dirty="0"/>
            </a:br>
            <a:r>
              <a:rPr lang="en-US" dirty="0"/>
              <a:t>architecture</a:t>
            </a:r>
          </a:p>
        </p:txBody>
      </p:sp>
      <p:sp>
        <p:nvSpPr>
          <p:cNvPr id="3" name="Subtitle 2">
            <a:extLst>
              <a:ext uri="{FF2B5EF4-FFF2-40B4-BE49-F238E27FC236}">
                <a16:creationId xmlns:a16="http://schemas.microsoft.com/office/drawing/2014/main" id="{A714A919-D7C2-ABCB-1A4B-0168460CFE0F}"/>
              </a:ext>
            </a:extLst>
          </p:cNvPr>
          <p:cNvSpPr>
            <a:spLocks noGrp="1"/>
          </p:cNvSpPr>
          <p:nvPr>
            <p:ph type="subTitle" idx="1"/>
          </p:nvPr>
        </p:nvSpPr>
        <p:spPr/>
        <p:txBody>
          <a:bodyPr/>
          <a:lstStyle/>
          <a:p>
            <a:r>
              <a:rPr lang="en-US" dirty="0"/>
              <a:t>Billie Adkins</a:t>
            </a:r>
          </a:p>
          <a:p>
            <a:endParaRPr lang="en-US" dirty="0"/>
          </a:p>
        </p:txBody>
      </p:sp>
    </p:spTree>
    <p:extLst>
      <p:ext uri="{BB962C8B-B14F-4D97-AF65-F5344CB8AC3E}">
        <p14:creationId xmlns:p14="http://schemas.microsoft.com/office/powerpoint/2010/main" val="1563400182"/>
      </p:ext>
    </p:extLst>
  </p:cSld>
  <p:clrMapOvr>
    <a:masterClrMapping/>
  </p:clrMapOvr>
  <mc:AlternateContent xmlns:mc="http://schemas.openxmlformats.org/markup-compatibility/2006" xmlns:p14="http://schemas.microsoft.com/office/powerpoint/2010/main">
    <mc:Choice Requires="p14">
      <p:transition spd="slow" p14:dur="2000" advTm="8882"/>
    </mc:Choice>
    <mc:Fallback xmlns="">
      <p:transition spd="slow" advTm="88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3DDDAD-9CDD-425F-1834-152B07F8D788}"/>
              </a:ext>
            </a:extLst>
          </p:cNvPr>
          <p:cNvSpPr txBox="1"/>
          <p:nvPr/>
        </p:nvSpPr>
        <p:spPr>
          <a:xfrm>
            <a:off x="219720" y="358606"/>
            <a:ext cx="11973149" cy="1523494"/>
          </a:xfrm>
          <a:prstGeom prst="rect">
            <a:avLst/>
          </a:prstGeom>
          <a:noFill/>
        </p:spPr>
        <p:txBody>
          <a:bodyPr wrap="none" rtlCol="0">
            <a:spAutoFit/>
          </a:bodyPr>
          <a:lstStyle/>
          <a:p>
            <a:pPr>
              <a:spcAft>
                <a:spcPts val="600"/>
              </a:spcAft>
            </a:pPr>
            <a:r>
              <a:rPr lang="en-US" sz="2400" b="1" u="sng" dirty="0"/>
              <a:t>Problem Statement</a:t>
            </a:r>
          </a:p>
          <a:p>
            <a:pPr>
              <a:spcAft>
                <a:spcPts val="600"/>
              </a:spcAft>
            </a:pPr>
            <a:endParaRPr lang="en-US" b="1" u="sng" dirty="0"/>
          </a:p>
          <a:p>
            <a:pPr>
              <a:spcAft>
                <a:spcPts val="600"/>
              </a:spcAft>
            </a:pPr>
            <a:r>
              <a:rPr lang="en-US" b="1" dirty="0"/>
              <a:t>Fraudulent and unauthorized transactions that are disguised due to the amount of data being processed.  </a:t>
            </a:r>
          </a:p>
          <a:p>
            <a:pPr>
              <a:spcAft>
                <a:spcPts val="600"/>
              </a:spcAft>
            </a:pPr>
            <a:r>
              <a:rPr lang="en-US" b="1" dirty="0"/>
              <a:t>These transactions need analyzed to give insight into stopping money laundering schemes.</a:t>
            </a:r>
          </a:p>
        </p:txBody>
      </p:sp>
      <p:graphicFrame>
        <p:nvGraphicFramePr>
          <p:cNvPr id="6" name="TextBox 2">
            <a:extLst>
              <a:ext uri="{FF2B5EF4-FFF2-40B4-BE49-F238E27FC236}">
                <a16:creationId xmlns:a16="http://schemas.microsoft.com/office/drawing/2014/main" id="{5C121C1B-395D-6034-3311-964D8EF3F7B1}"/>
              </a:ext>
            </a:extLst>
          </p:cNvPr>
          <p:cNvGraphicFramePr/>
          <p:nvPr>
            <p:extLst>
              <p:ext uri="{D42A27DB-BD31-4B8C-83A1-F6EECF244321}">
                <p14:modId xmlns:p14="http://schemas.microsoft.com/office/powerpoint/2010/main" val="2287840345"/>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036362"/>
      </p:ext>
    </p:extLst>
  </p:cSld>
  <p:clrMapOvr>
    <a:masterClrMapping/>
  </p:clrMapOvr>
  <mc:AlternateContent xmlns:mc="http://schemas.openxmlformats.org/markup-compatibility/2006" xmlns:p14="http://schemas.microsoft.com/office/powerpoint/2010/main">
    <mc:Choice Requires="p14">
      <p:transition spd="slow" p14:dur="2000" advTm="44028"/>
    </mc:Choice>
    <mc:Fallback xmlns="">
      <p:transition spd="slow" advTm="4402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725F0D-1CED-8F76-B9F9-2C669C1BAF54}"/>
              </a:ext>
            </a:extLst>
          </p:cNvPr>
          <p:cNvSpPr txBox="1"/>
          <p:nvPr/>
        </p:nvSpPr>
        <p:spPr>
          <a:xfrm>
            <a:off x="4280774" y="1501177"/>
            <a:ext cx="3459892" cy="1200329"/>
          </a:xfrm>
          <a:prstGeom prst="rect">
            <a:avLst/>
          </a:prstGeom>
          <a:noFill/>
        </p:spPr>
        <p:txBody>
          <a:bodyPr wrap="square" rtlCol="0">
            <a:spAutoFit/>
          </a:bodyPr>
          <a:lstStyle/>
          <a:p>
            <a:pPr algn="ctr"/>
            <a:r>
              <a:rPr lang="en-US" b="1" dirty="0" err="1"/>
              <a:t>Nifi</a:t>
            </a:r>
            <a:endParaRPr lang="en-US" b="1" dirty="0"/>
          </a:p>
          <a:p>
            <a:pPr algn="ctr"/>
            <a:r>
              <a:rPr lang="en-US" dirty="0"/>
              <a:t>Used to ingest transaction  data from various sources  (real-time and batch data)</a:t>
            </a:r>
          </a:p>
        </p:txBody>
      </p:sp>
      <p:sp>
        <p:nvSpPr>
          <p:cNvPr id="3" name="TextBox 2">
            <a:extLst>
              <a:ext uri="{FF2B5EF4-FFF2-40B4-BE49-F238E27FC236}">
                <a16:creationId xmlns:a16="http://schemas.microsoft.com/office/drawing/2014/main" id="{4B3C3704-B87F-31B7-13A7-C8FCC1841C22}"/>
              </a:ext>
            </a:extLst>
          </p:cNvPr>
          <p:cNvSpPr txBox="1"/>
          <p:nvPr/>
        </p:nvSpPr>
        <p:spPr>
          <a:xfrm>
            <a:off x="4513350" y="885064"/>
            <a:ext cx="2994731" cy="369332"/>
          </a:xfrm>
          <a:prstGeom prst="rect">
            <a:avLst/>
          </a:prstGeom>
          <a:noFill/>
        </p:spPr>
        <p:txBody>
          <a:bodyPr wrap="none" rtlCol="0">
            <a:spAutoFit/>
          </a:bodyPr>
          <a:lstStyle/>
          <a:p>
            <a:r>
              <a:rPr lang="en-US" b="1" dirty="0"/>
              <a:t>Transaction Data Sources</a:t>
            </a:r>
          </a:p>
        </p:txBody>
      </p:sp>
      <p:sp>
        <p:nvSpPr>
          <p:cNvPr id="6" name="TextBox 5">
            <a:extLst>
              <a:ext uri="{FF2B5EF4-FFF2-40B4-BE49-F238E27FC236}">
                <a16:creationId xmlns:a16="http://schemas.microsoft.com/office/drawing/2014/main" id="{C4B604A4-0D43-7410-CE27-8DEB3E2C7422}"/>
              </a:ext>
            </a:extLst>
          </p:cNvPr>
          <p:cNvSpPr txBox="1"/>
          <p:nvPr/>
        </p:nvSpPr>
        <p:spPr>
          <a:xfrm>
            <a:off x="1333699" y="2844283"/>
            <a:ext cx="2723823" cy="923330"/>
          </a:xfrm>
          <a:prstGeom prst="rect">
            <a:avLst/>
          </a:prstGeom>
          <a:noFill/>
        </p:spPr>
        <p:txBody>
          <a:bodyPr wrap="none" rtlCol="0">
            <a:spAutoFit/>
          </a:bodyPr>
          <a:lstStyle/>
          <a:p>
            <a:pPr algn="ctr"/>
            <a:r>
              <a:rPr lang="en-US" b="1" dirty="0"/>
              <a:t>Kafka</a:t>
            </a:r>
            <a:br>
              <a:rPr lang="en-US" dirty="0"/>
            </a:br>
            <a:r>
              <a:rPr lang="en-US" dirty="0"/>
              <a:t>Real-time transactions </a:t>
            </a:r>
            <a:br>
              <a:rPr lang="en-US" dirty="0"/>
            </a:br>
            <a:r>
              <a:rPr lang="en-US" dirty="0"/>
              <a:t>Fraud indicators</a:t>
            </a:r>
          </a:p>
        </p:txBody>
      </p:sp>
      <p:sp>
        <p:nvSpPr>
          <p:cNvPr id="7" name="TextBox 6">
            <a:extLst>
              <a:ext uri="{FF2B5EF4-FFF2-40B4-BE49-F238E27FC236}">
                <a16:creationId xmlns:a16="http://schemas.microsoft.com/office/drawing/2014/main" id="{1CC2374D-8981-D193-B6F5-D9FCCB7E40DF}"/>
              </a:ext>
            </a:extLst>
          </p:cNvPr>
          <p:cNvSpPr txBox="1"/>
          <p:nvPr/>
        </p:nvSpPr>
        <p:spPr>
          <a:xfrm>
            <a:off x="6904353" y="2865571"/>
            <a:ext cx="4859022" cy="923330"/>
          </a:xfrm>
          <a:prstGeom prst="rect">
            <a:avLst/>
          </a:prstGeom>
          <a:noFill/>
        </p:spPr>
        <p:txBody>
          <a:bodyPr wrap="none" rtlCol="0">
            <a:spAutoFit/>
          </a:bodyPr>
          <a:lstStyle/>
          <a:p>
            <a:pPr algn="ctr"/>
            <a:r>
              <a:rPr lang="en-US" b="1" dirty="0"/>
              <a:t>Hadoop Distributed File System (HDFS)</a:t>
            </a:r>
            <a:br>
              <a:rPr lang="en-US" dirty="0"/>
            </a:br>
            <a:r>
              <a:rPr lang="en-US" dirty="0"/>
              <a:t>Historical transactions with indicators</a:t>
            </a:r>
            <a:br>
              <a:rPr lang="en-US" dirty="0"/>
            </a:br>
            <a:r>
              <a:rPr lang="en-US" dirty="0"/>
              <a:t>Used in model training for fraud detection</a:t>
            </a:r>
          </a:p>
        </p:txBody>
      </p:sp>
      <p:sp>
        <p:nvSpPr>
          <p:cNvPr id="8" name="TextBox 7">
            <a:extLst>
              <a:ext uri="{FF2B5EF4-FFF2-40B4-BE49-F238E27FC236}">
                <a16:creationId xmlns:a16="http://schemas.microsoft.com/office/drawing/2014/main" id="{BEF21A83-CE71-C3BE-3BC0-AD9676DF24CD}"/>
              </a:ext>
            </a:extLst>
          </p:cNvPr>
          <p:cNvSpPr txBox="1"/>
          <p:nvPr/>
        </p:nvSpPr>
        <p:spPr>
          <a:xfrm>
            <a:off x="350193" y="4035681"/>
            <a:ext cx="5660524" cy="646331"/>
          </a:xfrm>
          <a:prstGeom prst="rect">
            <a:avLst/>
          </a:prstGeom>
          <a:noFill/>
        </p:spPr>
        <p:txBody>
          <a:bodyPr wrap="none" rtlCol="0">
            <a:spAutoFit/>
          </a:bodyPr>
          <a:lstStyle/>
          <a:p>
            <a:pPr algn="ctr"/>
            <a:r>
              <a:rPr lang="en-US" b="1" dirty="0"/>
              <a:t>Spark</a:t>
            </a:r>
          </a:p>
          <a:p>
            <a:pPr algn="ctr"/>
            <a:r>
              <a:rPr lang="en-US" dirty="0"/>
              <a:t>Detects anomalies and scores risk for batch data</a:t>
            </a:r>
          </a:p>
        </p:txBody>
      </p:sp>
      <p:sp>
        <p:nvSpPr>
          <p:cNvPr id="13" name="TextBox 12">
            <a:extLst>
              <a:ext uri="{FF2B5EF4-FFF2-40B4-BE49-F238E27FC236}">
                <a16:creationId xmlns:a16="http://schemas.microsoft.com/office/drawing/2014/main" id="{D9879B38-AF7A-A5C2-BDE3-F69729B02BDE}"/>
              </a:ext>
            </a:extLst>
          </p:cNvPr>
          <p:cNvSpPr txBox="1"/>
          <p:nvPr/>
        </p:nvSpPr>
        <p:spPr>
          <a:xfrm>
            <a:off x="884136" y="6017875"/>
            <a:ext cx="4918334" cy="646331"/>
          </a:xfrm>
          <a:prstGeom prst="rect">
            <a:avLst/>
          </a:prstGeom>
          <a:noFill/>
        </p:spPr>
        <p:txBody>
          <a:bodyPr wrap="none" rtlCol="0">
            <a:spAutoFit/>
          </a:bodyPr>
          <a:lstStyle/>
          <a:p>
            <a:pPr algn="ctr"/>
            <a:r>
              <a:rPr lang="en-US" b="1" dirty="0" err="1"/>
              <a:t>Hbase</a:t>
            </a:r>
            <a:r>
              <a:rPr lang="en-US" b="1" dirty="0"/>
              <a:t> </a:t>
            </a:r>
          </a:p>
          <a:p>
            <a:pPr algn="ctr"/>
            <a:r>
              <a:rPr lang="en-US" dirty="0"/>
              <a:t>Stores recent information for quick retrieval</a:t>
            </a:r>
          </a:p>
        </p:txBody>
      </p:sp>
      <p:sp>
        <p:nvSpPr>
          <p:cNvPr id="16" name="TextBox 15">
            <a:extLst>
              <a:ext uri="{FF2B5EF4-FFF2-40B4-BE49-F238E27FC236}">
                <a16:creationId xmlns:a16="http://schemas.microsoft.com/office/drawing/2014/main" id="{D4F03AB2-FD79-7733-87D9-264274D3EFCF}"/>
              </a:ext>
            </a:extLst>
          </p:cNvPr>
          <p:cNvSpPr txBox="1"/>
          <p:nvPr/>
        </p:nvSpPr>
        <p:spPr>
          <a:xfrm>
            <a:off x="6401008" y="4070918"/>
            <a:ext cx="5362365" cy="646331"/>
          </a:xfrm>
          <a:prstGeom prst="rect">
            <a:avLst/>
          </a:prstGeom>
          <a:noFill/>
        </p:spPr>
        <p:txBody>
          <a:bodyPr wrap="none" rtlCol="0">
            <a:spAutoFit/>
          </a:bodyPr>
          <a:lstStyle/>
          <a:p>
            <a:pPr algn="ctr"/>
            <a:r>
              <a:rPr lang="en-US" b="1" dirty="0"/>
              <a:t>Hive</a:t>
            </a:r>
            <a:br>
              <a:rPr lang="en-US" dirty="0"/>
            </a:br>
            <a:r>
              <a:rPr lang="en-US" dirty="0"/>
              <a:t>Enables querying of historical transaction data</a:t>
            </a:r>
          </a:p>
        </p:txBody>
      </p:sp>
      <p:sp>
        <p:nvSpPr>
          <p:cNvPr id="19" name="TextBox 18">
            <a:extLst>
              <a:ext uri="{FF2B5EF4-FFF2-40B4-BE49-F238E27FC236}">
                <a16:creationId xmlns:a16="http://schemas.microsoft.com/office/drawing/2014/main" id="{36654C2E-E548-73E3-7170-A9B3B63AC5F2}"/>
              </a:ext>
            </a:extLst>
          </p:cNvPr>
          <p:cNvSpPr txBox="1"/>
          <p:nvPr/>
        </p:nvSpPr>
        <p:spPr>
          <a:xfrm>
            <a:off x="6619016" y="6007669"/>
            <a:ext cx="5144357" cy="646331"/>
          </a:xfrm>
          <a:prstGeom prst="rect">
            <a:avLst/>
          </a:prstGeom>
          <a:noFill/>
        </p:spPr>
        <p:txBody>
          <a:bodyPr wrap="none" rtlCol="0">
            <a:spAutoFit/>
          </a:bodyPr>
          <a:lstStyle/>
          <a:p>
            <a:pPr algn="ctr"/>
            <a:r>
              <a:rPr lang="en-US" b="1" dirty="0" err="1"/>
              <a:t>Solr</a:t>
            </a:r>
            <a:br>
              <a:rPr lang="en-US" dirty="0"/>
            </a:br>
            <a:r>
              <a:rPr lang="en-US" dirty="0"/>
              <a:t>Fraud indicated transactions to set up alerts </a:t>
            </a:r>
          </a:p>
        </p:txBody>
      </p:sp>
      <p:sp>
        <p:nvSpPr>
          <p:cNvPr id="26" name="TextBox 25">
            <a:extLst>
              <a:ext uri="{FF2B5EF4-FFF2-40B4-BE49-F238E27FC236}">
                <a16:creationId xmlns:a16="http://schemas.microsoft.com/office/drawing/2014/main" id="{E47A865C-4F91-1B32-FA90-46370140EDE6}"/>
              </a:ext>
            </a:extLst>
          </p:cNvPr>
          <p:cNvSpPr txBox="1"/>
          <p:nvPr/>
        </p:nvSpPr>
        <p:spPr>
          <a:xfrm>
            <a:off x="4057522" y="198056"/>
            <a:ext cx="3632726" cy="461665"/>
          </a:xfrm>
          <a:prstGeom prst="rect">
            <a:avLst/>
          </a:prstGeom>
          <a:noFill/>
        </p:spPr>
        <p:txBody>
          <a:bodyPr wrap="none" rtlCol="0">
            <a:spAutoFit/>
          </a:bodyPr>
          <a:lstStyle/>
          <a:p>
            <a:r>
              <a:rPr lang="en-US" sz="2400" b="1" dirty="0"/>
              <a:t>Data Flow Architecture</a:t>
            </a:r>
          </a:p>
        </p:txBody>
      </p:sp>
      <p:cxnSp>
        <p:nvCxnSpPr>
          <p:cNvPr id="33" name="Straight Connector 32">
            <a:extLst>
              <a:ext uri="{FF2B5EF4-FFF2-40B4-BE49-F238E27FC236}">
                <a16:creationId xmlns:a16="http://schemas.microsoft.com/office/drawing/2014/main" id="{918DC04A-B2A1-3C91-BB2C-DB7A27ADE22F}"/>
              </a:ext>
            </a:extLst>
          </p:cNvPr>
          <p:cNvCxnSpPr>
            <a:cxnSpLocks/>
          </p:cNvCxnSpPr>
          <p:nvPr/>
        </p:nvCxnSpPr>
        <p:spPr>
          <a:xfrm>
            <a:off x="407773" y="766119"/>
            <a:ext cx="112446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578CEB-7CCF-77DA-87ED-A19F17745FED}"/>
              </a:ext>
            </a:extLst>
          </p:cNvPr>
          <p:cNvCxnSpPr>
            <a:cxnSpLocks/>
          </p:cNvCxnSpPr>
          <p:nvPr/>
        </p:nvCxnSpPr>
        <p:spPr>
          <a:xfrm>
            <a:off x="411889" y="1425156"/>
            <a:ext cx="112446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4B5B58-3976-C4A5-6198-B5A0F7CD79A9}"/>
              </a:ext>
            </a:extLst>
          </p:cNvPr>
          <p:cNvCxnSpPr>
            <a:cxnSpLocks/>
          </p:cNvCxnSpPr>
          <p:nvPr/>
        </p:nvCxnSpPr>
        <p:spPr>
          <a:xfrm>
            <a:off x="407773" y="2746626"/>
            <a:ext cx="112446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2B2B7FE-9468-88D3-6657-6086378ED1F6}"/>
              </a:ext>
            </a:extLst>
          </p:cNvPr>
          <p:cNvCxnSpPr>
            <a:cxnSpLocks/>
          </p:cNvCxnSpPr>
          <p:nvPr/>
        </p:nvCxnSpPr>
        <p:spPr>
          <a:xfrm>
            <a:off x="388395" y="3933567"/>
            <a:ext cx="112446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8B005A-9140-1C80-3350-119E69FC60A1}"/>
              </a:ext>
            </a:extLst>
          </p:cNvPr>
          <p:cNvCxnSpPr>
            <a:cxnSpLocks/>
          </p:cNvCxnSpPr>
          <p:nvPr/>
        </p:nvCxnSpPr>
        <p:spPr>
          <a:xfrm>
            <a:off x="388394" y="5014692"/>
            <a:ext cx="112446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649BC47-8ECE-0E1B-9F31-C92FDD939690}"/>
              </a:ext>
            </a:extLst>
          </p:cNvPr>
          <p:cNvCxnSpPr>
            <a:cxnSpLocks/>
          </p:cNvCxnSpPr>
          <p:nvPr/>
        </p:nvCxnSpPr>
        <p:spPr>
          <a:xfrm>
            <a:off x="388393" y="5972432"/>
            <a:ext cx="11244649"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16578A9-EF76-2EC4-C0B5-F6F40D49551F}"/>
              </a:ext>
            </a:extLst>
          </p:cNvPr>
          <p:cNvSpPr txBox="1"/>
          <p:nvPr/>
        </p:nvSpPr>
        <p:spPr>
          <a:xfrm>
            <a:off x="3976345" y="5170397"/>
            <a:ext cx="4068743" cy="646331"/>
          </a:xfrm>
          <a:prstGeom prst="rect">
            <a:avLst/>
          </a:prstGeom>
          <a:noFill/>
        </p:spPr>
        <p:txBody>
          <a:bodyPr wrap="none" rtlCol="0">
            <a:spAutoFit/>
          </a:bodyPr>
          <a:lstStyle/>
          <a:p>
            <a:pPr algn="ctr"/>
            <a:r>
              <a:rPr lang="en-US" b="1" dirty="0"/>
              <a:t>YARN</a:t>
            </a:r>
            <a:br>
              <a:rPr lang="en-US" dirty="0"/>
            </a:br>
            <a:r>
              <a:rPr lang="en-US" dirty="0"/>
              <a:t>Organizes cluster resources for jobs</a:t>
            </a:r>
          </a:p>
        </p:txBody>
      </p:sp>
    </p:spTree>
    <p:extLst>
      <p:ext uri="{BB962C8B-B14F-4D97-AF65-F5344CB8AC3E}">
        <p14:creationId xmlns:p14="http://schemas.microsoft.com/office/powerpoint/2010/main" val="3177577360"/>
      </p:ext>
    </p:extLst>
  </p:cSld>
  <p:clrMapOvr>
    <a:masterClrMapping/>
  </p:clrMapOvr>
  <mc:AlternateContent xmlns:mc="http://schemas.openxmlformats.org/markup-compatibility/2006" xmlns:p14="http://schemas.microsoft.com/office/powerpoint/2010/main">
    <mc:Choice Requires="p14">
      <p:transition spd="slow" p14:dur="2000" advTm="124055"/>
    </mc:Choice>
    <mc:Fallback xmlns="">
      <p:transition spd="slow" advTm="1240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2B228001-02F5-579B-49B2-FD29187EE5D4}"/>
            </a:ext>
          </a:extLst>
        </p:cNvPr>
        <p:cNvGrpSpPr/>
        <p:nvPr/>
      </p:nvGrpSpPr>
      <p:grpSpPr>
        <a:xfrm>
          <a:off x="0" y="0"/>
          <a:ext cx="0" cy="0"/>
          <a:chOff x="0" y="0"/>
          <a:chExt cx="0" cy="0"/>
        </a:xfrm>
      </p:grpSpPr>
      <p:graphicFrame>
        <p:nvGraphicFramePr>
          <p:cNvPr id="6" name="TextBox 2">
            <a:extLst>
              <a:ext uri="{FF2B5EF4-FFF2-40B4-BE49-F238E27FC236}">
                <a16:creationId xmlns:a16="http://schemas.microsoft.com/office/drawing/2014/main" id="{D5544546-A603-2F88-C929-2625E730595E}"/>
              </a:ext>
            </a:extLst>
          </p:cNvPr>
          <p:cNvGraphicFramePr/>
          <p:nvPr>
            <p:extLst>
              <p:ext uri="{D42A27DB-BD31-4B8C-83A1-F6EECF244321}">
                <p14:modId xmlns:p14="http://schemas.microsoft.com/office/powerpoint/2010/main" val="1873343107"/>
              </p:ext>
            </p:extLst>
          </p:nvPr>
        </p:nvGraphicFramePr>
        <p:xfrm>
          <a:off x="1143000" y="1013254"/>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3424123"/>
      </p:ext>
    </p:extLst>
  </p:cSld>
  <p:clrMapOvr>
    <a:masterClrMapping/>
  </p:clrMapOvr>
  <mc:AlternateContent xmlns:mc="http://schemas.openxmlformats.org/markup-compatibility/2006" xmlns:p14="http://schemas.microsoft.com/office/powerpoint/2010/main">
    <mc:Choice Requires="p14">
      <p:transition spd="slow" p14:dur="2000" advTm="44548"/>
    </mc:Choice>
    <mc:Fallback xmlns="">
      <p:transition spd="slow" advTm="44548"/>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228</TotalTime>
  <Words>693</Words>
  <Application>Microsoft Macintosh PowerPoint</Application>
  <PresentationFormat>Widescreen</PresentationFormat>
  <Paragraphs>35</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Century Gothic</vt:lpstr>
      <vt:lpstr>Mesh</vt:lpstr>
      <vt:lpstr>DATA FLOW architecture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Billie Adkins</dc:creator>
  <cp:lastModifiedBy>Billie Adkins</cp:lastModifiedBy>
  <cp:revision>25</cp:revision>
  <dcterms:created xsi:type="dcterms:W3CDTF">2025-08-02T23:29:27Z</dcterms:created>
  <dcterms:modified xsi:type="dcterms:W3CDTF">2025-09-30T00:47:57Z</dcterms:modified>
</cp:coreProperties>
</file>