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4" r:id="rId6"/>
    <p:sldId id="265" r:id="rId7"/>
    <p:sldId id="257" r:id="rId8"/>
    <p:sldId id="261" r:id="rId9"/>
    <p:sldId id="263" r:id="rId10"/>
    <p:sldId id="258" r:id="rId11"/>
    <p:sldId id="260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187DA-0BC4-4100-9993-87B59186B3AB}" v="47" dt="2023-06-27T16:01:58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CEFI Hugo-Yann (FRET SNCF / DIRECTION FRET SNCF / FR DNUM OPERATIONS ET SSI)" userId="S::0401281a@commun.ad.sncf.fr::8fc20903-2bfd-42ae-a217-8f5867b238e0" providerId="AD" clId="Web-{8120FCB7-4105-4883-3600-27DC6D3AA316}"/>
    <pc:docChg chg="modSld">
      <pc:chgData name="YOUCEFI Hugo-Yann (FRET SNCF / DIRECTION FRET SNCF / FR DNUM OPERATIONS ET SSI)" userId="S::0401281a@commun.ad.sncf.fr::8fc20903-2bfd-42ae-a217-8f5867b238e0" providerId="AD" clId="Web-{8120FCB7-4105-4883-3600-27DC6D3AA316}" dt="2023-06-22T08:45:28.125" v="0" actId="1076"/>
      <pc:docMkLst>
        <pc:docMk/>
      </pc:docMkLst>
      <pc:sldChg chg="modSp">
        <pc:chgData name="YOUCEFI Hugo-Yann (FRET SNCF / DIRECTION FRET SNCF / FR DNUM OPERATIONS ET SSI)" userId="S::0401281a@commun.ad.sncf.fr::8fc20903-2bfd-42ae-a217-8f5867b238e0" providerId="AD" clId="Web-{8120FCB7-4105-4883-3600-27DC6D3AA316}" dt="2023-06-22T08:45:28.125" v="0" actId="1076"/>
        <pc:sldMkLst>
          <pc:docMk/>
          <pc:sldMk cId="1594623023" sldId="261"/>
        </pc:sldMkLst>
        <pc:spChg chg="mod">
          <ac:chgData name="YOUCEFI Hugo-Yann (FRET SNCF / DIRECTION FRET SNCF / FR DNUM OPERATIONS ET SSI)" userId="S::0401281a@commun.ad.sncf.fr::8fc20903-2bfd-42ae-a217-8f5867b238e0" providerId="AD" clId="Web-{8120FCB7-4105-4883-3600-27DC6D3AA316}" dt="2023-06-22T08:45:28.125" v="0" actId="1076"/>
          <ac:spMkLst>
            <pc:docMk/>
            <pc:sldMk cId="1594623023" sldId="261"/>
            <ac:spMk id="11" creationId="{1FDEF803-0535-46CB-A174-D4CC4ED2179A}"/>
          </ac:spMkLst>
        </pc:spChg>
      </pc:sldChg>
    </pc:docChg>
  </pc:docChgLst>
  <pc:docChgLst>
    <pc:chgData name="SOPRANO Jerome (FRET SNCF / DIRECTION FRET SNCF / FR DNUM OPERATIONS ET SSI)" userId="d480c3a0-f621-42f0-8bb0-873eeb807118" providerId="ADAL" clId="{61E187DA-0BC4-4100-9993-87B59186B3AB}"/>
    <pc:docChg chg="custSel addSld delSld modSld">
      <pc:chgData name="SOPRANO Jerome (FRET SNCF / DIRECTION FRET SNCF / FR DNUM OPERATIONS ET SSI)" userId="d480c3a0-f621-42f0-8bb0-873eeb807118" providerId="ADAL" clId="{61E187DA-0BC4-4100-9993-87B59186B3AB}" dt="2023-06-27T16:02:17.764" v="27" actId="20577"/>
      <pc:docMkLst>
        <pc:docMk/>
      </pc:docMkLst>
      <pc:sldChg chg="del">
        <pc:chgData name="SOPRANO Jerome (FRET SNCF / DIRECTION FRET SNCF / FR DNUM OPERATIONS ET SSI)" userId="d480c3a0-f621-42f0-8bb0-873eeb807118" providerId="ADAL" clId="{61E187DA-0BC4-4100-9993-87B59186B3AB}" dt="2023-06-27T16:00:36.243" v="1" actId="2696"/>
        <pc:sldMkLst>
          <pc:docMk/>
          <pc:sldMk cId="109279436" sldId="256"/>
        </pc:sldMkLst>
      </pc:sldChg>
      <pc:sldChg chg="add">
        <pc:chgData name="SOPRANO Jerome (FRET SNCF / DIRECTION FRET SNCF / FR DNUM OPERATIONS ET SSI)" userId="d480c3a0-f621-42f0-8bb0-873eeb807118" providerId="ADAL" clId="{61E187DA-0BC4-4100-9993-87B59186B3AB}" dt="2023-06-27T16:00:14.589" v="0"/>
        <pc:sldMkLst>
          <pc:docMk/>
          <pc:sldMk cId="2080093592" sldId="264"/>
        </pc:sldMkLst>
      </pc:sldChg>
      <pc:sldChg chg="addSp modSp add mod">
        <pc:chgData name="SOPRANO Jerome (FRET SNCF / DIRECTION FRET SNCF / FR DNUM OPERATIONS ET SSI)" userId="d480c3a0-f621-42f0-8bb0-873eeb807118" providerId="ADAL" clId="{61E187DA-0BC4-4100-9993-87B59186B3AB}" dt="2023-06-27T16:02:17.764" v="27" actId="20577"/>
        <pc:sldMkLst>
          <pc:docMk/>
          <pc:sldMk cId="1877027477" sldId="265"/>
        </pc:sldMkLst>
        <pc:spChg chg="mod">
          <ac:chgData name="SOPRANO Jerome (FRET SNCF / DIRECTION FRET SNCF / FR DNUM OPERATIONS ET SSI)" userId="d480c3a0-f621-42f0-8bb0-873eeb807118" providerId="ADAL" clId="{61E187DA-0BC4-4100-9993-87B59186B3AB}" dt="2023-06-27T16:01:45.690" v="2"/>
          <ac:spMkLst>
            <pc:docMk/>
            <pc:sldMk cId="1877027477" sldId="265"/>
            <ac:spMk id="8" creationId="{2E545E40-C5AC-4D20-8429-DA31C9850A65}"/>
          </ac:spMkLst>
        </pc:spChg>
        <pc:spChg chg="add mod">
          <ac:chgData name="SOPRANO Jerome (FRET SNCF / DIRECTION FRET SNCF / FR DNUM OPERATIONS ET SSI)" userId="d480c3a0-f621-42f0-8bb0-873eeb807118" providerId="ADAL" clId="{61E187DA-0BC4-4100-9993-87B59186B3AB}" dt="2023-06-27T16:02:17.764" v="27" actId="20577"/>
          <ac:spMkLst>
            <pc:docMk/>
            <pc:sldMk cId="1877027477" sldId="265"/>
            <ac:spMk id="9" creationId="{213DDC65-E545-405C-AD43-D4EE2C10478C}"/>
          </ac:spMkLst>
        </pc:spChg>
        <pc:grpChg chg="add mod">
          <ac:chgData name="SOPRANO Jerome (FRET SNCF / DIRECTION FRET SNCF / FR DNUM OPERATIONS ET SSI)" userId="d480c3a0-f621-42f0-8bb0-873eeb807118" providerId="ADAL" clId="{61E187DA-0BC4-4100-9993-87B59186B3AB}" dt="2023-06-27T16:01:45.690" v="2"/>
          <ac:grpSpMkLst>
            <pc:docMk/>
            <pc:sldMk cId="1877027477" sldId="265"/>
            <ac:grpSpMk id="6" creationId="{D98C297A-6E05-42CA-A906-709EF9F3F947}"/>
          </ac:grpSpMkLst>
        </pc:grpChg>
        <pc:picChg chg="mod">
          <ac:chgData name="SOPRANO Jerome (FRET SNCF / DIRECTION FRET SNCF / FR DNUM OPERATIONS ET SSI)" userId="d480c3a0-f621-42f0-8bb0-873eeb807118" providerId="ADAL" clId="{61E187DA-0BC4-4100-9993-87B59186B3AB}" dt="2023-06-27T16:01:45.690" v="2"/>
          <ac:picMkLst>
            <pc:docMk/>
            <pc:sldMk cId="1877027477" sldId="265"/>
            <ac:picMk id="7" creationId="{715A727A-B060-4985-8789-630564B76F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64749-91F1-4380-A76B-88940C10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112158-822F-4BA3-9ED3-F0E476A91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C5180-C1C3-4D3E-BD5A-BEF921A7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F41-E2FC-4C62-9EEE-62CF67A68730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CF9A2-0479-4E98-8466-192918B3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A8BFE2-42B5-405B-8882-43933327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A07-FF4C-4EA9-BC6E-99AC13F76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36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3A9BB-0406-4E43-8DAD-1D05A436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21E80F-AFC6-4C34-94E2-DCCCB926C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8617F-9976-4294-B845-4F94BFB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F41-E2FC-4C62-9EEE-62CF67A68730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004AA3-5419-49E5-8298-7F3C2A93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D0FBE-12FB-40D2-9B05-DFDF8569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A07-FF4C-4EA9-BC6E-99AC13F76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747C73-54B8-4A46-AE8B-70F0BCD17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065645-10BA-4675-AA04-CFB7F0BA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CDB22-DD77-40EC-885E-69CC0A57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F41-E2FC-4C62-9EEE-62CF67A68730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7FC4B-73E1-4D15-9DB7-F056A9D7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940F1D-5762-4BFF-A82E-1CE2A29D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A07-FF4C-4EA9-BC6E-99AC13F76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18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89DB6-5C52-4945-A281-EEC46084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852952-B79B-414A-95CC-30D5BC02B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4E128-71F6-496F-93B0-E968D36A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F41-E2FC-4C62-9EEE-62CF67A68730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33201-0E08-48DF-8152-AA52B793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68FBB0-B051-4F9B-9E2E-DE154372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A07-FF4C-4EA9-BC6E-99AC13F76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59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A16E3-0E17-44E7-9533-FAF0A6ED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51C17-DF64-40F1-8465-B25AF10F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61318-4747-4499-BFB9-955E92E6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F41-E2FC-4C62-9EEE-62CF67A68730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02C00-5AF4-4796-969F-AF374781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B25034-D5C0-40D3-895B-00D1DCC4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A07-FF4C-4EA9-BC6E-99AC13F76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99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AA482-7BAC-4060-8C94-84104A6A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E6213E-ADB5-4210-A815-541DC5A81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0D5FFE-C5E8-4694-AF44-0E1081E97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4CB7CE-7DB2-45DF-9A2B-4E8AA19E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F41-E2FC-4C62-9EEE-62CF67A68730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AD910C-4956-4B96-B378-E6B607EE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D307B1-F869-4E98-AFBD-F4835A30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A07-FF4C-4EA9-BC6E-99AC13F76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3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6407B-321E-479C-A899-B3FA9435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A50C22-A02D-46C5-BB1D-487571AD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ACB963-EF7C-4977-8A24-F92E055EA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1130ED-983D-4D9E-BC14-C1767E654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4C4599-3C15-477D-8B0B-023ECC3C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F03C74-21A7-437A-A33B-8DD2341E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F41-E2FC-4C62-9EEE-62CF67A68730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EB3290-0530-4E97-BFBD-69B6FC62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EBAC46-8ADC-414F-9691-FC64B458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A07-FF4C-4EA9-BC6E-99AC13F76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4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15D19-6F9B-4BD8-9FE6-746B3CBD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FF2203-317F-4AC2-BAD4-634EAC15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F41-E2FC-4C62-9EEE-62CF67A68730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3F8F90-A0B4-48D6-A531-9CD47645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D05D24-1174-44A1-8811-2D34D378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A07-FF4C-4EA9-BC6E-99AC13F76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39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7E8FF6-7E1D-4F5F-A7E6-87D8475E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F41-E2FC-4C62-9EEE-62CF67A68730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BE9DBC-368B-49F2-85A9-218FAF46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6810BE-CE1D-4856-975E-F55CC92B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A07-FF4C-4EA9-BC6E-99AC13F76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41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D0C0-9E81-4198-911E-B0A724AE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880D0-4ECC-45FD-874E-782DA5AC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4F5FA4-CB99-4EE8-9A32-2FF052180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C83664-4251-4E99-A2A0-43430538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F41-E2FC-4C62-9EEE-62CF67A68730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09703-1F71-42C9-932D-BB7AB7A8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C4F675-4B8B-4C59-9470-073E8082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A07-FF4C-4EA9-BC6E-99AC13F76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90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B127E-FDAB-41E0-8A66-2BC6FBB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3147CC-C0E0-4427-8AEC-643064F02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F914F1-A917-4CE3-9E7E-657BBE5B8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100B4-AA71-49CF-9A7D-6C890B27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2F41-E2FC-4C62-9EEE-62CF67A68730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1E2814-8CBE-42C8-B4C7-8BC640E5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CFF9DE-0188-4CFE-A5AC-C60DC28C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A07-FF4C-4EA9-BC6E-99AC13F76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46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89ED7E-6E49-47B1-9F36-DACC2728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0F1EA-2835-45F2-B641-98FB13E2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6F51A2-0FFD-4C1E-9487-7E3A7C16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32F41-E2FC-4C62-9EEE-62CF67A68730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6F5810-F675-4CD3-B8E0-F44F30384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889B-F7BC-4672-B4EC-B80832EE5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81A07-FF4C-4EA9-BC6E-99AC13F767E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72515609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3AE25822-5F0B-4DA1-9DA1-5204EA1A4A06}"/>
              </a:ext>
            </a:extLst>
          </p:cNvPr>
          <p:cNvSpPr txBox="1"/>
          <p:nvPr userDrawn="1"/>
        </p:nvSpPr>
        <p:spPr>
          <a:xfrm>
            <a:off x="0" y="6595656"/>
            <a:ext cx="65076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</a:rPr>
              <a:t>Interne</a:t>
            </a:r>
          </a:p>
        </p:txBody>
      </p:sp>
    </p:spTree>
    <p:extLst>
      <p:ext uri="{BB962C8B-B14F-4D97-AF65-F5344CB8AC3E}">
        <p14:creationId xmlns:p14="http://schemas.microsoft.com/office/powerpoint/2010/main" val="39397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67B22-FBC6-49DF-A6F1-B1F015EF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3" y="204909"/>
            <a:ext cx="11832335" cy="1325563"/>
          </a:xfrm>
          <a:solidFill>
            <a:srgbClr val="237B2D"/>
          </a:solidFill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BASE STATISTIQUE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9929DDF-87ED-40E9-AB30-3D319C7B153A}"/>
              </a:ext>
            </a:extLst>
          </p:cNvPr>
          <p:cNvGrpSpPr/>
          <p:nvPr/>
        </p:nvGrpSpPr>
        <p:grpSpPr>
          <a:xfrm>
            <a:off x="10020421" y="6236543"/>
            <a:ext cx="1888774" cy="461665"/>
            <a:chOff x="10020421" y="6236543"/>
            <a:chExt cx="1888774" cy="46166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34A51CA-2735-4B01-B07F-C58A41371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1576" y="6281662"/>
              <a:ext cx="1047619" cy="371429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DC0D28C-AF65-4E0C-ABE4-12C2242E075C}"/>
                </a:ext>
              </a:extLst>
            </p:cNvPr>
            <p:cNvSpPr txBox="1"/>
            <p:nvPr/>
          </p:nvSpPr>
          <p:spPr>
            <a:xfrm>
              <a:off x="10020421" y="6236543"/>
              <a:ext cx="932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i="1" dirty="0">
                  <a:solidFill>
                    <a:srgbClr val="00894F"/>
                  </a:solidFill>
                  <a:effectLst/>
                </a:rPr>
                <a:t>D</a:t>
              </a:r>
              <a:r>
                <a:rPr lang="fr-FR" b="1" i="1" dirty="0">
                  <a:solidFill>
                    <a:srgbClr val="00894F"/>
                  </a:solidFill>
                  <a:effectLst/>
                </a:rPr>
                <a:t>NUM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43021DEA-B67C-4F9A-A695-E99CCB2E6DFD}"/>
              </a:ext>
            </a:extLst>
          </p:cNvPr>
          <p:cNvSpPr txBox="1"/>
          <p:nvPr/>
        </p:nvSpPr>
        <p:spPr>
          <a:xfrm>
            <a:off x="164592" y="1734396"/>
            <a:ext cx="11832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</a:rPr>
              <a:t>Besoin: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Avoir une base statistique où toutes les données de la journée (au fil de l'eau) de la BASE DE PROD ont été récupéré avant la PURGE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Récupérer le Delta plusieurs fois par jour sur la BDD du schéma PEX_TRC de PROD et l'insérer sur la BDD STATISTIQUE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Dans le cas où des données n’ont pas été synchronisées, il faut prévoir un mécanisme de rattrapage.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74C8F8D-16F5-45F3-97C5-92B802C95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36395"/>
              </p:ext>
            </p:extLst>
          </p:nvPr>
        </p:nvGraphicFramePr>
        <p:xfrm>
          <a:off x="2191639" y="3970878"/>
          <a:ext cx="4121201" cy="2153920"/>
        </p:xfrm>
        <a:graphic>
          <a:graphicData uri="http://schemas.openxmlformats.org/drawingml/2006/table">
            <a:tbl>
              <a:tblPr/>
              <a:tblGrid>
                <a:gridCol w="1703527">
                  <a:extLst>
                    <a:ext uri="{9D8B030D-6E8A-4147-A177-3AD203B41FA5}">
                      <a16:colId xmlns:a16="http://schemas.microsoft.com/office/drawing/2014/main" val="807767320"/>
                    </a:ext>
                  </a:extLst>
                </a:gridCol>
                <a:gridCol w="831190">
                  <a:extLst>
                    <a:ext uri="{9D8B030D-6E8A-4147-A177-3AD203B41FA5}">
                      <a16:colId xmlns:a16="http://schemas.microsoft.com/office/drawing/2014/main" val="387395621"/>
                    </a:ext>
                  </a:extLst>
                </a:gridCol>
                <a:gridCol w="831190">
                  <a:extLst>
                    <a:ext uri="{9D8B030D-6E8A-4147-A177-3AD203B41FA5}">
                      <a16:colId xmlns:a16="http://schemas.microsoft.com/office/drawing/2014/main" val="1953521178"/>
                    </a:ext>
                  </a:extLst>
                </a:gridCol>
                <a:gridCol w="755294">
                  <a:extLst>
                    <a:ext uri="{9D8B030D-6E8A-4147-A177-3AD203B41FA5}">
                      <a16:colId xmlns:a16="http://schemas.microsoft.com/office/drawing/2014/main" val="1375711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911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7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TRACE_LOG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66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TRACE_LOG_ERREUR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930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TRACE_INFO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8 400 000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14 000 000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838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TRACE_DONNEES_METIER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12 000 000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20 000 000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17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 SERVICE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1 000 000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754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13 211 000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26 602 000</a:t>
                      </a:r>
                      <a:endParaRPr lang="fr-FR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45 003 000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456876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D8A8FA3E-37A7-4556-9137-1FCC8EEA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" y="3647713"/>
            <a:ext cx="20270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b="1" dirty="0">
                <a:latin typeface="Calibri" panose="020F0502020204030204" pitchFamily="34" charset="0"/>
              </a:rPr>
              <a:t>Volume de TRACE: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8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A457217-8E9B-4C38-8564-DA3230354E1F}"/>
              </a:ext>
            </a:extLst>
          </p:cNvPr>
          <p:cNvSpPr/>
          <p:nvPr/>
        </p:nvSpPr>
        <p:spPr>
          <a:xfrm>
            <a:off x="8932725" y="2678919"/>
            <a:ext cx="3259275" cy="117498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82DB8B8E-B4CD-406A-B84C-6183A7360C71}"/>
              </a:ext>
            </a:extLst>
          </p:cNvPr>
          <p:cNvSpPr/>
          <p:nvPr/>
        </p:nvSpPr>
        <p:spPr>
          <a:xfrm>
            <a:off x="414315" y="2247633"/>
            <a:ext cx="2397512" cy="8140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BDD PEX</a:t>
            </a:r>
          </a:p>
        </p:txBody>
      </p:sp>
      <p:sp>
        <p:nvSpPr>
          <p:cNvPr id="5" name="Organigramme : Disque magnétique 4">
            <a:extLst>
              <a:ext uri="{FF2B5EF4-FFF2-40B4-BE49-F238E27FC236}">
                <a16:creationId xmlns:a16="http://schemas.microsoft.com/office/drawing/2014/main" id="{217045E8-5A4B-4C06-84BA-4D855E35F943}"/>
              </a:ext>
            </a:extLst>
          </p:cNvPr>
          <p:cNvSpPr/>
          <p:nvPr/>
        </p:nvSpPr>
        <p:spPr>
          <a:xfrm>
            <a:off x="9099877" y="4279495"/>
            <a:ext cx="2310872" cy="8140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STATISTIQUE</a:t>
            </a:r>
          </a:p>
          <a:p>
            <a:pPr algn="ctr"/>
            <a:r>
              <a:rPr lang="fr-FR" dirty="0"/>
              <a:t>BDD_STAT_TRC</a:t>
            </a:r>
          </a:p>
        </p:txBody>
      </p:sp>
      <p:sp>
        <p:nvSpPr>
          <p:cNvPr id="6" name="Éclair 5">
            <a:extLst>
              <a:ext uri="{FF2B5EF4-FFF2-40B4-BE49-F238E27FC236}">
                <a16:creationId xmlns:a16="http://schemas.microsoft.com/office/drawing/2014/main" id="{A2325AA4-C474-44B0-B52A-984184DF68B7}"/>
              </a:ext>
            </a:extLst>
          </p:cNvPr>
          <p:cNvSpPr/>
          <p:nvPr/>
        </p:nvSpPr>
        <p:spPr>
          <a:xfrm>
            <a:off x="1041599" y="400389"/>
            <a:ext cx="393192" cy="106070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08F94-D42F-45A7-B7EC-2E7421210EE1}"/>
              </a:ext>
            </a:extLst>
          </p:cNvPr>
          <p:cNvSpPr txBox="1"/>
          <p:nvPr/>
        </p:nvSpPr>
        <p:spPr>
          <a:xfrm>
            <a:off x="1463448" y="432954"/>
            <a:ext cx="307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Toutes les heures</a:t>
            </a:r>
          </a:p>
          <a:p>
            <a:r>
              <a:rPr lang="fr-FR" dirty="0"/>
              <a:t>On récupère les données Delta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53D172F-CB59-421A-9DF1-C288544502CE}"/>
              </a:ext>
            </a:extLst>
          </p:cNvPr>
          <p:cNvSpPr txBox="1"/>
          <p:nvPr/>
        </p:nvSpPr>
        <p:spPr>
          <a:xfrm>
            <a:off x="435754" y="5912330"/>
            <a:ext cx="665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génère un fichier de sortie CSV (une requête) par TABLE (6 tables)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A37346-348E-441A-B535-4F375C0DB6D9}"/>
              </a:ext>
            </a:extLst>
          </p:cNvPr>
          <p:cNvSpPr txBox="1"/>
          <p:nvPr/>
        </p:nvSpPr>
        <p:spPr>
          <a:xfrm>
            <a:off x="2857442" y="2878766"/>
            <a:ext cx="373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PEX_TRC_SYNC .T_SYNCHRONISATION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869852A-A85F-4564-A975-F3FC150ED3E6}"/>
              </a:ext>
            </a:extLst>
          </p:cNvPr>
          <p:cNvSpPr/>
          <p:nvPr/>
        </p:nvSpPr>
        <p:spPr>
          <a:xfrm>
            <a:off x="9673082" y="1106544"/>
            <a:ext cx="181169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PLSQL</a:t>
            </a:r>
          </a:p>
          <a:p>
            <a:pPr algn="ctr"/>
            <a:r>
              <a:rPr lang="fr-FR" sz="1200" dirty="0"/>
              <a:t>EXTRACT_TRC_DELTA</a:t>
            </a:r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071FD946-B565-451A-8C54-532EAB32CC72}"/>
              </a:ext>
            </a:extLst>
          </p:cNvPr>
          <p:cNvSpPr/>
          <p:nvPr/>
        </p:nvSpPr>
        <p:spPr>
          <a:xfrm>
            <a:off x="9865413" y="2980611"/>
            <a:ext cx="978408" cy="53497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CSV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91FA7E9-34BB-4051-B717-13DEF5B9E1B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10421928" y="1838064"/>
            <a:ext cx="157001" cy="114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avec coin arrondi et coin rogné en haut 24">
            <a:extLst>
              <a:ext uri="{FF2B5EF4-FFF2-40B4-BE49-F238E27FC236}">
                <a16:creationId xmlns:a16="http://schemas.microsoft.com/office/drawing/2014/main" id="{DF8DDC73-5CBD-40F9-9172-EE45303FE2A4}"/>
              </a:ext>
            </a:extLst>
          </p:cNvPr>
          <p:cNvSpPr/>
          <p:nvPr/>
        </p:nvSpPr>
        <p:spPr>
          <a:xfrm>
            <a:off x="5760719" y="1"/>
            <a:ext cx="3172005" cy="2476500"/>
          </a:xfrm>
          <a:prstGeom prst="snip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dirty="0"/>
              <a:t>Pour avoir un STATUT OK, il faut que toutes les conditions suivantes soient remplies:</a:t>
            </a:r>
          </a:p>
          <a:p>
            <a:r>
              <a:rPr lang="fr-FR" sz="1400" dirty="0"/>
              <a:t>1. Extract CSV sont tous générés</a:t>
            </a:r>
          </a:p>
          <a:p>
            <a:r>
              <a:rPr lang="fr-FR" sz="1400" dirty="0"/>
              <a:t>2. Transmission  des fichiers csv à la base stat</a:t>
            </a:r>
          </a:p>
          <a:p>
            <a:r>
              <a:rPr lang="fr-FR" sz="1400" dirty="0"/>
              <a:t>3. </a:t>
            </a:r>
            <a:r>
              <a:rPr lang="fr-FR" sz="1400" dirty="0" err="1"/>
              <a:t>pgLoad</a:t>
            </a:r>
            <a:r>
              <a:rPr lang="fr-FR" sz="1400" dirty="0"/>
              <a:t> de chaque table soit OK</a:t>
            </a:r>
          </a:p>
          <a:p>
            <a:endParaRPr lang="fr-FR" sz="1400" dirty="0"/>
          </a:p>
          <a:p>
            <a:r>
              <a:rPr lang="fr-FR" sz="1400" dirty="0"/>
              <a:t>ON IGNORE LES ENREGISTREMENT EN DOUBLE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C8E9F1-662F-4039-B161-E5735CC33AB8}"/>
              </a:ext>
            </a:extLst>
          </p:cNvPr>
          <p:cNvCxnSpPr>
            <a:cxnSpLocks/>
            <a:stCxn id="25" idx="2"/>
            <a:endCxn id="2" idx="0"/>
          </p:cNvCxnSpPr>
          <p:nvPr/>
        </p:nvCxnSpPr>
        <p:spPr>
          <a:xfrm flipH="1">
            <a:off x="4586645" y="1238251"/>
            <a:ext cx="1174074" cy="2063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71BA117-7B9C-46E9-B20F-24130A190E20}"/>
              </a:ext>
            </a:extLst>
          </p:cNvPr>
          <p:cNvSpPr/>
          <p:nvPr/>
        </p:nvSpPr>
        <p:spPr>
          <a:xfrm>
            <a:off x="9925051" y="5263099"/>
            <a:ext cx="978408" cy="378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pgLoad</a:t>
            </a:r>
            <a:endParaRPr lang="fr-FR" dirty="0"/>
          </a:p>
        </p:txBody>
      </p:sp>
      <p:sp>
        <p:nvSpPr>
          <p:cNvPr id="30" name="Losange 29">
            <a:extLst>
              <a:ext uri="{FF2B5EF4-FFF2-40B4-BE49-F238E27FC236}">
                <a16:creationId xmlns:a16="http://schemas.microsoft.com/office/drawing/2014/main" id="{C9E36398-D24E-4EE3-A044-86D306C9648B}"/>
              </a:ext>
            </a:extLst>
          </p:cNvPr>
          <p:cNvSpPr/>
          <p:nvPr/>
        </p:nvSpPr>
        <p:spPr>
          <a:xfrm>
            <a:off x="9851899" y="5751972"/>
            <a:ext cx="1124712" cy="5620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Si OK</a:t>
            </a:r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066FA2D6-71CE-42F5-91B8-866BB9FEA941}"/>
              </a:ext>
            </a:extLst>
          </p:cNvPr>
          <p:cNvCxnSpPr>
            <a:cxnSpLocks/>
            <a:stCxn id="30" idx="3"/>
            <a:endCxn id="33" idx="2"/>
          </p:cNvCxnSpPr>
          <p:nvPr/>
        </p:nvCxnSpPr>
        <p:spPr>
          <a:xfrm flipV="1">
            <a:off x="10976611" y="3431317"/>
            <a:ext cx="548982" cy="260166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rganigramme : Multidocument 32">
            <a:extLst>
              <a:ext uri="{FF2B5EF4-FFF2-40B4-BE49-F238E27FC236}">
                <a16:creationId xmlns:a16="http://schemas.microsoft.com/office/drawing/2014/main" id="{986A6A1E-C089-4E73-B229-785A13556B42}"/>
              </a:ext>
            </a:extLst>
          </p:cNvPr>
          <p:cNvSpPr/>
          <p:nvPr/>
        </p:nvSpPr>
        <p:spPr>
          <a:xfrm>
            <a:off x="11104425" y="2916603"/>
            <a:ext cx="978408" cy="53497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ACQ </a:t>
            </a:r>
            <a:r>
              <a:rPr lang="fr-FR" sz="1200" dirty="0" err="1"/>
              <a:t>Load</a:t>
            </a:r>
            <a:r>
              <a:rPr lang="fr-FR" sz="1200" dirty="0"/>
              <a:t> CSV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9141DF6-DCB1-4758-BD4E-7655D015E823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 flipH="1">
            <a:off x="10255313" y="3495325"/>
            <a:ext cx="31268" cy="78417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FECF082-25A3-489D-BF83-225F99703C87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0414255" y="5641150"/>
            <a:ext cx="0" cy="11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BF16C012-C8DF-4E19-8290-890C6D075804}"/>
              </a:ext>
            </a:extLst>
          </p:cNvPr>
          <p:cNvSpPr txBox="1"/>
          <p:nvPr/>
        </p:nvSpPr>
        <p:spPr>
          <a:xfrm>
            <a:off x="8863546" y="2678979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Montage commun entre BDD PEX et BDD STAT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B541B02-19E1-463B-AEB8-A3EF62A4CF88}"/>
              </a:ext>
            </a:extLst>
          </p:cNvPr>
          <p:cNvGrpSpPr/>
          <p:nvPr/>
        </p:nvGrpSpPr>
        <p:grpSpPr>
          <a:xfrm>
            <a:off x="10020421" y="6236543"/>
            <a:ext cx="1888774" cy="461665"/>
            <a:chOff x="10020421" y="6236543"/>
            <a:chExt cx="1888774" cy="461665"/>
          </a:xfrm>
        </p:grpSpPr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206D069E-D4D7-4647-842C-FD7C4E8DC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1576" y="6281662"/>
              <a:ext cx="1047619" cy="371429"/>
            </a:xfrm>
            <a:prstGeom prst="rect">
              <a:avLst/>
            </a:prstGeom>
          </p:spPr>
        </p:pic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30608477-7A72-458B-873E-EA47CA0F4BCE}"/>
                </a:ext>
              </a:extLst>
            </p:cNvPr>
            <p:cNvSpPr txBox="1"/>
            <p:nvPr/>
          </p:nvSpPr>
          <p:spPr>
            <a:xfrm>
              <a:off x="10020421" y="6236543"/>
              <a:ext cx="932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i="1" dirty="0">
                  <a:solidFill>
                    <a:srgbClr val="00894F"/>
                  </a:solidFill>
                  <a:effectLst/>
                </a:rPr>
                <a:t>D</a:t>
              </a:r>
              <a:r>
                <a:rPr lang="fr-FR" b="1" i="1" dirty="0">
                  <a:solidFill>
                    <a:srgbClr val="00894F"/>
                  </a:solidFill>
                  <a:effectLst/>
                </a:rPr>
                <a:t>NUM</a:t>
              </a:r>
            </a:p>
          </p:txBody>
        </p:sp>
      </p:grp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727E15F-9A1D-4D0B-8A5E-275A3BE93384}"/>
              </a:ext>
            </a:extLst>
          </p:cNvPr>
          <p:cNvGraphicFramePr>
            <a:graphicFrameLocks noGrp="1"/>
          </p:cNvGraphicFramePr>
          <p:nvPr/>
        </p:nvGraphicFramePr>
        <p:xfrm>
          <a:off x="697371" y="3302215"/>
          <a:ext cx="7778548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5991">
                  <a:extLst>
                    <a:ext uri="{9D8B030D-6E8A-4147-A177-3AD203B41FA5}">
                      <a16:colId xmlns:a16="http://schemas.microsoft.com/office/drawing/2014/main" val="1984725403"/>
                    </a:ext>
                  </a:extLst>
                </a:gridCol>
                <a:gridCol w="1704172">
                  <a:extLst>
                    <a:ext uri="{9D8B030D-6E8A-4147-A177-3AD203B41FA5}">
                      <a16:colId xmlns:a16="http://schemas.microsoft.com/office/drawing/2014/main" val="2885118829"/>
                    </a:ext>
                  </a:extLst>
                </a:gridCol>
                <a:gridCol w="1745991">
                  <a:extLst>
                    <a:ext uri="{9D8B030D-6E8A-4147-A177-3AD203B41FA5}">
                      <a16:colId xmlns:a16="http://schemas.microsoft.com/office/drawing/2014/main" val="2869274642"/>
                    </a:ext>
                  </a:extLst>
                </a:gridCol>
                <a:gridCol w="1745991">
                  <a:extLst>
                    <a:ext uri="{9D8B030D-6E8A-4147-A177-3AD203B41FA5}">
                      <a16:colId xmlns:a16="http://schemas.microsoft.com/office/drawing/2014/main" val="1403261674"/>
                    </a:ext>
                  </a:extLst>
                </a:gridCol>
                <a:gridCol w="836403">
                  <a:extLst>
                    <a:ext uri="{9D8B030D-6E8A-4147-A177-3AD203B41FA5}">
                      <a16:colId xmlns:a16="http://schemas.microsoft.com/office/drawing/2014/main" val="10084224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DATE_PASSAGE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DATE_SCRIPT_COMPLETE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DATE_DEBUT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DATE_FIN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STATUT</a:t>
                      </a:r>
                      <a:endParaRPr lang="fr-F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110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27-06-23 15:41:50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27-06-23 14:00:00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27-06-23 14:59:59.999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9671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27-06-23 16:41:50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27-06-23 15:00:00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27-06-23 15:59:59:999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KO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0596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27-06-23 17:41:00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27-06-23 15:00:00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27-06-23 16:59:59.999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60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27-06-23 18:00:00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27-06-23 17:00:00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27-06-23 17:59:59.999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KO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698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27-06-23 18:20:00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27-06-23 17:00:00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27-06-23 17:59:59.999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187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27-06-23 19:01:00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27-06-23 18:00:00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27-06-23 18:59:59.999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KO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232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27-06-23 19:32:00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27-06-23 18:00:00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27-06-23 18:59:59.999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KO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004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27-06-23 20:10:00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27-06-23 18:00:00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27-06-23 19:59:59.999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845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27-06-23 21:01:00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27-06-23 20:00:00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27-06-23 20:59:59.999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0378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27-06-23 21:30:00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27-06-23 21:00:00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27-06-23 20:59:59.999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KO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497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27-06-23 22:05:00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27-06-23 21:00:00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27-06-23 21:59:59.999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7515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27-06-23 23:05:00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27-06-23 22:00:00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27-06-23 22:59:59.999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OK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49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09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F4CBC44-FFED-4B99-94A9-AE33CD670C09}"/>
              </a:ext>
            </a:extLst>
          </p:cNvPr>
          <p:cNvSpPr txBox="1"/>
          <p:nvPr/>
        </p:nvSpPr>
        <p:spPr>
          <a:xfrm>
            <a:off x="1137704" y="2100696"/>
            <a:ext cx="7521387" cy="4524315"/>
          </a:xfrm>
          <a:prstGeom prst="rect">
            <a:avLst/>
          </a:prstGeom>
          <a:solidFill>
            <a:srgbClr val="FFFFCC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SI</a:t>
            </a:r>
            <a:r>
              <a:rPr lang="fr-FR" sz="1600" dirty="0"/>
              <a:t> PREMIER ENREGISTREMENT (i.e. T_SYNCHRONISATION est vide)</a:t>
            </a:r>
          </a:p>
          <a:p>
            <a:r>
              <a:rPr lang="fr-FR" sz="1600" b="1" dirty="0"/>
              <a:t>ALORS</a:t>
            </a:r>
          </a:p>
          <a:p>
            <a:pPr lvl="1"/>
            <a:r>
              <a:rPr lang="fr-FR" sz="1600" b="1" dirty="0">
                <a:highlight>
                  <a:srgbClr val="FFFF00"/>
                </a:highlight>
              </a:rPr>
              <a:t>DATE_DEBUT</a:t>
            </a:r>
            <a:r>
              <a:rPr lang="fr-FR" sz="1600" dirty="0">
                <a:highlight>
                  <a:srgbClr val="FFFF00"/>
                </a:highlight>
              </a:rPr>
              <a:t>= 	(</a:t>
            </a:r>
            <a:r>
              <a:rPr lang="fr-FR" sz="1600" dirty="0" err="1">
                <a:highlight>
                  <a:srgbClr val="FFFF00"/>
                </a:highlight>
              </a:rPr>
              <a:t>HH</a:t>
            </a:r>
            <a:r>
              <a:rPr lang="fr-FR" sz="1600" baseline="-25000" dirty="0" err="1">
                <a:highlight>
                  <a:srgbClr val="FFFF00"/>
                </a:highlight>
              </a:rPr>
              <a:t>Date_courante</a:t>
            </a:r>
            <a:r>
              <a:rPr lang="fr-FR" sz="1600" dirty="0">
                <a:highlight>
                  <a:srgbClr val="FFFF00"/>
                </a:highlight>
              </a:rPr>
              <a:t> -1):00:00.000</a:t>
            </a:r>
          </a:p>
          <a:p>
            <a:pPr lvl="1"/>
            <a:r>
              <a:rPr lang="fr-FR" sz="1600" b="1" dirty="0">
                <a:highlight>
                  <a:srgbClr val="FFFF00"/>
                </a:highlight>
              </a:rPr>
              <a:t>DATE_FIN</a:t>
            </a:r>
            <a:r>
              <a:rPr lang="fr-FR" sz="1600" dirty="0">
                <a:highlight>
                  <a:srgbClr val="FFFF00"/>
                </a:highlight>
              </a:rPr>
              <a:t>= 	(</a:t>
            </a:r>
            <a:r>
              <a:rPr lang="fr-FR" sz="1600" dirty="0" err="1">
                <a:highlight>
                  <a:srgbClr val="FFFF00"/>
                </a:highlight>
              </a:rPr>
              <a:t>HH</a:t>
            </a:r>
            <a:r>
              <a:rPr lang="fr-FR" sz="1600" baseline="-25000" dirty="0" err="1">
                <a:highlight>
                  <a:srgbClr val="FFFF00"/>
                </a:highlight>
              </a:rPr>
              <a:t>Date_courante</a:t>
            </a:r>
            <a:r>
              <a:rPr lang="fr-FR" sz="1600" dirty="0">
                <a:highlight>
                  <a:srgbClr val="FFFF00"/>
                </a:highlight>
              </a:rPr>
              <a:t> -1):59:59.999</a:t>
            </a:r>
          </a:p>
          <a:p>
            <a:endParaRPr lang="fr-FR" sz="1600" b="1" dirty="0">
              <a:highlight>
                <a:srgbClr val="FFFF00"/>
              </a:highlight>
            </a:endParaRPr>
          </a:p>
          <a:p>
            <a:r>
              <a:rPr lang="fr-FR" sz="1600" b="1" dirty="0"/>
              <a:t>SINON SI</a:t>
            </a:r>
            <a:r>
              <a:rPr lang="fr-FR" sz="1600" dirty="0"/>
              <a:t> LE DERNIER ENREGISTRMENT EST KO </a:t>
            </a:r>
          </a:p>
          <a:p>
            <a:r>
              <a:rPr lang="fr-FR" sz="1600" b="1" dirty="0"/>
              <a:t>ALORS</a:t>
            </a:r>
            <a:r>
              <a:rPr lang="fr-FR" sz="1600" dirty="0"/>
              <a:t> </a:t>
            </a:r>
          </a:p>
          <a:p>
            <a:pPr lvl="1"/>
            <a:r>
              <a:rPr lang="fr-FR" sz="1600" b="1" dirty="0">
                <a:highlight>
                  <a:srgbClr val="FFFF00"/>
                </a:highlight>
              </a:rPr>
              <a:t>DATE_DEBUT</a:t>
            </a:r>
            <a:r>
              <a:rPr lang="fr-FR" sz="1600" dirty="0">
                <a:highlight>
                  <a:srgbClr val="FFFF00"/>
                </a:highlight>
              </a:rPr>
              <a:t>= 	</a:t>
            </a:r>
            <a:r>
              <a:rPr lang="fr-FR" sz="1600" dirty="0" err="1">
                <a:highlight>
                  <a:srgbClr val="FFFF00"/>
                </a:highlight>
              </a:rPr>
              <a:t>DATE_DEBUT</a:t>
            </a:r>
            <a:r>
              <a:rPr lang="fr-FR" sz="1600" baseline="-25000" dirty="0" err="1">
                <a:highlight>
                  <a:srgbClr val="FFFF00"/>
                </a:highlight>
              </a:rPr>
              <a:t>dernier_ko</a:t>
            </a:r>
            <a:endParaRPr lang="fr-FR" sz="1600" dirty="0">
              <a:highlight>
                <a:srgbClr val="FFFF00"/>
              </a:highlight>
            </a:endParaRPr>
          </a:p>
          <a:p>
            <a:pPr lvl="1"/>
            <a:r>
              <a:rPr lang="fr-FR" sz="1600" b="1" dirty="0">
                <a:highlight>
                  <a:srgbClr val="FFFF00"/>
                </a:highlight>
              </a:rPr>
              <a:t>DATE_FIN</a:t>
            </a:r>
            <a:r>
              <a:rPr lang="fr-FR" sz="1600" dirty="0">
                <a:highlight>
                  <a:srgbClr val="FFFF00"/>
                </a:highlight>
              </a:rPr>
              <a:t>= 	(</a:t>
            </a:r>
            <a:r>
              <a:rPr lang="fr-FR" sz="1600" dirty="0" err="1">
                <a:highlight>
                  <a:srgbClr val="FFFF00"/>
                </a:highlight>
              </a:rPr>
              <a:t>HH</a:t>
            </a:r>
            <a:r>
              <a:rPr lang="fr-FR" sz="1600" baseline="-25000" dirty="0" err="1">
                <a:highlight>
                  <a:srgbClr val="FFFF00"/>
                </a:highlight>
              </a:rPr>
              <a:t>Date_courante</a:t>
            </a:r>
            <a:r>
              <a:rPr lang="fr-FR" sz="1600" dirty="0">
                <a:highlight>
                  <a:srgbClr val="FFFF00"/>
                </a:highlight>
              </a:rPr>
              <a:t> -1):59:59.999</a:t>
            </a:r>
          </a:p>
          <a:p>
            <a:endParaRPr lang="fr-FR" sz="1600" dirty="0"/>
          </a:p>
          <a:p>
            <a:r>
              <a:rPr lang="fr-FR" sz="1600" b="1" dirty="0"/>
              <a:t>SINON</a:t>
            </a:r>
            <a:r>
              <a:rPr lang="fr-FR" sz="1600" dirty="0"/>
              <a:t> </a:t>
            </a:r>
            <a:r>
              <a:rPr lang="fr-FR" sz="1600" b="1" dirty="0"/>
              <a:t>SI</a:t>
            </a:r>
            <a:r>
              <a:rPr lang="fr-FR" sz="1600" dirty="0"/>
              <a:t> LE PRECEDENT EST OK, </a:t>
            </a:r>
          </a:p>
          <a:p>
            <a:r>
              <a:rPr lang="fr-FR" sz="1600" b="1" dirty="0"/>
              <a:t>ALORS</a:t>
            </a:r>
          </a:p>
          <a:p>
            <a:pPr lvl="1"/>
            <a:r>
              <a:rPr lang="fr-FR" sz="1600" dirty="0" err="1"/>
              <a:t>HH</a:t>
            </a:r>
            <a:r>
              <a:rPr lang="fr-FR" sz="1600" baseline="-25000" dirty="0" err="1"/>
              <a:t>fin_dernier_ok</a:t>
            </a:r>
            <a:r>
              <a:rPr lang="fr-FR" sz="1600" baseline="-25000" dirty="0"/>
              <a:t> </a:t>
            </a:r>
            <a:r>
              <a:rPr lang="fr-FR" sz="1600" dirty="0"/>
              <a:t>=l’heure de la DATE_DEBUT_DERNIER_OK</a:t>
            </a:r>
          </a:p>
          <a:p>
            <a:pPr lvl="1"/>
            <a:r>
              <a:rPr lang="fr-FR" sz="1600" b="1" dirty="0">
                <a:highlight>
                  <a:srgbClr val="FFFF00"/>
                </a:highlight>
              </a:rPr>
              <a:t>DATE_DEBUT</a:t>
            </a:r>
            <a:r>
              <a:rPr lang="fr-FR" sz="1600" dirty="0">
                <a:highlight>
                  <a:srgbClr val="FFFF00"/>
                </a:highlight>
              </a:rPr>
              <a:t>= 	(</a:t>
            </a:r>
            <a:r>
              <a:rPr lang="fr-FR" sz="1600" dirty="0" err="1">
                <a:highlight>
                  <a:srgbClr val="FFFF00"/>
                </a:highlight>
              </a:rPr>
              <a:t>HH</a:t>
            </a:r>
            <a:r>
              <a:rPr lang="fr-FR" sz="1600" baseline="-25000" dirty="0" err="1">
                <a:highlight>
                  <a:srgbClr val="FFFF00"/>
                </a:highlight>
              </a:rPr>
              <a:t>fin_dernier_ok</a:t>
            </a:r>
            <a:r>
              <a:rPr lang="fr-FR" sz="1600" dirty="0">
                <a:highlight>
                  <a:srgbClr val="FFFF00"/>
                </a:highlight>
              </a:rPr>
              <a:t> +1):00:00.000</a:t>
            </a:r>
          </a:p>
          <a:p>
            <a:pPr lvl="1"/>
            <a:r>
              <a:rPr lang="fr-FR" sz="1600" b="1" dirty="0">
                <a:highlight>
                  <a:srgbClr val="FFFF00"/>
                </a:highlight>
              </a:rPr>
              <a:t>DATE_FIN</a:t>
            </a:r>
            <a:r>
              <a:rPr lang="fr-FR" sz="1600" dirty="0">
                <a:highlight>
                  <a:srgbClr val="FFFF00"/>
                </a:highlight>
              </a:rPr>
              <a:t>= 	(</a:t>
            </a:r>
            <a:r>
              <a:rPr lang="fr-FR" sz="1600" dirty="0" err="1">
                <a:highlight>
                  <a:srgbClr val="FFFF00"/>
                </a:highlight>
              </a:rPr>
              <a:t>HH</a:t>
            </a:r>
            <a:r>
              <a:rPr lang="fr-FR" sz="1600" baseline="-25000" dirty="0" err="1">
                <a:highlight>
                  <a:srgbClr val="FFFF00"/>
                </a:highlight>
              </a:rPr>
              <a:t>Date_courante</a:t>
            </a:r>
            <a:r>
              <a:rPr lang="fr-FR" sz="1600" dirty="0">
                <a:highlight>
                  <a:srgbClr val="FFFF00"/>
                </a:highlight>
              </a:rPr>
              <a:t> -1):59:59.999</a:t>
            </a:r>
          </a:p>
          <a:p>
            <a:endParaRPr lang="fr-FR" sz="1600" b="1" dirty="0"/>
          </a:p>
          <a:p>
            <a:r>
              <a:rPr lang="fr-FR" sz="1600" b="1" dirty="0"/>
              <a:t>SINON </a:t>
            </a:r>
            <a:r>
              <a:rPr lang="fr-FR" sz="1600" dirty="0"/>
              <a:t>(</a:t>
            </a:r>
            <a:r>
              <a:rPr lang="fr-FR" sz="1600" dirty="0" err="1"/>
              <a:t>i.e</a:t>
            </a:r>
            <a:r>
              <a:rPr lang="fr-FR" sz="1600" dirty="0"/>
              <a:t> différent de OK et KO: EN COURS)</a:t>
            </a:r>
          </a:p>
          <a:p>
            <a:pPr lvl="1"/>
            <a:r>
              <a:rPr lang="fr-FR" sz="1600" b="1" dirty="0"/>
              <a:t>STOP LE SCRIPT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27F96A-B246-469E-B1D5-FF8A1EE66DE0}"/>
              </a:ext>
            </a:extLst>
          </p:cNvPr>
          <p:cNvSpPr txBox="1"/>
          <p:nvPr/>
        </p:nvSpPr>
        <p:spPr>
          <a:xfrm>
            <a:off x="729195" y="1035627"/>
            <a:ext cx="6108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DATE_PASSAGE=SYSDATE</a:t>
            </a:r>
          </a:p>
          <a:p>
            <a:r>
              <a:rPr lang="fr-FR" dirty="0"/>
              <a:t>	HH</a:t>
            </a:r>
            <a:r>
              <a:rPr lang="fr-FR" baseline="-25000" dirty="0"/>
              <a:t>Date_courante</a:t>
            </a:r>
            <a:r>
              <a:rPr lang="fr-FR" dirty="0"/>
              <a:t>:MI</a:t>
            </a:r>
            <a:r>
              <a:rPr lang="fr-FR" baseline="-25000" dirty="0"/>
              <a:t>Date_courante</a:t>
            </a:r>
            <a:r>
              <a:rPr lang="fr-FR" dirty="0"/>
              <a:t>:SS</a:t>
            </a:r>
            <a:r>
              <a:rPr lang="fr-FR" baseline="-25000" dirty="0"/>
              <a:t>Date_courante</a:t>
            </a:r>
            <a:r>
              <a:rPr lang="fr-FR" dirty="0"/>
              <a:t>.XXX</a:t>
            </a:r>
            <a:r>
              <a:rPr lang="fr-FR" baseline="-25000" dirty="0"/>
              <a:t>Date_courante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8C297A-6E05-42CA-A906-709EF9F3F947}"/>
              </a:ext>
            </a:extLst>
          </p:cNvPr>
          <p:cNvGrpSpPr/>
          <p:nvPr/>
        </p:nvGrpSpPr>
        <p:grpSpPr>
          <a:xfrm>
            <a:off x="10020421" y="6236543"/>
            <a:ext cx="1888774" cy="461665"/>
            <a:chOff x="10020421" y="6236543"/>
            <a:chExt cx="1888774" cy="461665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15A727A-B060-4985-8789-630564B76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1576" y="6281662"/>
              <a:ext cx="1047619" cy="37142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E545E40-C5AC-4D20-8429-DA31C9850A65}"/>
                </a:ext>
              </a:extLst>
            </p:cNvPr>
            <p:cNvSpPr txBox="1"/>
            <p:nvPr/>
          </p:nvSpPr>
          <p:spPr>
            <a:xfrm>
              <a:off x="10020421" y="6236543"/>
              <a:ext cx="932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i="1" dirty="0">
                  <a:solidFill>
                    <a:srgbClr val="00894F"/>
                  </a:solidFill>
                  <a:effectLst/>
                </a:rPr>
                <a:t>D</a:t>
              </a:r>
              <a:r>
                <a:rPr lang="fr-FR" b="1" i="1" dirty="0">
                  <a:solidFill>
                    <a:srgbClr val="00894F"/>
                  </a:solidFill>
                  <a:effectLst/>
                </a:rPr>
                <a:t>NUM</a:t>
              </a: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213DDC65-E545-405C-AD43-D4EE2C10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3" y="204909"/>
            <a:ext cx="11832335" cy="646331"/>
          </a:xfrm>
          <a:solidFill>
            <a:srgbClr val="237B2D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ALGO T_SYNCHRONISATION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187702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B6D120C-A3E8-4690-9253-B4DD2229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57" y="214312"/>
            <a:ext cx="5562600" cy="6429375"/>
          </a:xfrm>
          <a:prstGeom prst="rect">
            <a:avLst/>
          </a:prstGeom>
        </p:spPr>
      </p:pic>
      <p:sp>
        <p:nvSpPr>
          <p:cNvPr id="7" name="Signe de multiplication 6">
            <a:extLst>
              <a:ext uri="{FF2B5EF4-FFF2-40B4-BE49-F238E27FC236}">
                <a16:creationId xmlns:a16="http://schemas.microsoft.com/office/drawing/2014/main" id="{08175F04-36A6-4AAB-945A-4168183A8B24}"/>
              </a:ext>
            </a:extLst>
          </p:cNvPr>
          <p:cNvSpPr/>
          <p:nvPr/>
        </p:nvSpPr>
        <p:spPr>
          <a:xfrm>
            <a:off x="1271016" y="5916168"/>
            <a:ext cx="713232" cy="5029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4FE843-DD66-41A9-AE2C-CC3418A9151E}"/>
              </a:ext>
            </a:extLst>
          </p:cNvPr>
          <p:cNvSpPr txBox="1"/>
          <p:nvPr/>
        </p:nvSpPr>
        <p:spPr>
          <a:xfrm>
            <a:off x="6096000" y="254246"/>
            <a:ext cx="5983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PLSQL: qui se déclanche toutes les N minutes (1H par défaut)</a:t>
            </a:r>
          </a:p>
          <a:p>
            <a:endParaRPr lang="fr-FR" dirty="0"/>
          </a:p>
          <a:p>
            <a:r>
              <a:rPr lang="fr-FR" dirty="0"/>
              <a:t>Dans T_SYNCHRONISATION on ajoute un enregistrement qui correspond au passage:</a:t>
            </a:r>
          </a:p>
          <a:p>
            <a:r>
              <a:rPr lang="fr-FR" dirty="0"/>
              <a:t>Il faut définir l’ALGO pour déterminer la DATE_DEBUT et la DATE_FIN</a:t>
            </a:r>
          </a:p>
          <a:p>
            <a:endParaRPr lang="fr-FR" dirty="0"/>
          </a:p>
          <a:p>
            <a:r>
              <a:rPr lang="fr-FR" dirty="0"/>
              <a:t>Génération des fichier EXPORT CSV pour chacune des 6 Tables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6EAEDA-3F65-4046-8A4A-CBF873CF0F7B}"/>
              </a:ext>
            </a:extLst>
          </p:cNvPr>
          <p:cNvSpPr txBox="1"/>
          <p:nvPr/>
        </p:nvSpPr>
        <p:spPr>
          <a:xfrm>
            <a:off x="6495381" y="2910436"/>
            <a:ext cx="556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TABLE T_TRACE_FLUX:</a:t>
            </a:r>
          </a:p>
          <a:p>
            <a:r>
              <a:rPr lang="fr-FR" sz="1200" dirty="0"/>
              <a:t>SELECT *</a:t>
            </a:r>
          </a:p>
          <a:p>
            <a:r>
              <a:rPr lang="fr-FR" sz="1200" dirty="0"/>
              <a:t>FROM PEX_TRC.T_TRACE_FLUX TF</a:t>
            </a:r>
          </a:p>
          <a:p>
            <a:r>
              <a:rPr lang="fr-FR" sz="1200" dirty="0"/>
              <a:t>WHERE TF.RECEPTION_DATE&gt;=  </a:t>
            </a:r>
            <a:r>
              <a:rPr lang="fr-FR" sz="1200" i="1" dirty="0">
                <a:highlight>
                  <a:srgbClr val="FFFF00"/>
                </a:highlight>
              </a:rPr>
              <a:t>T_SYNCHRONISATION.DATE_DEBUT</a:t>
            </a:r>
          </a:p>
          <a:p>
            <a:r>
              <a:rPr lang="fr-FR" sz="1200" dirty="0"/>
              <a:t>AND TF.RECEPTION_DATE&lt;=  </a:t>
            </a:r>
            <a:r>
              <a:rPr lang="fr-FR" sz="1200" i="1" dirty="0">
                <a:highlight>
                  <a:srgbClr val="FFFF00"/>
                </a:highlight>
              </a:rPr>
              <a:t>T_SYNCHRONISATION.DATE_FIN</a:t>
            </a:r>
          </a:p>
          <a:p>
            <a:endParaRPr lang="fr-FR" sz="1200" i="1" dirty="0">
              <a:highlight>
                <a:srgbClr val="FFFF00"/>
              </a:highlight>
            </a:endParaRPr>
          </a:p>
          <a:p>
            <a:endParaRPr lang="fr-FR" sz="1200" i="1" dirty="0">
              <a:highlight>
                <a:srgbClr val="FFFF00"/>
              </a:highlight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346B954-D5F2-44C5-9C89-61BBF7A0D07C}"/>
              </a:ext>
            </a:extLst>
          </p:cNvPr>
          <p:cNvGrpSpPr/>
          <p:nvPr/>
        </p:nvGrpSpPr>
        <p:grpSpPr>
          <a:xfrm>
            <a:off x="10020421" y="6236543"/>
            <a:ext cx="1888774" cy="461665"/>
            <a:chOff x="10020421" y="6236543"/>
            <a:chExt cx="1888774" cy="46166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8E5ACAE-4471-4863-AEB0-7349D7BAB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1576" y="6281662"/>
              <a:ext cx="1047619" cy="371429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BDA74D1-B5E0-4E7F-8AB3-7A12D296979D}"/>
                </a:ext>
              </a:extLst>
            </p:cNvPr>
            <p:cNvSpPr txBox="1"/>
            <p:nvPr/>
          </p:nvSpPr>
          <p:spPr>
            <a:xfrm>
              <a:off x="10020421" y="6236543"/>
              <a:ext cx="932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i="1" dirty="0">
                  <a:solidFill>
                    <a:srgbClr val="00894F"/>
                  </a:solidFill>
                  <a:effectLst/>
                </a:rPr>
                <a:t>D</a:t>
              </a:r>
              <a:r>
                <a:rPr lang="fr-FR" b="1" i="1" dirty="0">
                  <a:solidFill>
                    <a:srgbClr val="00894F"/>
                  </a:solidFill>
                  <a:effectLst/>
                </a:rPr>
                <a:t>NUM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D0B54063-9DB7-4BDF-A453-6E44023D0D57}"/>
              </a:ext>
            </a:extLst>
          </p:cNvPr>
          <p:cNvSpPr txBox="1"/>
          <p:nvPr/>
        </p:nvSpPr>
        <p:spPr>
          <a:xfrm>
            <a:off x="612648" y="69580"/>
            <a:ext cx="351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 TABLES DANS LE SCEMA PEX_TRC </a:t>
            </a:r>
          </a:p>
        </p:txBody>
      </p:sp>
    </p:spTree>
    <p:extLst>
      <p:ext uri="{BB962C8B-B14F-4D97-AF65-F5344CB8AC3E}">
        <p14:creationId xmlns:p14="http://schemas.microsoft.com/office/powerpoint/2010/main" val="280431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216EAEDA-3F65-4046-8A4A-CBF873CF0F7B}"/>
              </a:ext>
            </a:extLst>
          </p:cNvPr>
          <p:cNvSpPr txBox="1"/>
          <p:nvPr/>
        </p:nvSpPr>
        <p:spPr>
          <a:xfrm>
            <a:off x="533400" y="254246"/>
            <a:ext cx="556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TABLE T_TRACE_FLUX:</a:t>
            </a:r>
          </a:p>
          <a:p>
            <a:r>
              <a:rPr lang="fr-FR" sz="1200" dirty="0"/>
              <a:t>SELECT *</a:t>
            </a:r>
          </a:p>
          <a:p>
            <a:r>
              <a:rPr lang="fr-FR" sz="1200" dirty="0"/>
              <a:t>FROM PEX_TRC.T_TRACE_FLUX TF</a:t>
            </a:r>
          </a:p>
          <a:p>
            <a:r>
              <a:rPr lang="fr-FR" sz="1200" dirty="0"/>
              <a:t>WHERE TF.RECEPTION_DATE&gt;=  </a:t>
            </a:r>
            <a:r>
              <a:rPr lang="fr-FR" sz="1200" i="1" dirty="0">
                <a:highlight>
                  <a:srgbClr val="FFFF00"/>
                </a:highlight>
              </a:rPr>
              <a:t>T_SYNCHRONISATION.DATE_DEBUT</a:t>
            </a:r>
          </a:p>
          <a:p>
            <a:r>
              <a:rPr lang="fr-FR" sz="1200" dirty="0"/>
              <a:t>AND TF.RECEPTION_DATE&lt;=  </a:t>
            </a:r>
            <a:r>
              <a:rPr lang="fr-FR" sz="1200" i="1" dirty="0">
                <a:highlight>
                  <a:srgbClr val="FFFF00"/>
                </a:highlight>
              </a:rPr>
              <a:t>T_SYNCHRONISATION.DATE_FIN</a:t>
            </a:r>
          </a:p>
          <a:p>
            <a:r>
              <a:rPr lang="en-US" sz="1200" i="1" dirty="0"/>
              <a:t>ORDER BY TF.ID_TRACE_FLUX;</a:t>
            </a:r>
            <a:endParaRPr lang="fr-FR" sz="1200" i="1" dirty="0"/>
          </a:p>
          <a:p>
            <a:endParaRPr lang="fr-FR" sz="1200" i="1" dirty="0">
              <a:highlight>
                <a:srgbClr val="FFFF00"/>
              </a:highligh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DEF803-0535-46CB-A174-D4CC4ED2179A}"/>
              </a:ext>
            </a:extLst>
          </p:cNvPr>
          <p:cNvSpPr txBox="1"/>
          <p:nvPr/>
        </p:nvSpPr>
        <p:spPr>
          <a:xfrm>
            <a:off x="282944" y="3108388"/>
            <a:ext cx="55928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TABLE T_TRACE_DONNEES_METIER:</a:t>
            </a:r>
          </a:p>
          <a:p>
            <a:r>
              <a:rPr lang="fr-FR" sz="1200" dirty="0"/>
              <a:t>(SELECT TDM.ID_TRACE_DONNEES_METIER, TDM.ID_TRACE_SERVICE, TDM. ID_TRACE_FLUX, TDM.NOM, TDM.VALEUR</a:t>
            </a:r>
          </a:p>
          <a:p>
            <a:r>
              <a:rPr lang="fr-FR" sz="1200" dirty="0"/>
              <a:t>FROM PEX_TRC.T_TRACE_DONNEES_METIER TDM JOIN  PEX_TRC.T_TRACE_FLUX TF USING (ID_TRACE_FLUX) </a:t>
            </a:r>
          </a:p>
          <a:p>
            <a:r>
              <a:rPr lang="fr-FR" sz="1200" dirty="0"/>
              <a:t>WHERE </a:t>
            </a:r>
          </a:p>
          <a:p>
            <a:r>
              <a:rPr lang="fr-FR" sz="1200" dirty="0"/>
              <a:t> TF.RECEPTION_DATE&gt;= </a:t>
            </a:r>
            <a:r>
              <a:rPr lang="fr-FR" sz="1200" i="1" dirty="0">
                <a:highlight>
                  <a:srgbClr val="FFFF00"/>
                </a:highlight>
              </a:rPr>
              <a:t>T_SYNCHRONISATION.DATE_DEBUT</a:t>
            </a:r>
            <a:endParaRPr lang="fr-FR" sz="1200" dirty="0"/>
          </a:p>
          <a:p>
            <a:r>
              <a:rPr lang="fr-FR" sz="1200" dirty="0"/>
              <a:t>AND TF.RECEPTION_DATE&lt;= </a:t>
            </a:r>
            <a:r>
              <a:rPr lang="fr-FR" sz="1200" i="1" dirty="0">
                <a:highlight>
                  <a:srgbClr val="FFFF00"/>
                </a:highlight>
              </a:rPr>
              <a:t>T_SYNCHRONISATION.DATE_FIN</a:t>
            </a:r>
            <a:endParaRPr lang="fr-FR" sz="1200" dirty="0"/>
          </a:p>
          <a:p>
            <a:r>
              <a:rPr lang="fr-FR" sz="1200" dirty="0"/>
              <a:t>)</a:t>
            </a:r>
          </a:p>
          <a:p>
            <a:r>
              <a:rPr lang="fr-FR" sz="1200" dirty="0"/>
              <a:t> </a:t>
            </a:r>
          </a:p>
          <a:p>
            <a:r>
              <a:rPr lang="fr-FR" sz="1200" dirty="0"/>
              <a:t>UNION </a:t>
            </a:r>
          </a:p>
          <a:p>
            <a:r>
              <a:rPr lang="fr-FR" sz="1200" dirty="0"/>
              <a:t>(SELECT TDM.ID_TRACE_DONNEES_METIER, TDM.ID_TRACE_SERVICE, TDM. ID_TRACE_FLUX, TDM.NOM, TDM.VALEUR</a:t>
            </a:r>
          </a:p>
          <a:p>
            <a:r>
              <a:rPr lang="fr-FR" sz="1200" dirty="0"/>
              <a:t>FROM PEX_TRC.T_TRACE_DONNEES_METIER TDM JOIN  PEX_TRC.T_TRACE_SERVICE TF USING (ID_TRACE_SERVICE) </a:t>
            </a:r>
          </a:p>
          <a:p>
            <a:r>
              <a:rPr lang="fr-FR" sz="1200" dirty="0"/>
              <a:t>WHERE </a:t>
            </a:r>
          </a:p>
          <a:p>
            <a:r>
              <a:rPr lang="fr-FR" sz="1200" dirty="0"/>
              <a:t> TF.RECEPTION_DATE&gt;= </a:t>
            </a:r>
            <a:r>
              <a:rPr lang="fr-FR" sz="1200" i="1" dirty="0">
                <a:highlight>
                  <a:srgbClr val="FFFF00"/>
                </a:highlight>
              </a:rPr>
              <a:t>T_SYNCHRONISATION.DATE_DEBUT</a:t>
            </a:r>
            <a:endParaRPr lang="fr-FR" sz="1200" dirty="0"/>
          </a:p>
          <a:p>
            <a:r>
              <a:rPr lang="fr-FR" sz="1200" dirty="0"/>
              <a:t>AND TF.RECEPTION_DATE&lt;= </a:t>
            </a:r>
            <a:r>
              <a:rPr lang="fr-FR" sz="1200" i="1" dirty="0">
                <a:highlight>
                  <a:srgbClr val="FFFF00"/>
                </a:highlight>
              </a:rPr>
              <a:t>T_SYNCHRONISATION.DATE_FIN</a:t>
            </a:r>
            <a:endParaRPr lang="fr-FR" sz="1200" dirty="0"/>
          </a:p>
          <a:p>
            <a:r>
              <a:rPr lang="fr-FR" sz="1200" dirty="0"/>
              <a:t> ) ORDER BY ID_TRACE_DONNEES_METIER</a:t>
            </a:r>
            <a:endParaRPr lang="fr-FR" sz="1200" b="1" dirty="0"/>
          </a:p>
          <a:p>
            <a:endParaRPr lang="fr-FR" sz="1200" b="1" dirty="0"/>
          </a:p>
          <a:p>
            <a:endParaRPr lang="fr-FR" sz="1200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346B954-D5F2-44C5-9C89-61BBF7A0D07C}"/>
              </a:ext>
            </a:extLst>
          </p:cNvPr>
          <p:cNvGrpSpPr/>
          <p:nvPr/>
        </p:nvGrpSpPr>
        <p:grpSpPr>
          <a:xfrm>
            <a:off x="10020421" y="6236543"/>
            <a:ext cx="1888774" cy="461665"/>
            <a:chOff x="10020421" y="6236543"/>
            <a:chExt cx="1888774" cy="46166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58E5ACAE-4471-4863-AEB0-7349D7BAB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1576" y="6281662"/>
              <a:ext cx="1047619" cy="371429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BDA74D1-B5E0-4E7F-8AB3-7A12D296979D}"/>
                </a:ext>
              </a:extLst>
            </p:cNvPr>
            <p:cNvSpPr txBox="1"/>
            <p:nvPr/>
          </p:nvSpPr>
          <p:spPr>
            <a:xfrm>
              <a:off x="10020421" y="6236543"/>
              <a:ext cx="932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i="1" dirty="0">
                  <a:solidFill>
                    <a:srgbClr val="00894F"/>
                  </a:solidFill>
                  <a:effectLst/>
                </a:rPr>
                <a:t>D</a:t>
              </a:r>
              <a:r>
                <a:rPr lang="fr-FR" b="1" i="1" dirty="0">
                  <a:solidFill>
                    <a:srgbClr val="00894F"/>
                  </a:solidFill>
                  <a:effectLst/>
                </a:rPr>
                <a:t>NUM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23C8514A-6FB0-4D45-BBBE-B94742DA0B75}"/>
              </a:ext>
            </a:extLst>
          </p:cNvPr>
          <p:cNvSpPr txBox="1"/>
          <p:nvPr/>
        </p:nvSpPr>
        <p:spPr>
          <a:xfrm>
            <a:off x="533400" y="1534507"/>
            <a:ext cx="54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TABLE T_TRACE_SERVICE:</a:t>
            </a:r>
          </a:p>
          <a:p>
            <a:r>
              <a:rPr lang="fr-FR" sz="1200" dirty="0"/>
              <a:t>SELECT *</a:t>
            </a:r>
          </a:p>
          <a:p>
            <a:r>
              <a:rPr lang="fr-FR" sz="1200" dirty="0"/>
              <a:t>FROM PEX_TRC.T_TRACE_SERVICE TS</a:t>
            </a:r>
          </a:p>
          <a:p>
            <a:r>
              <a:rPr lang="fr-FR" sz="1200" dirty="0"/>
              <a:t>WHERE TS.RECEPTION_DATE&gt;=  </a:t>
            </a:r>
            <a:r>
              <a:rPr lang="fr-FR" sz="1200" i="1" dirty="0">
                <a:highlight>
                  <a:srgbClr val="FFFF00"/>
                </a:highlight>
              </a:rPr>
              <a:t>T_SYNCHRONISATION.DATE_DEBUT</a:t>
            </a:r>
          </a:p>
          <a:p>
            <a:r>
              <a:rPr lang="fr-FR" sz="1200" dirty="0"/>
              <a:t>AND TS.RECEPTION_DATE&lt;=  </a:t>
            </a:r>
            <a:r>
              <a:rPr lang="fr-FR" sz="1200" i="1" dirty="0">
                <a:highlight>
                  <a:srgbClr val="FFFF00"/>
                </a:highlight>
              </a:rPr>
              <a:t>T_SYNCHRONISATION.DATE_FIN</a:t>
            </a:r>
          </a:p>
          <a:p>
            <a:r>
              <a:rPr lang="en-US" sz="1200" i="1" dirty="0"/>
              <a:t>ORDER BY TF.ID_TRACE_SERVICE;</a:t>
            </a:r>
            <a:endParaRPr lang="fr-FR" sz="1200" i="1" dirty="0"/>
          </a:p>
          <a:p>
            <a:endParaRPr lang="fr-FR" sz="1200" i="1" dirty="0">
              <a:highlight>
                <a:srgbClr val="FFFF00"/>
              </a:highlight>
            </a:endParaRPr>
          </a:p>
          <a:p>
            <a:endParaRPr lang="fr-FR" sz="1200" i="1" dirty="0">
              <a:highlight>
                <a:srgbClr val="FFFF00"/>
              </a:highlight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C16119E-4877-483E-B9C5-92309A9697F6}"/>
              </a:ext>
            </a:extLst>
          </p:cNvPr>
          <p:cNvSpPr txBox="1"/>
          <p:nvPr/>
        </p:nvSpPr>
        <p:spPr>
          <a:xfrm>
            <a:off x="6015228" y="23414"/>
            <a:ext cx="5592894" cy="3323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1200" b="1" dirty="0"/>
              <a:t>TABLE T_TRACE_INFO:</a:t>
            </a:r>
          </a:p>
          <a:p>
            <a:r>
              <a:rPr lang="fr-FR" sz="1200" dirty="0">
                <a:ea typeface="+mn-lt"/>
                <a:cs typeface="+mn-lt"/>
              </a:rPr>
              <a:t>(SELECT TI.ID_TRACE_INFO, TI.ID_TRACE_SERVICE, TI.ID_TRACE_FLUX, TI.CLE, TI.VALEUR</a:t>
            </a:r>
          </a:p>
          <a:p>
            <a:r>
              <a:rPr lang="fr-FR" sz="1200" dirty="0">
                <a:ea typeface="+mn-lt"/>
                <a:cs typeface="+mn-lt"/>
              </a:rPr>
              <a:t>FROM PEX_TRC.T_TRACE_INFO TI JOIN PEX_TRC.T_TRACE_FLUX TF USING(ID_TRACE_FLUX)</a:t>
            </a:r>
          </a:p>
          <a:p>
            <a:r>
              <a:rPr lang="fr-FR" sz="1200" dirty="0">
                <a:ea typeface="+mn-lt"/>
                <a:cs typeface="+mn-lt"/>
              </a:rPr>
              <a:t>WHERE TF.RECEPTION_DATE &gt;= </a:t>
            </a:r>
            <a:r>
              <a:rPr lang="fr-FR" sz="1200" i="1" dirty="0">
                <a:highlight>
                  <a:srgbClr val="FFFF00"/>
                </a:highlight>
              </a:rPr>
              <a:t>T_SYNCHRONISATION.DATE_DEBUT</a:t>
            </a:r>
            <a:endParaRPr lang="fr-FR" sz="1200" dirty="0">
              <a:ea typeface="+mn-lt"/>
              <a:cs typeface="+mn-lt"/>
            </a:endParaRPr>
          </a:p>
          <a:p>
            <a:r>
              <a:rPr lang="fr-FR" sz="1200" dirty="0">
                <a:ea typeface="+mn-lt"/>
                <a:cs typeface="+mn-lt"/>
              </a:rPr>
              <a:t>AND TF.RECEPTION_DATE &lt;= </a:t>
            </a:r>
            <a:r>
              <a:rPr lang="fr-FR" sz="1200" i="1" dirty="0">
                <a:highlight>
                  <a:srgbClr val="FFFF00"/>
                </a:highlight>
              </a:rPr>
              <a:t>T_SYNCHRONISATION.DATE_FIN</a:t>
            </a:r>
            <a:endParaRPr lang="fr-FR" sz="1200" dirty="0">
              <a:ea typeface="+mn-lt"/>
              <a:cs typeface="+mn-lt"/>
            </a:endParaRPr>
          </a:p>
          <a:p>
            <a:r>
              <a:rPr lang="fr-FR" sz="1200" dirty="0">
                <a:ea typeface="+mn-lt"/>
                <a:cs typeface="+mn-lt"/>
              </a:rPr>
              <a:t>)</a:t>
            </a:r>
          </a:p>
          <a:p>
            <a:r>
              <a:rPr lang="fr-FR" sz="1200" dirty="0">
                <a:ea typeface="+mn-lt"/>
                <a:cs typeface="+mn-lt"/>
              </a:rPr>
              <a:t>UNION </a:t>
            </a:r>
          </a:p>
          <a:p>
            <a:r>
              <a:rPr lang="fr-FR" sz="1200" dirty="0">
                <a:ea typeface="+mn-lt"/>
                <a:cs typeface="+mn-lt"/>
              </a:rPr>
              <a:t>(SELECT TI.ID_TRACE_INFO, TI.ID_TRACE_SERVICE, TI.ID_TRACE_FLUX, TI.CLE, TI.VALEUR</a:t>
            </a:r>
          </a:p>
          <a:p>
            <a:r>
              <a:rPr lang="fr-FR" sz="1200" dirty="0">
                <a:ea typeface="+mn-lt"/>
                <a:cs typeface="+mn-lt"/>
              </a:rPr>
              <a:t>FROM PEX_TRC.T_TRACE_INFO TI JOIN PEX_TRC.T_TRACE_SERVICE TS USING (ID_TRACE_SERVICE) </a:t>
            </a:r>
          </a:p>
          <a:p>
            <a:r>
              <a:rPr lang="fr-FR" sz="1200" dirty="0">
                <a:ea typeface="+mn-lt"/>
                <a:cs typeface="+mn-lt"/>
              </a:rPr>
              <a:t>WHERE </a:t>
            </a:r>
          </a:p>
          <a:p>
            <a:r>
              <a:rPr lang="fr-FR" sz="1200" dirty="0">
                <a:ea typeface="+mn-lt"/>
                <a:cs typeface="+mn-lt"/>
              </a:rPr>
              <a:t>TS.RECEPTION_DATE&gt;= </a:t>
            </a:r>
            <a:r>
              <a:rPr lang="fr-FR" sz="1200" i="1" dirty="0">
                <a:highlight>
                  <a:srgbClr val="FFFF00"/>
                </a:highlight>
              </a:rPr>
              <a:t>T_SYNCHRONISATION.DATE_DEBUT</a:t>
            </a:r>
            <a:endParaRPr lang="fr-FR" sz="1200" dirty="0">
              <a:ea typeface="+mn-lt"/>
              <a:cs typeface="+mn-lt"/>
            </a:endParaRPr>
          </a:p>
          <a:p>
            <a:r>
              <a:rPr lang="fr-FR" sz="1200" dirty="0">
                <a:ea typeface="+mn-lt"/>
                <a:cs typeface="+mn-lt"/>
              </a:rPr>
              <a:t>AND TS.RECEPTION_DATE&lt;= </a:t>
            </a:r>
            <a:r>
              <a:rPr lang="fr-FR" sz="1200" i="1" dirty="0">
                <a:highlight>
                  <a:srgbClr val="FFFF00"/>
                </a:highlight>
              </a:rPr>
              <a:t>T_SYNCHRONISATION.DATE_FIN</a:t>
            </a:r>
            <a:endParaRPr lang="fr-FR" sz="1200" dirty="0">
              <a:ea typeface="+mn-lt"/>
              <a:cs typeface="+mn-lt"/>
            </a:endParaRPr>
          </a:p>
          <a:p>
            <a:r>
              <a:rPr lang="fr-FR" sz="1200" dirty="0">
                <a:ea typeface="+mn-lt"/>
                <a:cs typeface="+mn-lt"/>
              </a:rPr>
              <a:t>) </a:t>
            </a:r>
            <a:r>
              <a:rPr lang="fr-FR" sz="1200" dirty="0" err="1">
                <a:ea typeface="+mn-lt"/>
                <a:cs typeface="+mn-lt"/>
              </a:rPr>
              <a:t>order</a:t>
            </a:r>
            <a:r>
              <a:rPr lang="fr-FR" sz="1200" dirty="0">
                <a:ea typeface="+mn-lt"/>
                <a:cs typeface="+mn-lt"/>
              </a:rPr>
              <a:t> by 1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6F54906-B759-425E-B7D4-F267EF3D88FA}"/>
              </a:ext>
            </a:extLst>
          </p:cNvPr>
          <p:cNvSpPr txBox="1"/>
          <p:nvPr/>
        </p:nvSpPr>
        <p:spPr>
          <a:xfrm>
            <a:off x="5878700" y="3284892"/>
            <a:ext cx="55928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TABLE T_TRACE_LOG:</a:t>
            </a:r>
          </a:p>
          <a:p>
            <a:r>
              <a:rPr lang="fr-FR" sz="1200" dirty="0"/>
              <a:t>(SELECT TL.ID_TRACE_LOG, TL.ID_TRACE_SERVICE, TL.ID_TRACE_FLUX, TL.ID_TRACE_ORDRE, TL.DATE_MESSAGE, TL.ETAPE, TL.TYPE_MESSAGE, TL.ENDPOINT_NAME, TL.MESSAGE</a:t>
            </a:r>
          </a:p>
          <a:p>
            <a:r>
              <a:rPr lang="fr-FR" sz="1200" dirty="0"/>
              <a:t>FROM PEX_TRC.T_TRACE_LOG TL JOIN PEX_TRC.T_TRACE_FLUX TF USING (ID_TRACE_FLUX)</a:t>
            </a:r>
          </a:p>
          <a:p>
            <a:r>
              <a:rPr lang="fr-FR" sz="1200" dirty="0"/>
              <a:t>WHERE TF.RECEPTION_DATE&gt;=</a:t>
            </a:r>
            <a:r>
              <a:rPr lang="fr-FR" sz="1200" i="1" dirty="0">
                <a:highlight>
                  <a:srgbClr val="FFFF00"/>
                </a:highlight>
              </a:rPr>
              <a:t> T_SYNCHRONISATION.DATE_DEBUT </a:t>
            </a:r>
          </a:p>
          <a:p>
            <a:r>
              <a:rPr lang="fr-FR" sz="1200" dirty="0"/>
              <a:t>AND TF.RECEPTION_DATE&lt;=</a:t>
            </a:r>
            <a:r>
              <a:rPr lang="fr-FR" sz="1200" i="1" dirty="0">
                <a:highlight>
                  <a:srgbClr val="FFFF00"/>
                </a:highlight>
              </a:rPr>
              <a:t> T_SYNCHRONISATION.DATE_FIN</a:t>
            </a:r>
            <a:endParaRPr lang="fr-FR" sz="1200" dirty="0"/>
          </a:p>
          <a:p>
            <a:r>
              <a:rPr lang="fr-FR" sz="1200" dirty="0"/>
              <a:t>)</a:t>
            </a:r>
          </a:p>
          <a:p>
            <a:r>
              <a:rPr lang="fr-FR" sz="1200" dirty="0"/>
              <a:t>UNION</a:t>
            </a:r>
          </a:p>
          <a:p>
            <a:r>
              <a:rPr lang="fr-FR" sz="1200" dirty="0"/>
              <a:t>(SELECT TL.ID_TRACE_LOG, TL.ID_TRACE_SERVICE, TL.ID_TRACE_FLUX, TL.ID_TRACE_ORDRE, TL.DATE_MESSAGE, TL.ETAPE, TL.TYPE_MESSAGE, TL.ENDPOINT_NAME, TL.MESSAGE</a:t>
            </a:r>
          </a:p>
          <a:p>
            <a:r>
              <a:rPr lang="fr-FR" sz="1200" dirty="0"/>
              <a:t>FROM PEX_TRC.T_TRACE_LOG TL JOIN PEX_TRC.T_TRACE_SERVICE TS USING (ID_TRACE_SERVICE)</a:t>
            </a:r>
          </a:p>
          <a:p>
            <a:r>
              <a:rPr lang="fr-FR" sz="1200" dirty="0"/>
              <a:t>WHERE TS.RECEPTION_DATE&gt;=</a:t>
            </a:r>
            <a:r>
              <a:rPr lang="fr-FR" sz="1200" i="1" dirty="0">
                <a:highlight>
                  <a:srgbClr val="FFFF00"/>
                </a:highlight>
              </a:rPr>
              <a:t> T_SYNCHRONISATION.DATE_DEBUT </a:t>
            </a:r>
          </a:p>
          <a:p>
            <a:r>
              <a:rPr lang="fr-FR" sz="1200" dirty="0"/>
              <a:t>AND TS.RECEPTION_DATE&lt;=</a:t>
            </a:r>
            <a:r>
              <a:rPr lang="fr-FR" sz="1200" i="1" dirty="0">
                <a:highlight>
                  <a:srgbClr val="FFFF00"/>
                </a:highlight>
              </a:rPr>
              <a:t> T_SYNCHRONISATION.DATE_FIN</a:t>
            </a:r>
          </a:p>
          <a:p>
            <a:r>
              <a:rPr lang="fr-FR" sz="1200" dirty="0"/>
              <a:t>) ORDER BY 1</a:t>
            </a:r>
          </a:p>
        </p:txBody>
      </p:sp>
    </p:spTree>
    <p:extLst>
      <p:ext uri="{BB962C8B-B14F-4D97-AF65-F5344CB8AC3E}">
        <p14:creationId xmlns:p14="http://schemas.microsoft.com/office/powerpoint/2010/main" val="159462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9AE7E6D-569C-4AB6-951B-ABB6422D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921" y="430960"/>
            <a:ext cx="5904411" cy="1325563"/>
          </a:xfrm>
        </p:spPr>
        <p:txBody>
          <a:bodyPr>
            <a:normAutofit/>
          </a:bodyPr>
          <a:lstStyle/>
          <a:p>
            <a:endParaRPr lang="fr-FR" sz="1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52701-6881-41E1-911D-B2598FD8AC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4587875" cy="5926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b="1" dirty="0"/>
              <a:t>TABLE T_TRACE_LOG_ERREUR:</a:t>
            </a:r>
          </a:p>
          <a:p>
            <a:pPr marL="0" indent="0">
              <a:buNone/>
            </a:pPr>
            <a:r>
              <a:rPr lang="fr-FR" sz="1200" dirty="0"/>
              <a:t>(SELECT TLE.ID_TRACE_LOG_ERREUR, TLE.ID_TRACE_SERVICE, TLE.ID_TRACE_FLUX, TLE.ID_TRACE_ORDRE, TLE.ENDPOINT_NAME, TLE.MESSAGE, TLE.STACKTRACE, TLE.ID_JMS_MESSAGE, TLE.JMS_FILE_NAME, TLE.DATE_MESSAGE, TLE.ETAPE</a:t>
            </a:r>
          </a:p>
          <a:p>
            <a:pPr marL="0" indent="0">
              <a:buNone/>
            </a:pPr>
            <a:r>
              <a:rPr lang="fr-FR" sz="1200" dirty="0"/>
              <a:t>FROM PEX_TRC.T_TRACE_LOG_ERREUR TLE JOIN PEX_TRC.T_TRACE_FLUX TF USING(ID_TRACE_FLUX)</a:t>
            </a:r>
          </a:p>
          <a:p>
            <a:pPr marL="0" indent="0">
              <a:buNone/>
            </a:pPr>
            <a:r>
              <a:rPr lang="fr-FR" sz="1200" dirty="0"/>
              <a:t>WHERE TF.RECEPTION_DATE &gt;= </a:t>
            </a:r>
            <a:r>
              <a:rPr lang="fr-FR" sz="1200" i="1" dirty="0">
                <a:highlight>
                  <a:srgbClr val="FFFF00"/>
                </a:highlight>
              </a:rPr>
              <a:t>T_SYNCHRONISATION.DATE_DEBUT </a:t>
            </a:r>
          </a:p>
          <a:p>
            <a:pPr marL="0" indent="0">
              <a:buNone/>
            </a:pPr>
            <a:r>
              <a:rPr lang="fr-FR" sz="1200" dirty="0"/>
              <a:t>AND TF.RECEPTION_DATE &lt;= </a:t>
            </a:r>
            <a:r>
              <a:rPr lang="fr-FR" sz="1200" i="1" dirty="0">
                <a:highlight>
                  <a:srgbClr val="FFFF00"/>
                </a:highlight>
              </a:rPr>
              <a:t>T_SYNCHRONISATION.DATE_FIN</a:t>
            </a:r>
          </a:p>
          <a:p>
            <a:pPr marL="0" indent="0">
              <a:buNone/>
            </a:pPr>
            <a:r>
              <a:rPr lang="fr-FR" sz="1200" dirty="0"/>
              <a:t>)</a:t>
            </a:r>
          </a:p>
          <a:p>
            <a:pPr marL="0" indent="0">
              <a:buNone/>
            </a:pPr>
            <a:r>
              <a:rPr lang="fr-FR" sz="1200" dirty="0"/>
              <a:t>UNION </a:t>
            </a:r>
          </a:p>
          <a:p>
            <a:pPr marL="0" indent="0">
              <a:buNone/>
            </a:pPr>
            <a:r>
              <a:rPr lang="fr-FR" sz="1200" dirty="0"/>
              <a:t>(SELECT TLE.ID_TRACE_LOG_ERREUR, TLE.ID_TRACE_SERVICE, TLE.ID_TRACE_FLUX, TLE.ID_TRACE_ORDRE, TLE.ENDPOINT_NAME, TLE.MESSAGE, TLE.STACKTRACE, TLE.ID_JMS_MESSAGE, TLE.JMS_FILE_NAME, TLE.DATE_MESSAGE, TLE.ETAPE</a:t>
            </a:r>
          </a:p>
          <a:p>
            <a:pPr marL="0" indent="0">
              <a:buNone/>
            </a:pPr>
            <a:r>
              <a:rPr lang="fr-FR" sz="1200" dirty="0"/>
              <a:t>FROM PEX_TRC.T_TRACE_LOG_ERREUR TLE JOIN PEX_TRC.T_TRACE_SERVICE TS USING (ID_TRACE_SERVICE) </a:t>
            </a:r>
          </a:p>
          <a:p>
            <a:pPr marL="0" indent="0">
              <a:buNone/>
            </a:pPr>
            <a:r>
              <a:rPr lang="fr-FR" sz="1200" dirty="0"/>
              <a:t>WHERE </a:t>
            </a:r>
          </a:p>
          <a:p>
            <a:pPr marL="0" indent="0">
              <a:buNone/>
            </a:pPr>
            <a:r>
              <a:rPr lang="fr-FR" sz="1200" dirty="0"/>
              <a:t>TS.RECEPTION_DATE&gt;= </a:t>
            </a:r>
            <a:r>
              <a:rPr lang="fr-FR" sz="1200" i="1" dirty="0">
                <a:highlight>
                  <a:srgbClr val="FFFF00"/>
                </a:highlight>
              </a:rPr>
              <a:t>T_SYNCHRONISATION.DATE_DEBUT 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AND TS.RECEPTION_DATE&lt;= </a:t>
            </a:r>
            <a:r>
              <a:rPr lang="fr-FR" sz="1200" i="1" dirty="0">
                <a:highlight>
                  <a:srgbClr val="FFFF00"/>
                </a:highlight>
              </a:rPr>
              <a:t>T_SYNCHRONISATION.DATE_FIN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) </a:t>
            </a:r>
            <a:r>
              <a:rPr lang="fr-FR" sz="1200" dirty="0" err="1"/>
              <a:t>order</a:t>
            </a:r>
            <a:r>
              <a:rPr lang="fr-FR" sz="12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34575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CDE9F-D6E5-4B01-BCEA-03E412BD4C57}"/>
              </a:ext>
            </a:extLst>
          </p:cNvPr>
          <p:cNvSpPr txBox="1"/>
          <p:nvPr/>
        </p:nvSpPr>
        <p:spPr>
          <a:xfrm>
            <a:off x="402337" y="347472"/>
            <a:ext cx="112745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1. REQUETE:</a:t>
            </a:r>
          </a:p>
          <a:p>
            <a:r>
              <a:rPr lang="fr-FR" sz="1200" dirty="0">
                <a:highlight>
                  <a:srgbClr val="FFFF00"/>
                </a:highlight>
              </a:rPr>
              <a:t>@Hugo</a:t>
            </a:r>
            <a:r>
              <a:rPr lang="fr-FR" sz="1200" dirty="0"/>
              <a:t>: Fournir les 6 requête</a:t>
            </a:r>
          </a:p>
          <a:p>
            <a:r>
              <a:rPr lang="fr-FR" sz="1200" dirty="0"/>
              <a:t>2. TESTS + VALIDATIONS DES REQUETES</a:t>
            </a:r>
          </a:p>
          <a:p>
            <a:r>
              <a:rPr lang="fr-FR" sz="1200" dirty="0"/>
              <a:t>	</a:t>
            </a:r>
            <a:r>
              <a:rPr lang="fr-FR" sz="1200" dirty="0">
                <a:highlight>
                  <a:srgbClr val="FFFF00"/>
                </a:highlight>
              </a:rPr>
              <a:t>@Hugo </a:t>
            </a:r>
            <a:r>
              <a:rPr lang="fr-FR" sz="1200" dirty="0"/>
              <a:t>+ ECHANGE</a:t>
            </a:r>
          </a:p>
          <a:p>
            <a:r>
              <a:rPr lang="fr-FR" sz="1200" dirty="0"/>
              <a:t>3. CREATION DE LA TABLE T_SYNCRONISATION (PEX_TRC dans PEX)</a:t>
            </a:r>
          </a:p>
          <a:p>
            <a:pPr lvl="1"/>
            <a:r>
              <a:rPr lang="fr-FR" sz="1200" dirty="0">
                <a:highlight>
                  <a:srgbClr val="FFFF00"/>
                </a:highlight>
              </a:rPr>
              <a:t>@Mohamed</a:t>
            </a:r>
          </a:p>
          <a:p>
            <a:pPr lvl="1"/>
            <a:r>
              <a:rPr lang="fr-FR" sz="1200" dirty="0">
                <a:highlight>
                  <a:srgbClr val="FFFF00"/>
                </a:highlight>
              </a:rPr>
              <a:t>Il faudra créer une JIRA pour que le CDS ajoute dans son script de recréation du schéma PEX_TRC, la création de la table T_SYNCHRONISATION </a:t>
            </a:r>
          </a:p>
          <a:p>
            <a:r>
              <a:rPr lang="fr-FR" sz="1200" dirty="0"/>
              <a:t>4. CREATION DE LA PLSQL </a:t>
            </a:r>
            <a:r>
              <a:rPr lang="fr-FR" sz="1200" dirty="0">
                <a:highlight>
                  <a:srgbClr val="FFFF00"/>
                </a:highlight>
              </a:rPr>
              <a:t>ou script </a:t>
            </a:r>
            <a:r>
              <a:rPr lang="fr-FR" sz="1200" dirty="0"/>
              <a:t>qui est appelé </a:t>
            </a:r>
            <a:r>
              <a:rPr lang="fr-FR" sz="1200" dirty="0">
                <a:highlight>
                  <a:srgbClr val="FFFF00"/>
                </a:highlight>
              </a:rPr>
              <a:t>toutes les &lt;H&gt; heures </a:t>
            </a:r>
            <a:r>
              <a:rPr lang="fr-FR" sz="1200" dirty="0"/>
              <a:t>(24H/7J)</a:t>
            </a:r>
          </a:p>
          <a:p>
            <a:pPr lvl="1"/>
            <a:endParaRPr lang="fr-FR" sz="1200" dirty="0">
              <a:highlight>
                <a:srgbClr val="FFFF00"/>
              </a:highlight>
            </a:endParaRPr>
          </a:p>
          <a:p>
            <a:pPr lvl="1"/>
            <a:r>
              <a:rPr lang="fr-FR" sz="1200" dirty="0">
                <a:highlight>
                  <a:srgbClr val="FFFF00"/>
                </a:highlight>
              </a:rPr>
              <a:t>ATTENTION géré le cas où la table est vide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/>
              <a:t>En fonction des fichiers ACQ </a:t>
            </a:r>
            <a:r>
              <a:rPr lang="fr-FR" sz="1200" dirty="0" err="1"/>
              <a:t>Load_CSV</a:t>
            </a:r>
            <a:r>
              <a:rPr lang="fr-FR" sz="1200" dirty="0"/>
              <a:t> déterminer le dernier statut du dernier enregistrement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/>
              <a:t>Calcul de la DATE_DEBUT et DATE_FIN en fonction des précédents Status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/>
              <a:t>Création d’un nouvel enregistrement pour l’extraction Delta entre [DATE_DEBUT ; DATE_FIN ]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200" dirty="0"/>
              <a:t>Pour chaque Table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sz="1200" dirty="0"/>
              <a:t>Requete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FR" sz="1200" dirty="0"/>
              <a:t>Extraction en CSV:  </a:t>
            </a:r>
          </a:p>
          <a:p>
            <a:pPr lvl="2"/>
            <a:r>
              <a:rPr lang="fr-FR" sz="1200" dirty="0"/>
              <a:t>	règle de nommage: &lt;NOM_TABLE&gt;_&lt;</a:t>
            </a:r>
            <a:r>
              <a:rPr lang="fr-FR" sz="1200" dirty="0" err="1"/>
              <a:t>Date_déclenchement</a:t>
            </a:r>
            <a:r>
              <a:rPr lang="fr-FR" sz="1200" dirty="0"/>
              <a:t>&gt;_&lt;</a:t>
            </a:r>
            <a:r>
              <a:rPr lang="fr-FR" sz="1200" dirty="0" err="1"/>
              <a:t>Date_début_req</a:t>
            </a:r>
            <a:r>
              <a:rPr lang="fr-FR" sz="1200" dirty="0"/>
              <a:t>&gt;_&lt;</a:t>
            </a:r>
            <a:r>
              <a:rPr lang="fr-FR" sz="1200" dirty="0" err="1"/>
              <a:t>Date_fin_req</a:t>
            </a:r>
            <a:r>
              <a:rPr lang="fr-FR" sz="1200" dirty="0"/>
              <a:t>&gt;.csv</a:t>
            </a:r>
          </a:p>
          <a:p>
            <a:pPr lvl="1"/>
            <a:r>
              <a:rPr lang="fr-FR" sz="1200" dirty="0"/>
              <a:t>@Hugo: écrire l’ALGO	</a:t>
            </a:r>
          </a:p>
          <a:p>
            <a:pPr lvl="1"/>
            <a:r>
              <a:rPr lang="fr-FR" sz="1200" dirty="0">
                <a:highlight>
                  <a:srgbClr val="FFFF00"/>
                </a:highlight>
              </a:rPr>
              <a:t>@Mohamed pour l’implémentation</a:t>
            </a:r>
          </a:p>
          <a:p>
            <a:r>
              <a:rPr lang="fr-FR" sz="1200" dirty="0"/>
              <a:t>5. Synchronisation des 6 fichiers CSV sur le serveur de la BDD STAT</a:t>
            </a:r>
          </a:p>
          <a:p>
            <a:r>
              <a:rPr lang="fr-FR" sz="1200" dirty="0"/>
              <a:t>6. JOB BDD STAT qui se déclanche toutes les &lt;H&gt;+ 20 mn</a:t>
            </a:r>
          </a:p>
          <a:p>
            <a:r>
              <a:rPr lang="fr-FR" sz="1200" dirty="0"/>
              <a:t>	Pour chaque Table: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200" dirty="0"/>
              <a:t>S’il existe des fichiers CSV fait un </a:t>
            </a:r>
            <a:r>
              <a:rPr lang="fr-FR" sz="1200" dirty="0" err="1"/>
              <a:t>pgLoad</a:t>
            </a:r>
            <a:endParaRPr lang="fr-F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200" dirty="0"/>
              <a:t>Génère un fichier résultat de l’</a:t>
            </a:r>
            <a:r>
              <a:rPr lang="fr-FR" sz="1200" dirty="0" err="1"/>
              <a:t>intagration</a:t>
            </a:r>
            <a:r>
              <a:rPr lang="fr-FR" sz="1200" dirty="0"/>
              <a:t> (qui doit être synchroniser)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200" dirty="0"/>
              <a:t>Suppression du fichier CSV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131D3AF-8F33-45A9-A232-B59B65BC1F40}"/>
              </a:ext>
            </a:extLst>
          </p:cNvPr>
          <p:cNvGrpSpPr/>
          <p:nvPr/>
        </p:nvGrpSpPr>
        <p:grpSpPr>
          <a:xfrm>
            <a:off x="10020421" y="6236543"/>
            <a:ext cx="1888774" cy="461665"/>
            <a:chOff x="10020421" y="6236543"/>
            <a:chExt cx="1888774" cy="46166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76BBFC7-DA4E-4EEF-A3F0-742976824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61576" y="6281662"/>
              <a:ext cx="1047619" cy="37142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0956CF4-EB06-4F84-8334-7CDBE3A743A9}"/>
                </a:ext>
              </a:extLst>
            </p:cNvPr>
            <p:cNvSpPr txBox="1"/>
            <p:nvPr/>
          </p:nvSpPr>
          <p:spPr>
            <a:xfrm>
              <a:off x="10020421" y="6236543"/>
              <a:ext cx="932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i="1" dirty="0">
                  <a:solidFill>
                    <a:srgbClr val="00894F"/>
                  </a:solidFill>
                  <a:effectLst/>
                </a:rPr>
                <a:t>D</a:t>
              </a:r>
              <a:r>
                <a:rPr lang="fr-FR" b="1" i="1" dirty="0">
                  <a:solidFill>
                    <a:srgbClr val="00894F"/>
                  </a:solidFill>
                  <a:effectLst/>
                </a:rPr>
                <a:t>NUM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28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694BA17-837D-445F-8C60-8FBF2997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2" y="440492"/>
            <a:ext cx="4838700" cy="5295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FE80DB6-B899-4A4B-A2AB-B9B2C30B376E}"/>
              </a:ext>
            </a:extLst>
          </p:cNvPr>
          <p:cNvSpPr txBox="1"/>
          <p:nvPr/>
        </p:nvSpPr>
        <p:spPr>
          <a:xfrm>
            <a:off x="6007608" y="672196"/>
            <a:ext cx="35702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Info de connexion:</a:t>
            </a:r>
          </a:p>
          <a:p>
            <a:endParaRPr lang="fr-FR" sz="1000" dirty="0"/>
          </a:p>
          <a:p>
            <a:r>
              <a:rPr lang="fr-FR" sz="1000" dirty="0">
                <a:latin typeface="Lucida Console" panose="020B0609040504020204" pitchFamily="49" charset="0"/>
              </a:rPr>
              <a:t>osgi.jdbc.driver.name=PostgreSQL JDBC Driver</a:t>
            </a:r>
          </a:p>
          <a:p>
            <a:r>
              <a:rPr lang="fr-FR" sz="1000" dirty="0">
                <a:latin typeface="Lucida Console" panose="020B0609040504020204" pitchFamily="49" charset="0"/>
              </a:rPr>
              <a:t>serverName=pex2-app-pg1-rec.fret.sncf.fr</a:t>
            </a:r>
          </a:p>
          <a:p>
            <a:r>
              <a:rPr lang="fr-FR" sz="1000" dirty="0" err="1">
                <a:latin typeface="Lucida Console" panose="020B0609040504020204" pitchFamily="49" charset="0"/>
              </a:rPr>
              <a:t>databaseName</a:t>
            </a:r>
            <a:r>
              <a:rPr lang="fr-FR" sz="1000" dirty="0">
                <a:latin typeface="Lucida Console" panose="020B0609040504020204" pitchFamily="49" charset="0"/>
              </a:rPr>
              <a:t>=bpexrec1</a:t>
            </a:r>
          </a:p>
          <a:p>
            <a:r>
              <a:rPr lang="fr-FR" sz="1000" dirty="0" err="1">
                <a:latin typeface="Lucida Console" panose="020B0609040504020204" pitchFamily="49" charset="0"/>
              </a:rPr>
              <a:t>portNumber</a:t>
            </a:r>
            <a:r>
              <a:rPr lang="fr-FR" sz="1000" dirty="0">
                <a:latin typeface="Lucida Console" panose="020B0609040504020204" pitchFamily="49" charset="0"/>
              </a:rPr>
              <a:t>=5432</a:t>
            </a:r>
          </a:p>
          <a:p>
            <a:r>
              <a:rPr lang="fr-FR" sz="1000" dirty="0">
                <a:latin typeface="Lucida Console" panose="020B0609040504020204" pitchFamily="49" charset="0"/>
              </a:rPr>
              <a:t>user=</a:t>
            </a:r>
            <a:r>
              <a:rPr lang="fr-FR" sz="1000" dirty="0" err="1">
                <a:latin typeface="Lucida Console" panose="020B0609040504020204" pitchFamily="49" charset="0"/>
              </a:rPr>
              <a:t>u_pex_trc_fus_rw</a:t>
            </a:r>
            <a:endParaRPr lang="fr-FR" sz="1000" dirty="0">
              <a:latin typeface="Lucida Console" panose="020B0609040504020204" pitchFamily="49" charset="0"/>
            </a:endParaRPr>
          </a:p>
          <a:p>
            <a:r>
              <a:rPr lang="fr-FR" sz="1000" dirty="0">
                <a:latin typeface="Lucida Console" panose="020B0609040504020204" pitchFamily="49" charset="0"/>
              </a:rPr>
              <a:t>password=**********</a:t>
            </a:r>
            <a:endParaRPr lang="fr-FR" sz="1000" dirty="0"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endParaRPr lang="fr-FR" sz="1000" dirty="0">
              <a:latin typeface="Lucida Console" panose="020B0609040504020204" pitchFamily="49" charset="0"/>
            </a:endParaRPr>
          </a:p>
          <a:p>
            <a:endParaRPr lang="fr-FR" sz="1000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02EEA44-856B-4855-89E8-3E8163D66550}"/>
              </a:ext>
            </a:extLst>
          </p:cNvPr>
          <p:cNvGrpSpPr/>
          <p:nvPr/>
        </p:nvGrpSpPr>
        <p:grpSpPr>
          <a:xfrm>
            <a:off x="10020421" y="6236543"/>
            <a:ext cx="1888774" cy="461665"/>
            <a:chOff x="10020421" y="6236543"/>
            <a:chExt cx="1888774" cy="46166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92377EA-C1BF-4BF7-A832-C380E9139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1576" y="6281662"/>
              <a:ext cx="1047619" cy="37142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7C7A33D-52A5-4670-B4AE-E038D58C985D}"/>
                </a:ext>
              </a:extLst>
            </p:cNvPr>
            <p:cNvSpPr txBox="1"/>
            <p:nvPr/>
          </p:nvSpPr>
          <p:spPr>
            <a:xfrm>
              <a:off x="10020421" y="6236543"/>
              <a:ext cx="932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i="1" dirty="0">
                  <a:solidFill>
                    <a:srgbClr val="00894F"/>
                  </a:solidFill>
                  <a:effectLst/>
                </a:rPr>
                <a:t>D</a:t>
              </a:r>
              <a:r>
                <a:rPr lang="fr-FR" b="1" i="1" dirty="0">
                  <a:solidFill>
                    <a:srgbClr val="00894F"/>
                  </a:solidFill>
                  <a:effectLst/>
                </a:rPr>
                <a:t>NUM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60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9220B36-B35B-4B88-B13E-8F917787401F}"/>
              </a:ext>
            </a:extLst>
          </p:cNvPr>
          <p:cNvSpPr txBox="1"/>
          <p:nvPr/>
        </p:nvSpPr>
        <p:spPr>
          <a:xfrm>
            <a:off x="493776" y="210312"/>
            <a:ext cx="106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B6F999-40F9-4CC9-B545-4B79F301BC9D}"/>
              </a:ext>
            </a:extLst>
          </p:cNvPr>
          <p:cNvSpPr txBox="1"/>
          <p:nvPr/>
        </p:nvSpPr>
        <p:spPr>
          <a:xfrm>
            <a:off x="898398" y="579644"/>
            <a:ext cx="6094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*</a:t>
            </a:r>
          </a:p>
          <a:p>
            <a:r>
              <a:rPr lang="fr-FR" sz="1200" dirty="0"/>
              <a:t>FROM PEX_TRC.T_TRACE_FLUX TF</a:t>
            </a:r>
          </a:p>
          <a:p>
            <a:r>
              <a:rPr lang="fr-FR" sz="1200" dirty="0"/>
              <a:t>WHERE TF.RECEPTION_DATE&gt;=  '2023-05-19 00:00'</a:t>
            </a:r>
          </a:p>
          <a:p>
            <a:r>
              <a:rPr lang="fr-FR" sz="1200" dirty="0"/>
              <a:t>AND TF.RECEPTION_DATE&lt;=  '2023-05-19 00:59:59.999'</a:t>
            </a:r>
          </a:p>
          <a:p>
            <a:r>
              <a:rPr lang="fr-FR" sz="1200" dirty="0"/>
              <a:t>ORDER BY TF.ID_TRACE_FLUX;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DD33C4-F751-4FC1-9627-33435BB03B44}"/>
              </a:ext>
            </a:extLst>
          </p:cNvPr>
          <p:cNvSpPr txBox="1"/>
          <p:nvPr/>
        </p:nvSpPr>
        <p:spPr>
          <a:xfrm>
            <a:off x="5488686" y="579644"/>
            <a:ext cx="6094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*</a:t>
            </a:r>
          </a:p>
          <a:p>
            <a:r>
              <a:rPr lang="fr-FR" sz="1200" dirty="0"/>
              <a:t>FROM PEX_TRC.T_TRACE_SERVICE TS</a:t>
            </a:r>
          </a:p>
          <a:p>
            <a:r>
              <a:rPr lang="fr-FR" sz="1200" dirty="0"/>
              <a:t>WHERE TS.RECEPTION_DATE&gt;=  '2023-05-19 00:00'</a:t>
            </a:r>
          </a:p>
          <a:p>
            <a:r>
              <a:rPr lang="fr-FR" sz="1200" dirty="0"/>
              <a:t>AND TS.RECEPTION_DATE&lt;=  '2023-05-19 00:59:59.999'</a:t>
            </a:r>
          </a:p>
          <a:p>
            <a:r>
              <a:rPr lang="fr-FR" sz="1200" dirty="0"/>
              <a:t>ORDER BY TS.ID_TRACE_SERVICE;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528AE0-FE0A-4E43-879F-B8DC683C9F7A}"/>
              </a:ext>
            </a:extLst>
          </p:cNvPr>
          <p:cNvSpPr txBox="1"/>
          <p:nvPr/>
        </p:nvSpPr>
        <p:spPr>
          <a:xfrm>
            <a:off x="898398" y="1859340"/>
            <a:ext cx="6094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(SELECT TDM.ID_TRACE_DONNEES_METIER, TDM.ID_TRACE_SERVICE, TDM. ID_TRACE_FLUX, TDM.NOM, TDM.VALEUR</a:t>
            </a:r>
          </a:p>
          <a:p>
            <a:r>
              <a:rPr lang="fr-FR" sz="1200" dirty="0"/>
              <a:t>FROM PEX_TRC.T_TRACE_DONNEES_METIER TDM JOIN  PEX_TRC.T_TRACE_FLUX TF USING (ID_TRACE_FLUX) </a:t>
            </a:r>
          </a:p>
          <a:p>
            <a:r>
              <a:rPr lang="fr-FR" sz="1200" dirty="0"/>
              <a:t>WHERE </a:t>
            </a:r>
          </a:p>
          <a:p>
            <a:r>
              <a:rPr lang="fr-FR" sz="1200" dirty="0"/>
              <a:t> TF.RECEPTION_DATE&gt;=  '2023-05-19 00:00'</a:t>
            </a:r>
          </a:p>
          <a:p>
            <a:r>
              <a:rPr lang="fr-FR" sz="1200" dirty="0"/>
              <a:t>AND TF.RECEPTION_DATE&lt;=  '2023-05-19 00:59:59.999'</a:t>
            </a:r>
          </a:p>
          <a:p>
            <a:r>
              <a:rPr lang="fr-FR" sz="1200" dirty="0"/>
              <a:t>)</a:t>
            </a:r>
          </a:p>
          <a:p>
            <a:r>
              <a:rPr lang="fr-FR" sz="1200" dirty="0"/>
              <a:t> </a:t>
            </a:r>
          </a:p>
          <a:p>
            <a:r>
              <a:rPr lang="fr-FR" sz="1200" dirty="0"/>
              <a:t>UNION </a:t>
            </a:r>
          </a:p>
          <a:p>
            <a:r>
              <a:rPr lang="fr-FR" sz="1200" dirty="0"/>
              <a:t>(SELECT TDM.ID_TRACE_DONNEES_METIER, TDM.ID_TRACE_SERVICE, TDM. ID_TRACE_FLUX, TDM.NOM, TDM.VALEUR</a:t>
            </a:r>
          </a:p>
          <a:p>
            <a:r>
              <a:rPr lang="fr-FR" sz="1200" dirty="0"/>
              <a:t>FROM PEX_TRC.T_TRACE_DONNEES_METIER TDM JOIN  PEX_TRC.T_TRACE_SERVICE TS USING (ID_TRACE_SERVICE) </a:t>
            </a:r>
          </a:p>
          <a:p>
            <a:r>
              <a:rPr lang="fr-FR" sz="1200" dirty="0"/>
              <a:t>WHERE </a:t>
            </a:r>
          </a:p>
          <a:p>
            <a:r>
              <a:rPr lang="fr-FR" sz="1200" dirty="0"/>
              <a:t> TS.RECEPTION_DATE&gt;=  '2023-05-19 00:00'</a:t>
            </a:r>
          </a:p>
          <a:p>
            <a:r>
              <a:rPr lang="fr-FR" sz="1200" dirty="0"/>
              <a:t>AND TF.RECEPTION_DATE&lt;=  '2023-05-19 00:59:59.999'</a:t>
            </a:r>
          </a:p>
          <a:p>
            <a:r>
              <a:rPr lang="fr-FR" sz="1200" dirty="0"/>
              <a:t> ) ORDER BY ID_TRACE_DONNEES_METIER</a:t>
            </a:r>
          </a:p>
        </p:txBody>
      </p:sp>
    </p:spTree>
    <p:extLst>
      <p:ext uri="{BB962C8B-B14F-4D97-AF65-F5344CB8AC3E}">
        <p14:creationId xmlns:p14="http://schemas.microsoft.com/office/powerpoint/2010/main" val="503349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91F329B1D7540A232A1A1BB147705" ma:contentTypeVersion="12" ma:contentTypeDescription="Crée un document." ma:contentTypeScope="" ma:versionID="1bb3082bcbbe8cc726d3d27bbf139956">
  <xsd:schema xmlns:xsd="http://www.w3.org/2001/XMLSchema" xmlns:xs="http://www.w3.org/2001/XMLSchema" xmlns:p="http://schemas.microsoft.com/office/2006/metadata/properties" xmlns:ns2="688087be-2f59-4d30-9b62-caf70efe7ffc" xmlns:ns3="94b8fab6-d2ec-4070-b4fd-14d1194a995e" targetNamespace="http://schemas.microsoft.com/office/2006/metadata/properties" ma:root="true" ma:fieldsID="62f1bf05352040820a3d3f46b7f9b6cc" ns2:_="" ns3:_="">
    <xsd:import namespace="688087be-2f59-4d30-9b62-caf70efe7ffc"/>
    <xsd:import namespace="94b8fab6-d2ec-4070-b4fd-14d1194a99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087be-2f59-4d30-9b62-caf70efe7f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8fab6-d2ec-4070-b4fd-14d1194a99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9D632A-2273-4085-86CF-55B86DBE23D5}">
  <ds:schemaRefs>
    <ds:schemaRef ds:uri="688087be-2f59-4d30-9b62-caf70efe7ffc"/>
    <ds:schemaRef ds:uri="94b8fab6-d2ec-4070-b4fd-14d1194a99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0D1D7E1-35B8-41AE-BF35-266945356A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ED0DEA-E958-44A0-BB45-800D826A44F7}">
  <ds:schemaRefs>
    <ds:schemaRef ds:uri="94b8fab6-d2ec-4070-b4fd-14d1194a995e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688087be-2f59-4d30-9b62-caf70efe7ff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5508</TotalTime>
  <Words>2283</Words>
  <Application>Microsoft Office PowerPoint</Application>
  <PresentationFormat>Grand écran</PresentationFormat>
  <Paragraphs>275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Thème Office</vt:lpstr>
      <vt:lpstr>BASE STATISTIQUE</vt:lpstr>
      <vt:lpstr>Présentation PowerPoint</vt:lpstr>
      <vt:lpstr>ALGO T_SYNCHRONISATION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STATISTIQUE</dc:title>
  <dc:creator>SOPRANO Jerome (FRET SNCF / DIRECTION FRET SNCF / FR DNUM OPERATIONS ET SSI)</dc:creator>
  <cp:lastModifiedBy>SOPRANO Jerome (FRET SNCF / DIRECTION FRET SNCF / FR DNUM OPERATIONS ET SSI)</cp:lastModifiedBy>
  <cp:revision>7</cp:revision>
  <dcterms:created xsi:type="dcterms:W3CDTF">2023-05-17T09:35:59Z</dcterms:created>
  <dcterms:modified xsi:type="dcterms:W3CDTF">2023-06-27T16:02:25Z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d3f7c8-5c4b-4ab6-9486-a0a9eb08efa7_Enabled">
    <vt:lpwstr>true</vt:lpwstr>
  </property>
  <property fmtid="{D5CDD505-2E9C-101B-9397-08002B2CF9AE}" pid="3" name="MSIP_Label_c8d3f7c8-5c4b-4ab6-9486-a0a9eb08efa7_SetDate">
    <vt:lpwstr>2023-05-17T10:51:22Z</vt:lpwstr>
  </property>
  <property fmtid="{D5CDD505-2E9C-101B-9397-08002B2CF9AE}" pid="4" name="MSIP_Label_c8d3f7c8-5c4b-4ab6-9486-a0a9eb08efa7_Method">
    <vt:lpwstr>Standard</vt:lpwstr>
  </property>
  <property fmtid="{D5CDD505-2E9C-101B-9397-08002B2CF9AE}" pid="5" name="MSIP_Label_c8d3f7c8-5c4b-4ab6-9486-a0a9eb08efa7_Name">
    <vt:lpwstr>Interne - Groupe</vt:lpwstr>
  </property>
  <property fmtid="{D5CDD505-2E9C-101B-9397-08002B2CF9AE}" pid="6" name="MSIP_Label_c8d3f7c8-5c4b-4ab6-9486-a0a9eb08efa7_SiteId">
    <vt:lpwstr>4a7c8238-5799-4b16-9fc6-9ad8fce5a7d9</vt:lpwstr>
  </property>
  <property fmtid="{D5CDD505-2E9C-101B-9397-08002B2CF9AE}" pid="7" name="MSIP_Label_c8d3f7c8-5c4b-4ab6-9486-a0a9eb08efa7_ActionId">
    <vt:lpwstr>627c2590-98cd-438b-b932-7a9513680cd6</vt:lpwstr>
  </property>
  <property fmtid="{D5CDD505-2E9C-101B-9397-08002B2CF9AE}" pid="8" name="MSIP_Label_c8d3f7c8-5c4b-4ab6-9486-a0a9eb08efa7_ContentBits">
    <vt:lpwstr>2</vt:lpwstr>
  </property>
  <property fmtid="{D5CDD505-2E9C-101B-9397-08002B2CF9AE}" pid="9" name="ContentTypeId">
    <vt:lpwstr>0x01010065291F329B1D7540A232A1A1BB147705</vt:lpwstr>
  </property>
</Properties>
</file>