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Product Sans" panose="020B0403030502040203" pitchFamily="34" charset="0"/>
      <p:regular r:id="rId21"/>
    </p:embeddedFont>
    <p:embeddedFont>
      <p:font typeface="Questrial"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2" name="Google Shape;3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a7f978fd3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g4a7f978fd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3" name="Google Shape;4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a029b0b0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4a029b0b0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7" name="Google Shape;4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9" name="Google Shape;42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a029b0b0e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4a029b0b0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4a029b0b0e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g4a029b0b0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a029b0b0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g4a029b0b0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414338" y="9525"/>
              <a:ext cx="28575" cy="4481513"/>
            </a:xfrm>
            <a:prstGeom prst="rect">
              <a:avLst/>
            </a:pr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B968B7"/>
                </a:gs>
              </a:gsLst>
              <a:lin ang="5400000" scaled="0"/>
            </a:gradFill>
            <a:ln>
              <a:noFill/>
            </a:ln>
          </p:spPr>
        </p:sp>
        <p:sp>
          <p:nvSpPr>
            <p:cNvPr id="61" name="Google Shape;61;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B968B7"/>
                </a:gs>
              </a:gsLst>
              <a:lin ang="5400000" scaled="0"/>
            </a:gradFill>
            <a:ln>
              <a:noFill/>
            </a:ln>
          </p:spPr>
        </p:sp>
        <p:sp>
          <p:nvSpPr>
            <p:cNvPr id="62" name="Google Shape;62;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B968B7"/>
                </a:gs>
              </a:gsLst>
              <a:lin ang="5400000" scaled="0"/>
            </a:gradFill>
            <a:ln>
              <a:noFill/>
            </a:ln>
          </p:spPr>
        </p:sp>
        <p:sp>
          <p:nvSpPr>
            <p:cNvPr id="64" name="Google Shape;64;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B968B7"/>
                </a:gs>
              </a:gsLst>
              <a:lin ang="5400000" scaled="0"/>
            </a:gradFill>
            <a:ln>
              <a:noFill/>
            </a:ln>
          </p:spPr>
        </p:sp>
        <p:sp>
          <p:nvSpPr>
            <p:cNvPr id="65" name="Google Shape;65;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B968B7"/>
                </a:gs>
              </a:gsLst>
              <a:lin ang="5400000" scaled="0"/>
            </a:gradFill>
            <a:ln>
              <a:noFill/>
            </a:ln>
          </p:spPr>
        </p:sp>
        <p:sp>
          <p:nvSpPr>
            <p:cNvPr id="68" name="Google Shape;68;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B968B7"/>
                </a:gs>
              </a:gsLst>
              <a:lin ang="5400000" scaled="0"/>
            </a:gradFill>
            <a:ln>
              <a:noFill/>
            </a:ln>
          </p:spPr>
        </p:sp>
        <p:sp>
          <p:nvSpPr>
            <p:cNvPr id="70" name="Google Shape;70;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B968B7"/>
                </a:gs>
              </a:gsLst>
              <a:lin ang="5400000" scaled="0"/>
            </a:gradFill>
            <a:ln>
              <a:noFill/>
            </a:ln>
          </p:spPr>
        </p:sp>
        <p:sp>
          <p:nvSpPr>
            <p:cNvPr id="73" name="Google Shape;73;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B968B7"/>
                </a:gs>
              </a:gsLst>
              <a:lin ang="5400000" scaled="0"/>
            </a:gradFill>
            <a:ln>
              <a:noFill/>
            </a:ln>
          </p:spPr>
        </p:sp>
        <p:sp>
          <p:nvSpPr>
            <p:cNvPr id="76" name="Google Shape;76;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B968B7"/>
                </a:gs>
              </a:gsLst>
              <a:lin ang="5400000" scaled="0"/>
            </a:gradFill>
            <a:ln>
              <a:noFill/>
            </a:ln>
          </p:spPr>
        </p:sp>
        <p:sp>
          <p:nvSpPr>
            <p:cNvPr id="78" name="Google Shape;78;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B968B7"/>
                </a:gs>
              </a:gsLst>
              <a:lin ang="5400000" scaled="0"/>
            </a:gradFill>
            <a:ln>
              <a:noFill/>
            </a:ln>
          </p:spPr>
        </p:sp>
        <p:sp>
          <p:nvSpPr>
            <p:cNvPr id="80" name="Google Shape;80;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B968B7"/>
                </a:gs>
              </a:gsLst>
              <a:lin ang="5400000" scaled="0"/>
            </a:gradFill>
            <a:ln>
              <a:noFill/>
            </a:ln>
          </p:spPr>
        </p:sp>
        <p:sp>
          <p:nvSpPr>
            <p:cNvPr id="82" name="Google Shape;82;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642938" y="6610350"/>
              <a:ext cx="23813" cy="242888"/>
            </a:xfrm>
            <a:prstGeom prst="rect">
              <a:avLst/>
            </a:pr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B968B7"/>
                </a:gs>
              </a:gsLst>
              <a:lin ang="5400000" scaled="0"/>
            </a:gradFill>
            <a:ln>
              <a:noFill/>
            </a:ln>
          </p:spPr>
        </p:sp>
        <p:sp>
          <p:nvSpPr>
            <p:cNvPr id="86" name="Google Shape;86;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B968B7"/>
                </a:gs>
              </a:gsLst>
              <a:lin ang="5400000" scaled="0"/>
            </a:gradFill>
            <a:ln>
              <a:noFill/>
            </a:ln>
          </p:spPr>
        </p:sp>
        <p:sp>
          <p:nvSpPr>
            <p:cNvPr id="87" name="Google Shape;87;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B968B7"/>
                </a:gs>
              </a:gsLst>
              <a:lin ang="5400000" scaled="0"/>
            </a:gradFill>
            <a:ln>
              <a:noFill/>
            </a:ln>
          </p:spPr>
        </p:sp>
        <p:sp>
          <p:nvSpPr>
            <p:cNvPr id="89" name="Google Shape;89;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B968B7"/>
                </a:gs>
              </a:gsLst>
              <a:lin ang="5400000" scaled="0"/>
            </a:gradFill>
            <a:ln>
              <a:noFill/>
            </a:ln>
          </p:spPr>
        </p:sp>
        <p:sp>
          <p:nvSpPr>
            <p:cNvPr id="90" name="Google Shape;90;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B968B7"/>
                </a:gs>
              </a:gsLst>
              <a:lin ang="5400000" scaled="0"/>
            </a:gradFill>
            <a:ln>
              <a:noFill/>
            </a:ln>
          </p:spPr>
        </p:sp>
        <p:sp>
          <p:nvSpPr>
            <p:cNvPr id="92" name="Google Shape;92;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B968B7"/>
                </a:gs>
              </a:gsLst>
              <a:lin ang="5400000" scaled="0"/>
            </a:gradFill>
            <a:ln>
              <a:noFill/>
            </a:ln>
          </p:spPr>
        </p:sp>
        <p:sp>
          <p:nvSpPr>
            <p:cNvPr id="94" name="Google Shape;94;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1228725" y="4662488"/>
              <a:ext cx="23813" cy="2181225"/>
            </a:xfrm>
            <a:prstGeom prst="rect">
              <a:avLst/>
            </a:pr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B968B7"/>
                </a:gs>
              </a:gsLst>
              <a:lin ang="5400000" scaled="0"/>
            </a:gradFill>
            <a:ln>
              <a:noFill/>
            </a:ln>
          </p:spPr>
        </p:sp>
        <p:sp>
          <p:nvSpPr>
            <p:cNvPr id="97" name="Google Shape;97;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B968B7"/>
                </a:gs>
              </a:gsLst>
              <a:lin ang="5400000" scaled="0"/>
            </a:gradFill>
            <a:ln>
              <a:noFill/>
            </a:ln>
          </p:spPr>
        </p:sp>
        <p:sp>
          <p:nvSpPr>
            <p:cNvPr id="99" name="Google Shape;99;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B968B7"/>
                </a:gs>
              </a:gsLst>
              <a:lin ang="5400000" scaled="0"/>
            </a:gradFill>
            <a:ln>
              <a:noFill/>
            </a:ln>
          </p:spPr>
        </p:sp>
        <p:sp>
          <p:nvSpPr>
            <p:cNvPr id="102" name="Google Shape;102;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B968B7"/>
                </a:gs>
              </a:gsLst>
              <a:lin ang="5400000" scaled="0"/>
            </a:gradFill>
            <a:ln>
              <a:noFill/>
            </a:ln>
          </p:spPr>
        </p:sp>
        <p:sp>
          <p:nvSpPr>
            <p:cNvPr id="103" name="Google Shape;103;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B968B7"/>
                </a:gs>
              </a:gsLst>
              <a:lin ang="5400000" scaled="0"/>
            </a:gradFill>
            <a:ln>
              <a:noFill/>
            </a:ln>
          </p:spPr>
        </p:sp>
        <p:sp>
          <p:nvSpPr>
            <p:cNvPr id="106" name="Google Shape;106;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B968B7"/>
                </a:gs>
              </a:gsLst>
              <a:lin ang="5400000" scaled="0"/>
            </a:gradFill>
            <a:ln>
              <a:noFill/>
            </a:ln>
          </p:spPr>
        </p:sp>
        <p:sp>
          <p:nvSpPr>
            <p:cNvPr id="108" name="Google Shape;108;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4800"/>
              <a:buFont typeface="Quest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Quest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11"/>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F2EFF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68" name="Google Shape;168;p11"/>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3600"/>
              <a:buFont typeface="Quest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12"/>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3600"/>
              <a:buFont typeface="Quest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13"/>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Questrial"/>
              <a:buNone/>
            </a:pPr>
            <a:r>
              <a:rPr lang="en-US" sz="8000" b="0" i="0" u="none" strike="noStrike" cap="none">
                <a:solidFill>
                  <a:schemeClr val="lt1"/>
                </a:solidFill>
                <a:latin typeface="Questrial"/>
                <a:ea typeface="Questrial"/>
                <a:cs typeface="Questrial"/>
                <a:sym typeface="Questrial"/>
              </a:rPr>
              <a:t>“</a:t>
            </a:r>
            <a:endParaRPr sz="1400" b="0" i="0" u="none" strike="noStrike" cap="none">
              <a:solidFill>
                <a:srgbClr val="000000"/>
              </a:solidFill>
              <a:latin typeface="Arial"/>
              <a:ea typeface="Arial"/>
              <a:cs typeface="Arial"/>
              <a:sym typeface="Arial"/>
            </a:endParaRPr>
          </a:p>
        </p:txBody>
      </p:sp>
      <p:sp>
        <p:nvSpPr>
          <p:cNvPr id="186" name="Google Shape;186;p13"/>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Questrial"/>
              <a:buNone/>
            </a:pPr>
            <a:r>
              <a:rPr lang="en-US" sz="8000" b="0" i="0" u="none" strike="noStrike" cap="none">
                <a:solidFill>
                  <a:schemeClr val="lt1"/>
                </a:solidFill>
                <a:latin typeface="Questrial"/>
                <a:ea typeface="Questrial"/>
                <a:cs typeface="Questrial"/>
                <a:sym typeface="Quest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600"/>
              <a:buFont typeface="Quest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14"/>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5"/>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15"/>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15"/>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15"/>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15"/>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5"/>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16"/>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16"/>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F2EFF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08" name="Google Shape;208;p16"/>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16"/>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16"/>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F2EFF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1" name="Google Shape;211;p16"/>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1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16"/>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F2EFF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214" name="Google Shape;214;p16"/>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17"/>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18"/>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600"/>
              <a:buFont typeface="Quest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5"/>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5"/>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6"/>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6"/>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6"/>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6"/>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Quest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9"/>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9"/>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3200"/>
              <a:buFont typeface="Quest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1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F2EFF2">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Questrial"/>
                <a:ea typeface="Questrial"/>
                <a:cs typeface="Questrial"/>
                <a:sym typeface="Questrial"/>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Questrial"/>
                <a:ea typeface="Questrial"/>
                <a:cs typeface="Questrial"/>
                <a:sym typeface="Questrial"/>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Questrial"/>
                <a:ea typeface="Questrial"/>
                <a:cs typeface="Questrial"/>
                <a:sym typeface="Questrial"/>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Questrial"/>
                <a:ea typeface="Questrial"/>
                <a:cs typeface="Questrial"/>
                <a:sym typeface="Questrial"/>
              </a:defRPr>
            </a:lvl9pPr>
          </a:lstStyle>
          <a:p>
            <a:endParaRPr/>
          </a:p>
        </p:txBody>
      </p:sp>
      <p:sp>
        <p:nvSpPr>
          <p:cNvPr id="161" name="Google Shape;161;p10"/>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B968B7"/>
                  </a:gs>
                </a:gsLst>
                <a:lin ang="5400000" scaled="0"/>
              </a:gradFill>
              <a:ln>
                <a:noFill/>
              </a:ln>
            </p:spPr>
          </p:sp>
          <p:sp>
            <p:nvSpPr>
              <p:cNvPr id="13" name="Google Shape;13;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B968B7"/>
                  </a:gs>
                </a:gsLst>
                <a:lin ang="5400000" scaled="0"/>
              </a:gradFill>
              <a:ln>
                <a:noFill/>
              </a:ln>
            </p:spPr>
          </p:sp>
          <p:sp>
            <p:nvSpPr>
              <p:cNvPr id="15" name="Google Shape;15;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B968B7"/>
                  </a:gs>
                </a:gsLst>
                <a:lin ang="5400000" scaled="0"/>
              </a:gradFill>
              <a:ln>
                <a:noFill/>
              </a:ln>
            </p:spPr>
          </p:sp>
          <p:sp>
            <p:nvSpPr>
              <p:cNvPr id="16" name="Google Shape;16;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B968B7"/>
                  </a:gs>
                </a:gsLst>
                <a:lin ang="5400000" scaled="0"/>
              </a:gradFill>
              <a:ln>
                <a:noFill/>
              </a:ln>
            </p:spPr>
          </p:sp>
          <p:sp>
            <p:nvSpPr>
              <p:cNvPr id="19" name="Google Shape;19;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B968B7"/>
                  </a:gs>
                </a:gsLst>
                <a:lin ang="5400000" scaled="0"/>
              </a:gradFill>
              <a:ln w="9525" cap="flat" cmpd="sng">
                <a:solidFill>
                  <a:srgbClr val="FFFFFF"/>
                </a:solidFill>
                <a:prstDash val="solid"/>
                <a:miter lim="800000"/>
                <a:headEnd type="none" w="sm" len="sm"/>
                <a:tailEnd type="none" w="sm" len="sm"/>
              </a:ln>
            </p:spPr>
          </p:cxnSp>
          <p:sp>
            <p:nvSpPr>
              <p:cNvPr id="21" name="Google Shape;21;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B968B7"/>
                  </a:gs>
                </a:gsLst>
                <a:lin ang="5400000" scaled="0"/>
              </a:gradFill>
              <a:ln>
                <a:noFill/>
              </a:ln>
            </p:spPr>
          </p:sp>
          <p:sp>
            <p:nvSpPr>
              <p:cNvPr id="22" name="Google Shape;22;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B968B7"/>
                  </a:gs>
                </a:gsLst>
                <a:lin ang="5400000" scaled="0"/>
              </a:gradFill>
              <a:ln>
                <a:noFill/>
              </a:ln>
            </p:spPr>
          </p:sp>
          <p:sp>
            <p:nvSpPr>
              <p:cNvPr id="23" name="Google Shape;23;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B968B7"/>
                  </a:gs>
                </a:gsLst>
                <a:lin ang="5400000" scaled="0"/>
              </a:gradFill>
              <a:ln>
                <a:noFill/>
              </a:ln>
            </p:spPr>
          </p:sp>
          <p:sp>
            <p:nvSpPr>
              <p:cNvPr id="24" name="Google Shape;24;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133350" y="4662488"/>
                <a:ext cx="23813" cy="2181225"/>
              </a:xfrm>
              <a:prstGeom prst="rect">
                <a:avLst/>
              </a:pr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B968B7"/>
                  </a:gs>
                </a:gsLst>
                <a:lin ang="5400000" scaled="0"/>
              </a:gradFill>
              <a:ln>
                <a:noFill/>
              </a:ln>
            </p:spPr>
          </p:sp>
          <p:sp>
            <p:nvSpPr>
              <p:cNvPr id="27" name="Google Shape;27;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B968B7"/>
                  </a:gs>
                </a:gsLst>
                <a:lin ang="5400000" scaled="0"/>
              </a:gradFill>
              <a:ln>
                <a:noFill/>
              </a:ln>
            </p:spPr>
          </p:sp>
          <p:sp>
            <p:nvSpPr>
              <p:cNvPr id="29" name="Google Shape;29;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B968B7"/>
                  </a:gs>
                </a:gsLst>
                <a:lin ang="5400000" scaled="0"/>
              </a:gradFill>
              <a:ln>
                <a:noFill/>
              </a:ln>
            </p:spPr>
          </p:sp>
          <p:sp>
            <p:nvSpPr>
              <p:cNvPr id="31" name="Google Shape;31;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B968B7"/>
                  </a:gs>
                </a:gsLst>
                <a:lin ang="5400000" scaled="0"/>
              </a:gradFill>
              <a:ln>
                <a:noFill/>
              </a:ln>
            </p:spPr>
          </p:sp>
          <p:sp>
            <p:nvSpPr>
              <p:cNvPr id="32" name="Google Shape;32;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B968B7"/>
                  </a:gs>
                </a:gsLst>
                <a:lin ang="5400000" scaled="0"/>
              </a:gradFill>
              <a:ln>
                <a:noFill/>
              </a:ln>
            </p:spPr>
          </p:sp>
          <p:sp>
            <p:nvSpPr>
              <p:cNvPr id="35" name="Google Shape;35;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B968B7"/>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EAE5EB">
                      <a:alpha val="80000"/>
                    </a:srgbClr>
                  </a:gs>
                  <a:gs pos="100000">
                    <a:srgbClr val="B968B7">
                      <a:alpha val="60000"/>
                    </a:srgbClr>
                  </a:gs>
                </a:gsLst>
                <a:lin ang="5400000" scaled="0"/>
              </a:gradFill>
              <a:ln>
                <a:noFill/>
              </a:ln>
            </p:spPr>
          </p:sp>
          <p:sp>
            <p:nvSpPr>
              <p:cNvPr id="38" name="Google Shape;38;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EAE5EB">
                      <a:alpha val="80000"/>
                    </a:srgbClr>
                  </a:gs>
                  <a:gs pos="100000">
                    <a:srgbClr val="B968B7">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EAE5EB">
                      <a:alpha val="80000"/>
                    </a:srgbClr>
                  </a:gs>
                  <a:gs pos="100000">
                    <a:srgbClr val="B968B7">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EAE5EB">
                      <a:alpha val="80000"/>
                    </a:srgbClr>
                  </a:gs>
                  <a:gs pos="100000">
                    <a:srgbClr val="B968B7">
                      <a:alpha val="60000"/>
                    </a:srgbClr>
                  </a:gs>
                </a:gsLst>
                <a:lin ang="5400000" scaled="0"/>
              </a:gradFill>
              <a:ln>
                <a:noFill/>
              </a:ln>
            </p:spPr>
          </p:sp>
          <p:sp>
            <p:nvSpPr>
              <p:cNvPr id="41" name="Google Shape;41;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EAE5EB">
                      <a:alpha val="80000"/>
                    </a:srgbClr>
                  </a:gs>
                  <a:gs pos="100000">
                    <a:srgbClr val="B968B7">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EAE5EB">
                      <a:alpha val="80000"/>
                    </a:srgbClr>
                  </a:gs>
                  <a:gs pos="100000">
                    <a:srgbClr val="B968B7">
                      <a:alpha val="60000"/>
                    </a:srgbClr>
                  </a:gs>
                </a:gsLst>
                <a:lin ang="5400000" scaled="0"/>
              </a:gradFill>
              <a:ln>
                <a:noFill/>
              </a:ln>
            </p:spPr>
          </p:sp>
          <p:sp>
            <p:nvSpPr>
              <p:cNvPr id="43" name="Google Shape;43;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EAE5EB">
                      <a:alpha val="80000"/>
                    </a:srgbClr>
                  </a:gs>
                  <a:gs pos="100000">
                    <a:srgbClr val="B968B7">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EAE5EB">
                      <a:alpha val="80000"/>
                    </a:srgbClr>
                  </a:gs>
                  <a:gs pos="100000">
                    <a:srgbClr val="B968B7">
                      <a:alpha val="60000"/>
                    </a:srgbClr>
                  </a:gs>
                </a:gsLst>
                <a:lin ang="5400000" scaled="0"/>
              </a:gradFill>
              <a:ln>
                <a:noFill/>
              </a:ln>
            </p:spPr>
          </p:sp>
          <p:sp>
            <p:nvSpPr>
              <p:cNvPr id="45" name="Google Shape;45;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EAE5EB">
                      <a:alpha val="80000"/>
                    </a:srgbClr>
                  </a:gs>
                  <a:gs pos="100000">
                    <a:srgbClr val="B968B7">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
              <p:cNvSpPr/>
              <p:nvPr/>
            </p:nvSpPr>
            <p:spPr>
              <a:xfrm>
                <a:off x="11939587" y="6596063"/>
                <a:ext cx="23813" cy="252413"/>
              </a:xfrm>
              <a:prstGeom prst="rect">
                <a:avLst/>
              </a:prstGeom>
              <a:gradFill>
                <a:gsLst>
                  <a:gs pos="0">
                    <a:srgbClr val="EAE5EB">
                      <a:alpha val="80000"/>
                    </a:srgbClr>
                  </a:gs>
                  <a:gs pos="100000">
                    <a:srgbClr val="B968B7">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 name="Google Shape;47;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49" name="Google Shape;49;p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Questrial"/>
                <a:ea typeface="Questrial"/>
                <a:cs typeface="Questrial"/>
                <a:sym typeface="Quest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9pPr>
          </a:lstStyle>
          <a:p>
            <a:endParaRPr/>
          </a:p>
        </p:txBody>
      </p:sp>
      <p:sp>
        <p:nvSpPr>
          <p:cNvPr id="50" name="Google Shape;50;p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Questrial"/>
                <a:ea typeface="Questrial"/>
                <a:cs typeface="Questrial"/>
                <a:sym typeface="Quest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Questrial"/>
                <a:ea typeface="Questrial"/>
                <a:cs typeface="Questrial"/>
                <a:sym typeface="Questrial"/>
              </a:defRPr>
            </a:lvl9pPr>
          </a:lstStyle>
          <a:p>
            <a:endParaRPr/>
          </a:p>
        </p:txBody>
      </p:sp>
      <p:sp>
        <p:nvSpPr>
          <p:cNvPr id="51" name="Google Shape;51;p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 TargetMode="External"/><Relationship Id="rId7" Type="http://schemas.openxmlformats.org/officeDocument/2006/relationships/hyperlink" Target="https://arxiv.org/abs/1707.0213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tensorflow.org/api_docs/" TargetMode="External"/><Relationship Id="rId5" Type="http://schemas.openxmlformats.org/officeDocument/2006/relationships/hyperlink" Target="https://keras.io/" TargetMode="External"/><Relationship Id="rId4" Type="http://schemas.openxmlformats.org/officeDocument/2006/relationships/hyperlink" Target="https://docs.djangoproject.com/en/2.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9" descr="Related image"/>
          <p:cNvPicPr preferRelativeResize="0"/>
          <p:nvPr/>
        </p:nvPicPr>
        <p:blipFill rotWithShape="1">
          <a:blip r:embed="rId3">
            <a:alphaModFix/>
          </a:blip>
          <a:srcRect/>
          <a:stretch/>
        </p:blipFill>
        <p:spPr>
          <a:xfrm>
            <a:off x="0" y="0"/>
            <a:ext cx="12191999" cy="7288106"/>
          </a:xfrm>
          <a:prstGeom prst="rect">
            <a:avLst/>
          </a:prstGeom>
          <a:noFill/>
          <a:ln>
            <a:noFill/>
          </a:ln>
        </p:spPr>
      </p:pic>
      <p:sp>
        <p:nvSpPr>
          <p:cNvPr id="235" name="Google Shape;235;p19"/>
          <p:cNvSpPr txBox="1">
            <a:spLocks noGrp="1"/>
          </p:cNvSpPr>
          <p:nvPr>
            <p:ph type="ctrTitle"/>
          </p:nvPr>
        </p:nvSpPr>
        <p:spPr>
          <a:xfrm>
            <a:off x="1876424" y="1122363"/>
            <a:ext cx="8791575" cy="207759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Questrial"/>
              <a:buNone/>
            </a:pPr>
            <a:r>
              <a:rPr lang="en-US" b="1" dirty="0">
                <a:ln w="10160">
                  <a:solidFill>
                    <a:schemeClr val="accent5"/>
                  </a:solidFill>
                  <a:prstDash val="solid"/>
                </a:ln>
                <a:solidFill>
                  <a:srgbClr val="FFFFFF"/>
                </a:solidFill>
                <a:effectLst>
                  <a:outerShdw blurRad="50800" dist="38100" dir="16200000" rotWithShape="0">
                    <a:prstClr val="black">
                      <a:alpha val="40000"/>
                    </a:prstClr>
                  </a:outerShdw>
                </a:effectLst>
                <a:latin typeface="Product Sans" panose="020B0403030502040203" pitchFamily="34" charset="0"/>
                <a:ea typeface="Arial"/>
                <a:cs typeface="Arial"/>
                <a:sym typeface="Arial"/>
              </a:rPr>
              <a:t>SIGNATURE VERIFICATION</a:t>
            </a:r>
            <a:endParaRPr b="1" dirty="0">
              <a:ln w="10160">
                <a:solidFill>
                  <a:schemeClr val="accent5"/>
                </a:solidFill>
                <a:prstDash val="solid"/>
              </a:ln>
              <a:solidFill>
                <a:srgbClr val="FFFFFF"/>
              </a:solidFill>
              <a:effectLst>
                <a:outerShdw blurRad="50800" dist="38100" dir="16200000" rotWithShape="0">
                  <a:prstClr val="black">
                    <a:alpha val="40000"/>
                  </a:prstClr>
                </a:outerShdw>
              </a:effectLst>
              <a:latin typeface="Product Sans" panose="020B0403030502040203" pitchFamily="34" charset="0"/>
              <a:ea typeface="Arial"/>
              <a:cs typeface="Arial"/>
              <a:sym typeface="Arial"/>
            </a:endParaRPr>
          </a:p>
        </p:txBody>
      </p:sp>
      <p:sp>
        <p:nvSpPr>
          <p:cNvPr id="236" name="Google Shape;236;p19"/>
          <p:cNvSpPr txBox="1">
            <a:spLocks noGrp="1"/>
          </p:cNvSpPr>
          <p:nvPr>
            <p:ph type="subTitle" idx="1"/>
          </p:nvPr>
        </p:nvSpPr>
        <p:spPr>
          <a:xfrm>
            <a:off x="1876423" y="3429000"/>
            <a:ext cx="8791575" cy="1655762"/>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chemeClr val="dk1"/>
              </a:buClr>
              <a:buSzPts val="2500"/>
              <a:buNone/>
            </a:pPr>
            <a:r>
              <a:rPr lang="en-US" dirty="0">
                <a:solidFill>
                  <a:schemeClr val="lt1"/>
                </a:solidFill>
                <a:latin typeface="Product Sans" panose="020B0403030502040203" pitchFamily="34" charset="0"/>
                <a:ea typeface="Arial"/>
                <a:cs typeface="Arial"/>
                <a:sym typeface="Arial"/>
              </a:rPr>
              <a:t>A WEB APPLICATION TO AUTHENTICATE SIGNATURES OF CUSTOMERS</a:t>
            </a:r>
            <a:endParaRPr dirty="0">
              <a:solidFill>
                <a:schemeClr val="lt1"/>
              </a:solidFill>
              <a:latin typeface="Product Sans" panose="020B0403030502040203" pitchFamily="34" charset="0"/>
              <a:ea typeface="Arial"/>
              <a:cs typeface="Arial"/>
              <a:sym typeface="Arial"/>
            </a:endParaRPr>
          </a:p>
        </p:txBody>
      </p:sp>
      <p:sp>
        <p:nvSpPr>
          <p:cNvPr id="237" name="Google Shape;237;p19"/>
          <p:cNvSpPr txBox="1"/>
          <p:nvPr/>
        </p:nvSpPr>
        <p:spPr>
          <a:xfrm>
            <a:off x="1342283" y="4419022"/>
            <a:ext cx="9859800" cy="851700"/>
          </a:xfrm>
          <a:prstGeom prst="rect">
            <a:avLst/>
          </a:prstGeom>
          <a:noFill/>
          <a:ln>
            <a:noFill/>
          </a:ln>
        </p:spPr>
        <p:txBody>
          <a:bodyPr spcFirstLastPara="1" wrap="square" lIns="91425" tIns="45700" rIns="91425" bIns="45700" anchor="t" anchorCtr="0">
            <a:noAutofit/>
          </a:bodyPr>
          <a:lstStyle/>
          <a:p>
            <a:pPr marL="0" marR="0" lvl="0" indent="0" algn="ctr" rtl="0">
              <a:lnSpc>
                <a:spcPct val="120000"/>
              </a:lnSpc>
              <a:spcBef>
                <a:spcPts val="0"/>
              </a:spcBef>
              <a:spcAft>
                <a:spcPts val="0"/>
              </a:spcAft>
              <a:buClr>
                <a:schemeClr val="dk1"/>
              </a:buClr>
              <a:buSzPts val="2500"/>
              <a:buFont typeface="Arial"/>
              <a:buNone/>
            </a:pPr>
            <a:r>
              <a:rPr lang="en-US" sz="2000" b="0" i="0" u="none" strike="noStrike" cap="none" dirty="0">
                <a:solidFill>
                  <a:schemeClr val="lt1"/>
                </a:solidFill>
                <a:latin typeface="Product Sans" panose="020B0403030502040203" pitchFamily="34" charset="0"/>
                <a:sym typeface="Arial"/>
              </a:rPr>
              <a:t>Team Members</a:t>
            </a:r>
            <a:endParaRPr dirty="0">
              <a:latin typeface="Product Sans" panose="020B0403030502040203" pitchFamily="34" charset="0"/>
            </a:endParaRPr>
          </a:p>
          <a:p>
            <a:pPr marL="0" marR="0" lvl="0" indent="0" algn="ctr" rtl="0">
              <a:lnSpc>
                <a:spcPct val="120000"/>
              </a:lnSpc>
              <a:spcBef>
                <a:spcPts val="0"/>
              </a:spcBef>
              <a:spcAft>
                <a:spcPts val="0"/>
              </a:spcAft>
              <a:buClr>
                <a:schemeClr val="dk1"/>
              </a:buClr>
              <a:buSzPts val="2500"/>
              <a:buFont typeface="Arial"/>
              <a:buNone/>
            </a:pPr>
            <a:r>
              <a:rPr lang="en-US" sz="2000" b="0" i="0" u="none" strike="noStrike" cap="none" dirty="0">
                <a:solidFill>
                  <a:schemeClr val="lt1"/>
                </a:solidFill>
                <a:latin typeface="Product Sans" panose="020B0403030502040203" pitchFamily="34" charset="0"/>
                <a:sym typeface="Arial"/>
              </a:rPr>
              <a:t>Daksh Pokar, Saurabh Bora, Atharva </a:t>
            </a:r>
            <a:r>
              <a:rPr lang="en-US" sz="2000" b="0" i="0" u="none" strike="noStrike" cap="none" dirty="0" err="1">
                <a:solidFill>
                  <a:schemeClr val="lt1"/>
                </a:solidFill>
                <a:latin typeface="Product Sans" panose="020B0403030502040203" pitchFamily="34" charset="0"/>
                <a:sym typeface="Arial"/>
              </a:rPr>
              <a:t>Dharmadhikari</a:t>
            </a:r>
            <a:r>
              <a:rPr lang="en-US" sz="2000" b="0" i="0" u="none" strike="noStrike" cap="none" dirty="0">
                <a:solidFill>
                  <a:schemeClr val="lt1"/>
                </a:solidFill>
                <a:latin typeface="Product Sans" panose="020B0403030502040203" pitchFamily="34" charset="0"/>
                <a:sym typeface="Arial"/>
              </a:rPr>
              <a:t>, Aniket Gokhale, </a:t>
            </a:r>
            <a:r>
              <a:rPr lang="en-US" sz="2000" b="0" i="0" u="none" strike="noStrike" cap="none" dirty="0" err="1">
                <a:solidFill>
                  <a:schemeClr val="lt1"/>
                </a:solidFill>
                <a:latin typeface="Product Sans" panose="020B0403030502040203" pitchFamily="34" charset="0"/>
                <a:sym typeface="Arial"/>
              </a:rPr>
              <a:t>Manas</a:t>
            </a:r>
            <a:r>
              <a:rPr lang="en-US" sz="2000" b="0" i="0" u="none" strike="noStrike" cap="none" dirty="0">
                <a:solidFill>
                  <a:schemeClr val="lt1"/>
                </a:solidFill>
                <a:latin typeface="Product Sans" panose="020B0403030502040203" pitchFamily="34" charset="0"/>
                <a:sym typeface="Arial"/>
              </a:rPr>
              <a:t> Shende</a:t>
            </a:r>
            <a:endParaRPr dirty="0">
              <a:latin typeface="Product Sans" panose="020B040303050204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1143001" y="513675"/>
            <a:ext cx="9905998" cy="59463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a:solidFill>
                  <a:schemeClr val="lt1"/>
                </a:solidFill>
              </a:rPr>
              <a:t>ARCHITECTURE DIAGRAM – MODEL A (Inference Model)</a:t>
            </a:r>
            <a:endParaRPr>
              <a:solidFill>
                <a:schemeClr val="lt1"/>
              </a:solidFill>
            </a:endParaRPr>
          </a:p>
        </p:txBody>
      </p:sp>
      <p:sp>
        <p:nvSpPr>
          <p:cNvPr id="345" name="Google Shape;345;p28"/>
          <p:cNvSpPr/>
          <p:nvPr/>
        </p:nvSpPr>
        <p:spPr>
          <a:xfrm>
            <a:off x="4944300" y="282835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Questrial"/>
              <a:buNone/>
            </a:pPr>
            <a:r>
              <a:rPr lang="en-US" sz="1800" b="0" i="0" u="none" strike="noStrike" cap="none">
                <a:solidFill>
                  <a:srgbClr val="FFFFFF"/>
                </a:solidFill>
                <a:latin typeface="Questrial"/>
                <a:ea typeface="Questrial"/>
                <a:cs typeface="Questrial"/>
                <a:sym typeface="Questrial"/>
              </a:rPr>
              <a:t>Convolutional Layer</a:t>
            </a:r>
            <a:endParaRPr sz="1800" b="0" i="0" u="none" strike="noStrike" cap="none">
              <a:solidFill>
                <a:srgbClr val="FFFFFF"/>
              </a:solidFill>
              <a:latin typeface="Questrial"/>
              <a:ea typeface="Questrial"/>
              <a:cs typeface="Questrial"/>
              <a:sym typeface="Questrial"/>
            </a:endParaRPr>
          </a:p>
          <a:p>
            <a:pPr marL="0" marR="0" lvl="0" indent="0" algn="ctr" rtl="0">
              <a:lnSpc>
                <a:spcPct val="100000"/>
              </a:lnSpc>
              <a:spcBef>
                <a:spcPts val="0"/>
              </a:spcBef>
              <a:spcAft>
                <a:spcPts val="0"/>
              </a:spcAft>
              <a:buClr>
                <a:srgbClr val="FFFFFF"/>
              </a:buClr>
              <a:buSzPts val="1800"/>
              <a:buFont typeface="Questrial"/>
              <a:buNone/>
            </a:pPr>
            <a:r>
              <a:rPr lang="en-US" sz="1800" b="0" i="0" u="none" strike="noStrike" cap="none">
                <a:solidFill>
                  <a:srgbClr val="FFFFFF"/>
                </a:solidFill>
                <a:latin typeface="Questrial"/>
                <a:ea typeface="Questrial"/>
                <a:cs typeface="Questrial"/>
                <a:sym typeface="Questrial"/>
              </a:rPr>
              <a:t>16 - (3,3)</a:t>
            </a:r>
            <a:endParaRPr sz="1800" b="0" i="0" u="none" strike="noStrike" cap="none">
              <a:solidFill>
                <a:srgbClr val="FFFFFF"/>
              </a:solidFill>
              <a:latin typeface="Questrial"/>
              <a:ea typeface="Questrial"/>
              <a:cs typeface="Questrial"/>
              <a:sym typeface="Questrial"/>
            </a:endParaRPr>
          </a:p>
        </p:txBody>
      </p:sp>
      <p:sp>
        <p:nvSpPr>
          <p:cNvPr id="346" name="Google Shape;346;p28"/>
          <p:cNvSpPr/>
          <p:nvPr/>
        </p:nvSpPr>
        <p:spPr>
          <a:xfrm>
            <a:off x="2658325" y="582625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Convolutional Layer</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128 - (3,3)</a:t>
            </a:r>
            <a:endParaRPr sz="1800">
              <a:solidFill>
                <a:srgbClr val="FFFFFF"/>
              </a:solidFill>
              <a:latin typeface="Questrial"/>
              <a:ea typeface="Questrial"/>
              <a:cs typeface="Questrial"/>
              <a:sym typeface="Questrial"/>
            </a:endParaRPr>
          </a:p>
        </p:txBody>
      </p:sp>
      <p:sp>
        <p:nvSpPr>
          <p:cNvPr id="347" name="Google Shape;347;p28"/>
          <p:cNvSpPr/>
          <p:nvPr/>
        </p:nvSpPr>
        <p:spPr>
          <a:xfrm>
            <a:off x="9866250" y="282835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Max. Pooling</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dk1"/>
              </a:buClr>
              <a:buSzPts val="1100"/>
              <a:buFont typeface="Arial"/>
              <a:buNone/>
            </a:pPr>
            <a:r>
              <a:rPr lang="en-US" sz="1800">
                <a:solidFill>
                  <a:schemeClr val="lt1"/>
                </a:solidFill>
                <a:latin typeface="Questrial"/>
                <a:ea typeface="Questrial"/>
                <a:cs typeface="Questrial"/>
                <a:sym typeface="Questrial"/>
              </a:rPr>
              <a:t>(2,2)</a:t>
            </a:r>
            <a:endParaRPr sz="1800">
              <a:solidFill>
                <a:srgbClr val="FFFFFF"/>
              </a:solidFill>
              <a:latin typeface="Questrial"/>
              <a:ea typeface="Questrial"/>
              <a:cs typeface="Questrial"/>
              <a:sym typeface="Questrial"/>
            </a:endParaRPr>
          </a:p>
        </p:txBody>
      </p:sp>
      <p:sp>
        <p:nvSpPr>
          <p:cNvPr id="348" name="Google Shape;348;p28"/>
          <p:cNvSpPr/>
          <p:nvPr/>
        </p:nvSpPr>
        <p:spPr>
          <a:xfrm>
            <a:off x="296325" y="4363175"/>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Batch</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lt1"/>
              </a:buClr>
              <a:buSzPts val="1800"/>
              <a:buFont typeface="Questrial"/>
              <a:buNone/>
            </a:pPr>
            <a:r>
              <a:rPr lang="en-US" sz="1700">
                <a:solidFill>
                  <a:schemeClr val="lt1"/>
                </a:solidFill>
                <a:latin typeface="Questrial"/>
                <a:ea typeface="Questrial"/>
                <a:cs typeface="Questrial"/>
                <a:sym typeface="Questrial"/>
              </a:rPr>
              <a:t>Normalization</a:t>
            </a:r>
            <a:endParaRPr sz="1800">
              <a:solidFill>
                <a:srgbClr val="FFFFFF"/>
              </a:solidFill>
              <a:latin typeface="Questrial"/>
              <a:ea typeface="Questrial"/>
              <a:cs typeface="Questrial"/>
              <a:sym typeface="Questrial"/>
            </a:endParaRPr>
          </a:p>
        </p:txBody>
      </p:sp>
      <p:sp>
        <p:nvSpPr>
          <p:cNvPr id="349" name="Google Shape;349;p28"/>
          <p:cNvSpPr/>
          <p:nvPr/>
        </p:nvSpPr>
        <p:spPr>
          <a:xfrm>
            <a:off x="9866250" y="4363175"/>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Questrial"/>
              <a:buNone/>
            </a:pPr>
            <a:r>
              <a:rPr lang="en-US" sz="1800" b="0" i="0" u="none" strike="noStrike" cap="none">
                <a:solidFill>
                  <a:srgbClr val="FFFFFF"/>
                </a:solidFill>
                <a:latin typeface="Questrial"/>
                <a:ea typeface="Questrial"/>
                <a:cs typeface="Questrial"/>
                <a:sym typeface="Questrial"/>
              </a:rPr>
              <a:t>Convolutional Layer</a:t>
            </a:r>
            <a:endParaRPr sz="1800" b="0" i="0" u="none" strike="noStrike" cap="none">
              <a:solidFill>
                <a:srgbClr val="FFFFFF"/>
              </a:solidFill>
              <a:latin typeface="Questrial"/>
              <a:ea typeface="Questrial"/>
              <a:cs typeface="Questrial"/>
              <a:sym typeface="Questrial"/>
            </a:endParaRPr>
          </a:p>
          <a:p>
            <a:pPr marL="0" marR="0" lvl="0" indent="0" algn="ctr" rtl="0">
              <a:lnSpc>
                <a:spcPct val="100000"/>
              </a:lnSpc>
              <a:spcBef>
                <a:spcPts val="0"/>
              </a:spcBef>
              <a:spcAft>
                <a:spcPts val="0"/>
              </a:spcAft>
              <a:buClr>
                <a:srgbClr val="FFFFFF"/>
              </a:buClr>
              <a:buSzPts val="1800"/>
              <a:buFont typeface="Questrial"/>
              <a:buNone/>
            </a:pPr>
            <a:r>
              <a:rPr lang="en-US" sz="1800" b="0" i="0" u="none" strike="noStrike" cap="none">
                <a:solidFill>
                  <a:srgbClr val="FFFFFF"/>
                </a:solidFill>
                <a:latin typeface="Questrial"/>
                <a:ea typeface="Questrial"/>
                <a:cs typeface="Questrial"/>
                <a:sym typeface="Questrial"/>
              </a:rPr>
              <a:t>32 - (3,3)</a:t>
            </a:r>
            <a:endParaRPr sz="1800" b="0" i="0" u="none" strike="noStrike" cap="none">
              <a:solidFill>
                <a:srgbClr val="FFFFFF"/>
              </a:solidFill>
              <a:latin typeface="Questrial"/>
              <a:ea typeface="Questrial"/>
              <a:cs typeface="Questrial"/>
              <a:sym typeface="Questrial"/>
            </a:endParaRPr>
          </a:p>
        </p:txBody>
      </p:sp>
      <p:sp>
        <p:nvSpPr>
          <p:cNvPr id="350" name="Google Shape;350;p28"/>
          <p:cNvSpPr/>
          <p:nvPr/>
        </p:nvSpPr>
        <p:spPr>
          <a:xfrm>
            <a:off x="7382325" y="282835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Questrial"/>
              <a:buNone/>
            </a:pPr>
            <a:r>
              <a:rPr lang="en-US" sz="1800">
                <a:solidFill>
                  <a:srgbClr val="FFFFFF"/>
                </a:solidFill>
                <a:latin typeface="Questrial"/>
                <a:ea typeface="Questrial"/>
                <a:cs typeface="Questrial"/>
                <a:sym typeface="Questrial"/>
              </a:rPr>
              <a:t>Batch</a:t>
            </a:r>
            <a:endParaRPr sz="1800">
              <a:solidFill>
                <a:srgbClr val="FFFFFF"/>
              </a:solidFill>
              <a:latin typeface="Questrial"/>
              <a:ea typeface="Questrial"/>
              <a:cs typeface="Questrial"/>
              <a:sym typeface="Questrial"/>
            </a:endParaRPr>
          </a:p>
          <a:p>
            <a:pPr marL="0" marR="0" lvl="0" indent="0" algn="ctr" rtl="0">
              <a:lnSpc>
                <a:spcPct val="100000"/>
              </a:lnSpc>
              <a:spcBef>
                <a:spcPts val="0"/>
              </a:spcBef>
              <a:spcAft>
                <a:spcPts val="0"/>
              </a:spcAft>
              <a:buClr>
                <a:srgbClr val="FFFFFF"/>
              </a:buClr>
              <a:buSzPts val="1800"/>
              <a:buFont typeface="Questrial"/>
              <a:buNone/>
            </a:pPr>
            <a:r>
              <a:rPr lang="en-US" sz="1700">
                <a:solidFill>
                  <a:srgbClr val="FFFFFF"/>
                </a:solidFill>
                <a:latin typeface="Questrial"/>
                <a:ea typeface="Questrial"/>
                <a:cs typeface="Questrial"/>
                <a:sym typeface="Questrial"/>
              </a:rPr>
              <a:t>Normalization</a:t>
            </a:r>
            <a:endParaRPr sz="1700">
              <a:solidFill>
                <a:srgbClr val="FFFFFF"/>
              </a:solidFill>
              <a:latin typeface="Questrial"/>
              <a:ea typeface="Questrial"/>
              <a:cs typeface="Questrial"/>
              <a:sym typeface="Questrial"/>
            </a:endParaRPr>
          </a:p>
        </p:txBody>
      </p:sp>
      <p:sp>
        <p:nvSpPr>
          <p:cNvPr id="351" name="Google Shape;351;p28"/>
          <p:cNvSpPr/>
          <p:nvPr/>
        </p:nvSpPr>
        <p:spPr>
          <a:xfrm>
            <a:off x="7382325" y="4363175"/>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Batch</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lt1"/>
              </a:buClr>
              <a:buSzPts val="1800"/>
              <a:buFont typeface="Questrial"/>
              <a:buNone/>
            </a:pPr>
            <a:r>
              <a:rPr lang="en-US" sz="1700">
                <a:solidFill>
                  <a:schemeClr val="lt1"/>
                </a:solidFill>
                <a:latin typeface="Questrial"/>
                <a:ea typeface="Questrial"/>
                <a:cs typeface="Questrial"/>
                <a:sym typeface="Questrial"/>
              </a:rPr>
              <a:t>Normalization</a:t>
            </a:r>
            <a:endParaRPr sz="1800">
              <a:solidFill>
                <a:srgbClr val="FFFFFF"/>
              </a:solidFill>
              <a:latin typeface="Questrial"/>
              <a:ea typeface="Questrial"/>
              <a:cs typeface="Questrial"/>
              <a:sym typeface="Questrial"/>
            </a:endParaRPr>
          </a:p>
        </p:txBody>
      </p:sp>
      <p:sp>
        <p:nvSpPr>
          <p:cNvPr id="352" name="Google Shape;352;p28"/>
          <p:cNvSpPr/>
          <p:nvPr/>
        </p:nvSpPr>
        <p:spPr>
          <a:xfrm>
            <a:off x="2658325" y="4363175"/>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Convolutional Layer</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64 - (3,3)</a:t>
            </a:r>
            <a:endParaRPr sz="1800">
              <a:solidFill>
                <a:srgbClr val="FFFFFF"/>
              </a:solidFill>
              <a:latin typeface="Questrial"/>
              <a:ea typeface="Questrial"/>
              <a:cs typeface="Questrial"/>
              <a:sym typeface="Questrial"/>
            </a:endParaRPr>
          </a:p>
        </p:txBody>
      </p:sp>
      <p:sp>
        <p:nvSpPr>
          <p:cNvPr id="353" name="Google Shape;353;p28"/>
          <p:cNvSpPr/>
          <p:nvPr/>
        </p:nvSpPr>
        <p:spPr>
          <a:xfrm>
            <a:off x="4740200" y="1361150"/>
            <a:ext cx="2000916" cy="703998"/>
          </a:xfrm>
          <a:prstGeom prst="flowChartTerminator">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E6B8AF"/>
              </a:buClr>
              <a:buSzPts val="2400"/>
              <a:buFont typeface="Questrial"/>
              <a:buNone/>
            </a:pPr>
            <a:r>
              <a:rPr lang="en-US" sz="2400" b="0" i="0" u="none" strike="noStrike" cap="none">
                <a:solidFill>
                  <a:srgbClr val="E6B8AF"/>
                </a:solidFill>
                <a:highlight>
                  <a:schemeClr val="accent1"/>
                </a:highlight>
                <a:latin typeface="Questrial"/>
                <a:ea typeface="Questrial"/>
                <a:cs typeface="Questrial"/>
                <a:sym typeface="Questrial"/>
              </a:rPr>
              <a:t>MODEL A</a:t>
            </a:r>
            <a:endParaRPr sz="2400" b="0" i="0" u="none" strike="noStrike" cap="none">
              <a:solidFill>
                <a:srgbClr val="E6B8AF"/>
              </a:solidFill>
              <a:highlight>
                <a:schemeClr val="accent1"/>
              </a:highlight>
              <a:latin typeface="Questrial"/>
              <a:ea typeface="Questrial"/>
              <a:cs typeface="Questrial"/>
              <a:sym typeface="Questrial"/>
            </a:endParaRPr>
          </a:p>
        </p:txBody>
      </p:sp>
      <p:sp>
        <p:nvSpPr>
          <p:cNvPr id="354" name="Google Shape;354;p28"/>
          <p:cNvSpPr/>
          <p:nvPr/>
        </p:nvSpPr>
        <p:spPr>
          <a:xfrm>
            <a:off x="5020325" y="4363175"/>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Max. Pooling</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dk1"/>
              </a:buClr>
              <a:buSzPts val="1100"/>
              <a:buFont typeface="Arial"/>
              <a:buNone/>
            </a:pPr>
            <a:r>
              <a:rPr lang="en-US" sz="1800">
                <a:solidFill>
                  <a:schemeClr val="lt1"/>
                </a:solidFill>
                <a:latin typeface="Questrial"/>
                <a:ea typeface="Questrial"/>
                <a:cs typeface="Questrial"/>
                <a:sym typeface="Questrial"/>
              </a:rPr>
              <a:t>(2,2)</a:t>
            </a:r>
            <a:endParaRPr sz="1800">
              <a:solidFill>
                <a:srgbClr val="FFFFFF"/>
              </a:solidFill>
              <a:latin typeface="Questrial"/>
              <a:ea typeface="Questrial"/>
              <a:cs typeface="Questrial"/>
              <a:sym typeface="Questrial"/>
            </a:endParaRPr>
          </a:p>
        </p:txBody>
      </p:sp>
      <p:sp>
        <p:nvSpPr>
          <p:cNvPr id="355" name="Google Shape;355;p28"/>
          <p:cNvSpPr/>
          <p:nvPr/>
        </p:nvSpPr>
        <p:spPr>
          <a:xfrm>
            <a:off x="5559375" y="2061975"/>
            <a:ext cx="381900" cy="766500"/>
          </a:xfrm>
          <a:prstGeom prst="down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highlight>
                <a:srgbClr val="F1C232"/>
              </a:highlight>
              <a:latin typeface="Questrial"/>
              <a:ea typeface="Questrial"/>
              <a:cs typeface="Questrial"/>
              <a:sym typeface="Questrial"/>
            </a:endParaRPr>
          </a:p>
        </p:txBody>
      </p:sp>
      <p:sp>
        <p:nvSpPr>
          <p:cNvPr id="356" name="Google Shape;356;p28"/>
          <p:cNvSpPr/>
          <p:nvPr/>
        </p:nvSpPr>
        <p:spPr>
          <a:xfrm>
            <a:off x="6537000" y="3100225"/>
            <a:ext cx="8454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57" name="Google Shape;357;p28"/>
          <p:cNvSpPr/>
          <p:nvPr/>
        </p:nvSpPr>
        <p:spPr>
          <a:xfrm>
            <a:off x="8997950" y="3061600"/>
            <a:ext cx="8682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58" name="Google Shape;358;p28"/>
          <p:cNvSpPr/>
          <p:nvPr/>
        </p:nvSpPr>
        <p:spPr>
          <a:xfrm flipH="1">
            <a:off x="8975125" y="4596425"/>
            <a:ext cx="8682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59" name="Google Shape;359;p28"/>
          <p:cNvSpPr/>
          <p:nvPr/>
        </p:nvSpPr>
        <p:spPr>
          <a:xfrm flipH="1">
            <a:off x="6592500" y="4596425"/>
            <a:ext cx="7785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60" name="Google Shape;360;p28"/>
          <p:cNvSpPr/>
          <p:nvPr/>
        </p:nvSpPr>
        <p:spPr>
          <a:xfrm flipH="1">
            <a:off x="4252313" y="4596425"/>
            <a:ext cx="7464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61" name="Google Shape;361;p28"/>
          <p:cNvSpPr/>
          <p:nvPr/>
        </p:nvSpPr>
        <p:spPr>
          <a:xfrm flipH="1">
            <a:off x="1887525" y="4596425"/>
            <a:ext cx="7695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62" name="Google Shape;362;p28"/>
          <p:cNvSpPr/>
          <p:nvPr/>
        </p:nvSpPr>
        <p:spPr>
          <a:xfrm>
            <a:off x="10471650" y="3675850"/>
            <a:ext cx="381900" cy="687300"/>
          </a:xfrm>
          <a:prstGeom prst="down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63" name="Google Shape;363;p28"/>
          <p:cNvSpPr/>
          <p:nvPr/>
        </p:nvSpPr>
        <p:spPr>
          <a:xfrm>
            <a:off x="372350" y="582625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Max. Pooling</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dk1"/>
              </a:buClr>
              <a:buSzPts val="1100"/>
              <a:buFont typeface="Arial"/>
              <a:buNone/>
            </a:pPr>
            <a:r>
              <a:rPr lang="en-US" sz="1800">
                <a:solidFill>
                  <a:schemeClr val="lt1"/>
                </a:solidFill>
                <a:latin typeface="Questrial"/>
                <a:ea typeface="Questrial"/>
                <a:cs typeface="Questrial"/>
                <a:sym typeface="Questrial"/>
              </a:rPr>
              <a:t>(2,2)</a:t>
            </a:r>
            <a:endParaRPr sz="1800">
              <a:solidFill>
                <a:srgbClr val="FFFFFF"/>
              </a:solidFill>
              <a:latin typeface="Questrial"/>
              <a:ea typeface="Questrial"/>
              <a:cs typeface="Questrial"/>
              <a:sym typeface="Questrial"/>
            </a:endParaRPr>
          </a:p>
        </p:txBody>
      </p:sp>
      <p:sp>
        <p:nvSpPr>
          <p:cNvPr id="364" name="Google Shape;364;p28"/>
          <p:cNvSpPr/>
          <p:nvPr/>
        </p:nvSpPr>
        <p:spPr>
          <a:xfrm>
            <a:off x="1965050" y="6059500"/>
            <a:ext cx="6921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65" name="Google Shape;365;p28"/>
          <p:cNvSpPr/>
          <p:nvPr/>
        </p:nvSpPr>
        <p:spPr>
          <a:xfrm>
            <a:off x="901725" y="5210675"/>
            <a:ext cx="381900" cy="615600"/>
          </a:xfrm>
          <a:prstGeom prst="down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66" name="Google Shape;366;p28"/>
          <p:cNvSpPr/>
          <p:nvPr/>
        </p:nvSpPr>
        <p:spPr>
          <a:xfrm>
            <a:off x="5020325" y="582625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Questrial"/>
              <a:buNone/>
            </a:pPr>
            <a:r>
              <a:rPr lang="en-US" sz="1800">
                <a:solidFill>
                  <a:srgbClr val="FFFFFF"/>
                </a:solidFill>
                <a:latin typeface="Questrial"/>
                <a:ea typeface="Questrial"/>
                <a:cs typeface="Questrial"/>
                <a:sym typeface="Questrial"/>
              </a:rPr>
              <a:t>Batch</a:t>
            </a:r>
            <a:endParaRPr sz="1800">
              <a:solidFill>
                <a:srgbClr val="FFFFFF"/>
              </a:solidFill>
              <a:latin typeface="Questrial"/>
              <a:ea typeface="Questrial"/>
              <a:cs typeface="Questrial"/>
              <a:sym typeface="Questrial"/>
            </a:endParaRPr>
          </a:p>
          <a:p>
            <a:pPr marL="0" marR="0" lvl="0" indent="0" algn="ctr" rtl="0">
              <a:lnSpc>
                <a:spcPct val="100000"/>
              </a:lnSpc>
              <a:spcBef>
                <a:spcPts val="0"/>
              </a:spcBef>
              <a:spcAft>
                <a:spcPts val="0"/>
              </a:spcAft>
              <a:buClr>
                <a:srgbClr val="FFFFFF"/>
              </a:buClr>
              <a:buSzPts val="1800"/>
              <a:buFont typeface="Questrial"/>
              <a:buNone/>
            </a:pPr>
            <a:r>
              <a:rPr lang="en-US" sz="1700">
                <a:solidFill>
                  <a:srgbClr val="FFFFFF"/>
                </a:solidFill>
                <a:latin typeface="Questrial"/>
                <a:ea typeface="Questrial"/>
                <a:cs typeface="Questrial"/>
                <a:sym typeface="Questrial"/>
              </a:rPr>
              <a:t>Normalization</a:t>
            </a:r>
            <a:endParaRPr sz="1700">
              <a:solidFill>
                <a:srgbClr val="FFFFFF"/>
              </a:solidFill>
              <a:latin typeface="Questrial"/>
              <a:ea typeface="Questrial"/>
              <a:cs typeface="Questrial"/>
              <a:sym typeface="Questrial"/>
            </a:endParaRPr>
          </a:p>
        </p:txBody>
      </p:sp>
      <p:sp>
        <p:nvSpPr>
          <p:cNvPr id="367" name="Google Shape;367;p28"/>
          <p:cNvSpPr/>
          <p:nvPr/>
        </p:nvSpPr>
        <p:spPr>
          <a:xfrm>
            <a:off x="7405250" y="582625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Max. Pooling</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dk1"/>
              </a:buClr>
              <a:buSzPts val="1100"/>
              <a:buFont typeface="Arial"/>
              <a:buNone/>
            </a:pPr>
            <a:r>
              <a:rPr lang="en-US" sz="1800">
                <a:solidFill>
                  <a:schemeClr val="lt1"/>
                </a:solidFill>
                <a:latin typeface="Questrial"/>
                <a:ea typeface="Questrial"/>
                <a:cs typeface="Questrial"/>
                <a:sym typeface="Questrial"/>
              </a:rPr>
              <a:t>(2,2)</a:t>
            </a:r>
            <a:endParaRPr sz="1800">
              <a:solidFill>
                <a:srgbClr val="FFFFFF"/>
              </a:solidFill>
              <a:latin typeface="Questrial"/>
              <a:ea typeface="Questrial"/>
              <a:cs typeface="Questrial"/>
              <a:sym typeface="Questrial"/>
            </a:endParaRPr>
          </a:p>
        </p:txBody>
      </p:sp>
      <p:sp>
        <p:nvSpPr>
          <p:cNvPr id="368" name="Google Shape;368;p28"/>
          <p:cNvSpPr/>
          <p:nvPr/>
        </p:nvSpPr>
        <p:spPr>
          <a:xfrm>
            <a:off x="4252700" y="6059500"/>
            <a:ext cx="7785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69" name="Google Shape;369;p28"/>
          <p:cNvSpPr/>
          <p:nvPr/>
        </p:nvSpPr>
        <p:spPr>
          <a:xfrm>
            <a:off x="6587825" y="6059500"/>
            <a:ext cx="8454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70" name="Google Shape;370;p28"/>
          <p:cNvSpPr/>
          <p:nvPr/>
        </p:nvSpPr>
        <p:spPr>
          <a:xfrm>
            <a:off x="8989850" y="6059500"/>
            <a:ext cx="8454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71" name="Google Shape;371;p28"/>
          <p:cNvSpPr/>
          <p:nvPr/>
        </p:nvSpPr>
        <p:spPr>
          <a:xfrm>
            <a:off x="9866250" y="5898000"/>
            <a:ext cx="868200" cy="7041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chemeClr val="lt2"/>
                </a:solidFill>
              </a:rPr>
              <a:t>A</a:t>
            </a:r>
            <a:endParaRPr sz="3000" b="1">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1143001" y="513675"/>
            <a:ext cx="9906000" cy="59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a:solidFill>
                  <a:schemeClr val="lt1"/>
                </a:solidFill>
              </a:rPr>
              <a:t>ARCHITECTURE DIAGRAM – MODEL A (Inference Model)</a:t>
            </a:r>
            <a:endParaRPr>
              <a:solidFill>
                <a:schemeClr val="lt1"/>
              </a:solidFill>
            </a:endParaRPr>
          </a:p>
        </p:txBody>
      </p:sp>
      <p:sp>
        <p:nvSpPr>
          <p:cNvPr id="377" name="Google Shape;377;p29"/>
          <p:cNvSpPr/>
          <p:nvPr/>
        </p:nvSpPr>
        <p:spPr>
          <a:xfrm>
            <a:off x="4858200" y="2841988"/>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Batch</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lt1"/>
              </a:buClr>
              <a:buSzPts val="1800"/>
              <a:buFont typeface="Questrial"/>
              <a:buNone/>
            </a:pPr>
            <a:r>
              <a:rPr lang="en-US" sz="1700">
                <a:solidFill>
                  <a:schemeClr val="lt1"/>
                </a:solidFill>
                <a:latin typeface="Questrial"/>
                <a:ea typeface="Questrial"/>
                <a:cs typeface="Questrial"/>
                <a:sym typeface="Questrial"/>
              </a:rPr>
              <a:t>Normalization</a:t>
            </a:r>
            <a:endParaRPr sz="1800">
              <a:solidFill>
                <a:srgbClr val="FFFFFF"/>
              </a:solidFill>
              <a:latin typeface="Questrial"/>
              <a:ea typeface="Questrial"/>
              <a:cs typeface="Questrial"/>
              <a:sym typeface="Questrial"/>
            </a:endParaRPr>
          </a:p>
        </p:txBody>
      </p:sp>
      <p:sp>
        <p:nvSpPr>
          <p:cNvPr id="378" name="Google Shape;378;p29"/>
          <p:cNvSpPr/>
          <p:nvPr/>
        </p:nvSpPr>
        <p:spPr>
          <a:xfrm>
            <a:off x="4858200" y="428410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Max. Pooling</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dk1"/>
              </a:buClr>
              <a:buSzPts val="1100"/>
              <a:buFont typeface="Arial"/>
              <a:buNone/>
            </a:pPr>
            <a:r>
              <a:rPr lang="en-US" sz="1800">
                <a:solidFill>
                  <a:schemeClr val="lt1"/>
                </a:solidFill>
                <a:latin typeface="Questrial"/>
                <a:ea typeface="Questrial"/>
                <a:cs typeface="Questrial"/>
                <a:sym typeface="Questrial"/>
              </a:rPr>
              <a:t>(2,2)</a:t>
            </a:r>
            <a:endParaRPr sz="1800">
              <a:solidFill>
                <a:schemeClr val="lt1"/>
              </a:solidFill>
              <a:latin typeface="Questrial"/>
              <a:ea typeface="Questrial"/>
              <a:cs typeface="Questrial"/>
              <a:sym typeface="Questrial"/>
            </a:endParaRPr>
          </a:p>
        </p:txBody>
      </p:sp>
      <p:sp>
        <p:nvSpPr>
          <p:cNvPr id="379" name="Google Shape;379;p29"/>
          <p:cNvSpPr/>
          <p:nvPr/>
        </p:nvSpPr>
        <p:spPr>
          <a:xfrm>
            <a:off x="5463600" y="2247397"/>
            <a:ext cx="381900" cy="594600"/>
          </a:xfrm>
          <a:prstGeom prst="down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highlight>
                <a:srgbClr val="F1C232"/>
              </a:highlight>
              <a:latin typeface="Questrial"/>
              <a:ea typeface="Questrial"/>
              <a:cs typeface="Questrial"/>
              <a:sym typeface="Questrial"/>
            </a:endParaRPr>
          </a:p>
        </p:txBody>
      </p:sp>
      <p:sp>
        <p:nvSpPr>
          <p:cNvPr id="380" name="Google Shape;380;p29"/>
          <p:cNvSpPr/>
          <p:nvPr/>
        </p:nvSpPr>
        <p:spPr>
          <a:xfrm>
            <a:off x="4858200" y="572620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700">
                <a:solidFill>
                  <a:srgbClr val="FFFFFF"/>
                </a:solidFill>
                <a:latin typeface="Questrial"/>
                <a:ea typeface="Questrial"/>
                <a:cs typeface="Questrial"/>
                <a:sym typeface="Questrial"/>
              </a:rPr>
              <a:t>Flattening</a:t>
            </a:r>
            <a:endParaRPr sz="1700">
              <a:solidFill>
                <a:srgbClr val="FFFFFF"/>
              </a:solidFill>
              <a:latin typeface="Questrial"/>
              <a:ea typeface="Questrial"/>
              <a:cs typeface="Questrial"/>
              <a:sym typeface="Questrial"/>
            </a:endParaRPr>
          </a:p>
        </p:txBody>
      </p:sp>
      <p:sp>
        <p:nvSpPr>
          <p:cNvPr id="381" name="Google Shape;381;p29"/>
          <p:cNvSpPr/>
          <p:nvPr/>
        </p:nvSpPr>
        <p:spPr>
          <a:xfrm>
            <a:off x="3316800" y="1480000"/>
            <a:ext cx="696000" cy="687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solidFill>
                  <a:schemeClr val="lt2"/>
                </a:solidFill>
              </a:rPr>
              <a:t>A</a:t>
            </a:r>
            <a:endParaRPr sz="3000" b="1">
              <a:solidFill>
                <a:schemeClr val="lt2"/>
              </a:solidFill>
            </a:endParaRPr>
          </a:p>
        </p:txBody>
      </p:sp>
      <p:sp>
        <p:nvSpPr>
          <p:cNvPr id="382" name="Google Shape;382;p29"/>
          <p:cNvSpPr/>
          <p:nvPr/>
        </p:nvSpPr>
        <p:spPr>
          <a:xfrm>
            <a:off x="5463600" y="3689497"/>
            <a:ext cx="381900" cy="594600"/>
          </a:xfrm>
          <a:prstGeom prst="down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highlight>
                <a:srgbClr val="F1C232"/>
              </a:highlight>
              <a:latin typeface="Questrial"/>
              <a:ea typeface="Questrial"/>
              <a:cs typeface="Questrial"/>
              <a:sym typeface="Questrial"/>
            </a:endParaRPr>
          </a:p>
        </p:txBody>
      </p:sp>
      <p:sp>
        <p:nvSpPr>
          <p:cNvPr id="383" name="Google Shape;383;p29"/>
          <p:cNvSpPr/>
          <p:nvPr/>
        </p:nvSpPr>
        <p:spPr>
          <a:xfrm>
            <a:off x="5463600" y="5131610"/>
            <a:ext cx="381900" cy="594600"/>
          </a:xfrm>
          <a:prstGeom prst="down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highlight>
                <a:srgbClr val="F1C232"/>
              </a:highlight>
              <a:latin typeface="Questrial"/>
              <a:ea typeface="Questrial"/>
              <a:cs typeface="Questrial"/>
              <a:sym typeface="Questrial"/>
            </a:endParaRPr>
          </a:p>
        </p:txBody>
      </p:sp>
      <p:sp>
        <p:nvSpPr>
          <p:cNvPr id="384" name="Google Shape;384;p29"/>
          <p:cNvSpPr/>
          <p:nvPr/>
        </p:nvSpPr>
        <p:spPr>
          <a:xfrm>
            <a:off x="4858200" y="139990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Convolutional Layer</a:t>
            </a:r>
            <a:endParaRPr sz="1800">
              <a:solidFill>
                <a:schemeClr val="lt1"/>
              </a:solidFill>
              <a:latin typeface="Questrial"/>
              <a:ea typeface="Questrial"/>
              <a:cs typeface="Questrial"/>
              <a:sym typeface="Questrial"/>
            </a:endParaRPr>
          </a:p>
          <a:p>
            <a:pPr marL="0" lvl="0" indent="0" algn="ctr" rtl="0">
              <a:spcBef>
                <a:spcPts val="0"/>
              </a:spcBef>
              <a:spcAft>
                <a:spcPts val="0"/>
              </a:spcAft>
              <a:buClr>
                <a:schemeClr val="lt1"/>
              </a:buClr>
              <a:buSzPts val="1800"/>
              <a:buFont typeface="Questrial"/>
              <a:buNone/>
            </a:pPr>
            <a:r>
              <a:rPr lang="en-US" sz="1800">
                <a:solidFill>
                  <a:schemeClr val="lt1"/>
                </a:solidFill>
                <a:latin typeface="Questrial"/>
                <a:ea typeface="Questrial"/>
                <a:cs typeface="Questrial"/>
                <a:sym typeface="Questrial"/>
              </a:rPr>
              <a:t>256 - (3,3)</a:t>
            </a:r>
            <a:endParaRPr sz="1800">
              <a:solidFill>
                <a:schemeClr val="lt1"/>
              </a:solidFill>
              <a:latin typeface="Questrial"/>
              <a:ea typeface="Questrial"/>
              <a:cs typeface="Questrial"/>
              <a:sym typeface="Questrial"/>
            </a:endParaRPr>
          </a:p>
        </p:txBody>
      </p:sp>
      <p:sp>
        <p:nvSpPr>
          <p:cNvPr id="385" name="Google Shape;385;p29"/>
          <p:cNvSpPr/>
          <p:nvPr/>
        </p:nvSpPr>
        <p:spPr>
          <a:xfrm>
            <a:off x="4012800" y="1633150"/>
            <a:ext cx="8454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86" name="Google Shape;386;p29"/>
          <p:cNvSpPr/>
          <p:nvPr/>
        </p:nvSpPr>
        <p:spPr>
          <a:xfrm>
            <a:off x="2471400" y="1633150"/>
            <a:ext cx="8454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87" name="Google Shape;387;p29"/>
          <p:cNvSpPr/>
          <p:nvPr/>
        </p:nvSpPr>
        <p:spPr>
          <a:xfrm>
            <a:off x="6450900" y="5959450"/>
            <a:ext cx="845400" cy="3810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Questrial"/>
              <a:buNone/>
            </a:pPr>
            <a:endParaRPr sz="1800" b="0" i="0" u="none" strike="noStrike" cap="none">
              <a:solidFill>
                <a:schemeClr val="lt1"/>
              </a:solidFill>
              <a:latin typeface="Questrial"/>
              <a:ea typeface="Questrial"/>
              <a:cs typeface="Questrial"/>
              <a:sym typeface="Questrial"/>
            </a:endParaRPr>
          </a:p>
        </p:txBody>
      </p:sp>
      <p:sp>
        <p:nvSpPr>
          <p:cNvPr id="388" name="Google Shape;388;p29"/>
          <p:cNvSpPr/>
          <p:nvPr/>
        </p:nvSpPr>
        <p:spPr>
          <a:xfrm>
            <a:off x="7296300" y="5726200"/>
            <a:ext cx="1592700" cy="8475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700">
                <a:solidFill>
                  <a:srgbClr val="FFFFFF"/>
                </a:solidFill>
                <a:latin typeface="Questrial"/>
                <a:ea typeface="Questrial"/>
                <a:cs typeface="Questrial"/>
                <a:sym typeface="Questrial"/>
              </a:rPr>
              <a:t>Dense - 128</a:t>
            </a:r>
            <a:endParaRPr sz="1700">
              <a:solidFill>
                <a:srgbClr val="FFFFFF"/>
              </a:solidFill>
              <a:latin typeface="Questrial"/>
              <a:ea typeface="Questrial"/>
              <a:cs typeface="Questrial"/>
              <a:sym typeface="Quest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0"/>
          <p:cNvSpPr txBox="1">
            <a:spLocks noGrp="1"/>
          </p:cNvSpPr>
          <p:nvPr>
            <p:ph type="title"/>
          </p:nvPr>
        </p:nvSpPr>
        <p:spPr>
          <a:xfrm>
            <a:off x="1141413" y="618518"/>
            <a:ext cx="9905998" cy="54445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b="1"/>
              <a:t>Binary-Cross Entropy Loss</a:t>
            </a:r>
            <a:endParaRPr b="1">
              <a:solidFill>
                <a:schemeClr val="lt1"/>
              </a:solidFill>
            </a:endParaRPr>
          </a:p>
        </p:txBody>
      </p:sp>
      <p:pic>
        <p:nvPicPr>
          <p:cNvPr id="394" name="Google Shape;394;p30"/>
          <p:cNvPicPr preferRelativeResize="0"/>
          <p:nvPr/>
        </p:nvPicPr>
        <p:blipFill>
          <a:blip r:embed="rId3">
            <a:alphaModFix/>
          </a:blip>
          <a:stretch>
            <a:fillRect/>
          </a:stretch>
        </p:blipFill>
        <p:spPr>
          <a:xfrm>
            <a:off x="550863" y="2409825"/>
            <a:ext cx="11087100" cy="203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1141413" y="403860"/>
            <a:ext cx="9905998"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a:solidFill>
                  <a:schemeClr val="lt1"/>
                </a:solidFill>
              </a:rPr>
              <a:t>MODEL DESCRIPTION</a:t>
            </a:r>
            <a:endParaRPr>
              <a:solidFill>
                <a:schemeClr val="lt1"/>
              </a:solidFill>
            </a:endParaRPr>
          </a:p>
        </p:txBody>
      </p:sp>
      <p:sp>
        <p:nvSpPr>
          <p:cNvPr id="400" name="Google Shape;400;p31"/>
          <p:cNvSpPr txBox="1">
            <a:spLocks noGrp="1"/>
          </p:cNvSpPr>
          <p:nvPr>
            <p:ph type="body" idx="1"/>
          </p:nvPr>
        </p:nvSpPr>
        <p:spPr>
          <a:xfrm>
            <a:off x="1141412" y="1219200"/>
            <a:ext cx="9905999" cy="543306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F2EFF2"/>
              </a:buClr>
              <a:buSzPts val="2500"/>
              <a:buNone/>
            </a:pPr>
            <a:r>
              <a:rPr lang="en-US" sz="2000" b="1" dirty="0">
                <a:solidFill>
                  <a:schemeClr val="lt1"/>
                </a:solidFill>
                <a:latin typeface="+mj-lt"/>
              </a:rPr>
              <a:t>Convolutional Layer </a:t>
            </a:r>
            <a:endParaRPr sz="2000" dirty="0">
              <a:latin typeface="+mj-lt"/>
            </a:endParaRPr>
          </a:p>
          <a:p>
            <a:pPr marL="0" lvl="0" indent="0" algn="l" rtl="0">
              <a:lnSpc>
                <a:spcPct val="120000"/>
              </a:lnSpc>
              <a:spcBef>
                <a:spcPts val="0"/>
              </a:spcBef>
              <a:spcAft>
                <a:spcPts val="0"/>
              </a:spcAft>
              <a:buNone/>
            </a:pPr>
            <a:r>
              <a:rPr lang="en-US" sz="1800" dirty="0">
                <a:solidFill>
                  <a:schemeClr val="lt1"/>
                </a:solidFill>
                <a:latin typeface="+mj-lt"/>
              </a:rPr>
              <a:t>This layer creates a convolution kernel that is convolved with the layer input to produce a tensor of outputs. If </a:t>
            </a:r>
            <a:r>
              <a:rPr lang="en-US" sz="1800" i="1" dirty="0" err="1">
                <a:solidFill>
                  <a:schemeClr val="lt1"/>
                </a:solidFill>
                <a:latin typeface="+mj-lt"/>
              </a:rPr>
              <a:t>use_bias</a:t>
            </a:r>
            <a:r>
              <a:rPr lang="en-US" sz="1800" dirty="0">
                <a:solidFill>
                  <a:schemeClr val="lt1"/>
                </a:solidFill>
                <a:latin typeface="+mj-lt"/>
              </a:rPr>
              <a:t> is True , a bias vector is created and added to the outputs.</a:t>
            </a:r>
            <a:endParaRPr sz="2000" dirty="0">
              <a:solidFill>
                <a:schemeClr val="lt1"/>
              </a:solidFill>
              <a:latin typeface="+mj-lt"/>
            </a:endParaRPr>
          </a:p>
          <a:p>
            <a:pPr marL="0" lvl="0" indent="0" algn="l" rtl="0">
              <a:lnSpc>
                <a:spcPct val="120000"/>
              </a:lnSpc>
              <a:spcBef>
                <a:spcPts val="1000"/>
              </a:spcBef>
              <a:spcAft>
                <a:spcPts val="0"/>
              </a:spcAft>
              <a:buClr>
                <a:srgbClr val="F2EFF2"/>
              </a:buClr>
              <a:buSzPts val="2500"/>
              <a:buNone/>
            </a:pPr>
            <a:r>
              <a:rPr lang="en-US" sz="2000" b="1" dirty="0">
                <a:solidFill>
                  <a:schemeClr val="lt1"/>
                </a:solidFill>
                <a:latin typeface="+mj-lt"/>
              </a:rPr>
              <a:t>Max Pooling Layer </a:t>
            </a:r>
            <a:endParaRPr lang="en-US" sz="2000" b="1" u="sng" dirty="0">
              <a:latin typeface="+mj-lt"/>
            </a:endParaRPr>
          </a:p>
          <a:p>
            <a:pPr marL="0" lvl="0" indent="0" algn="l" rtl="0">
              <a:lnSpc>
                <a:spcPct val="120000"/>
              </a:lnSpc>
              <a:spcBef>
                <a:spcPts val="1000"/>
              </a:spcBef>
              <a:spcAft>
                <a:spcPts val="0"/>
              </a:spcAft>
              <a:buClr>
                <a:srgbClr val="F2EFF2"/>
              </a:buClr>
              <a:buSzPts val="2500"/>
              <a:buNone/>
            </a:pPr>
            <a:r>
              <a:rPr lang="en-US" sz="1800" dirty="0">
                <a:solidFill>
                  <a:schemeClr val="lt1"/>
                </a:solidFill>
                <a:latin typeface="+mj-lt"/>
              </a:rPr>
              <a:t>Like the name suggests, it will take out only the maximum from a pool. This is done with the help of filters sliding through the input and at every stride ,  the maximum parameter is taken out and rest is dropped.</a:t>
            </a:r>
            <a:endParaRPr sz="2000" dirty="0">
              <a:solidFill>
                <a:schemeClr val="lt1"/>
              </a:solidFill>
              <a:latin typeface="+mj-lt"/>
            </a:endParaRPr>
          </a:p>
          <a:p>
            <a:pPr marL="0" lvl="0" indent="0" algn="l" rtl="0">
              <a:lnSpc>
                <a:spcPct val="120000"/>
              </a:lnSpc>
              <a:spcBef>
                <a:spcPts val="1000"/>
              </a:spcBef>
              <a:spcAft>
                <a:spcPts val="0"/>
              </a:spcAft>
              <a:buClr>
                <a:srgbClr val="F2EFF2"/>
              </a:buClr>
              <a:buSzPts val="2500"/>
              <a:buNone/>
            </a:pPr>
            <a:r>
              <a:rPr lang="en-US" sz="2000" b="1" dirty="0">
                <a:latin typeface="+mj-lt"/>
              </a:rPr>
              <a:t>Batch Normalization </a:t>
            </a:r>
            <a:endParaRPr sz="2000" dirty="0">
              <a:solidFill>
                <a:schemeClr val="lt1"/>
              </a:solidFill>
              <a:latin typeface="+mj-lt"/>
            </a:endParaRPr>
          </a:p>
          <a:p>
            <a:pPr marL="0" lvl="0" indent="0" algn="l" rtl="0">
              <a:lnSpc>
                <a:spcPct val="120000"/>
              </a:lnSpc>
              <a:spcBef>
                <a:spcPts val="1000"/>
              </a:spcBef>
              <a:spcAft>
                <a:spcPts val="0"/>
              </a:spcAft>
              <a:buNone/>
            </a:pPr>
            <a:r>
              <a:rPr lang="en-US" sz="1800" dirty="0">
                <a:latin typeface="+mj-lt"/>
              </a:rPr>
              <a:t>We normalize the input layer by adjusting and scaling the activations. Batch Normalization reduces the amount by what the hidden unit values shift around </a:t>
            </a:r>
            <a:r>
              <a:rPr lang="en-US" sz="1800" dirty="0" err="1">
                <a:latin typeface="+mj-lt"/>
              </a:rPr>
              <a:t>i.e</a:t>
            </a:r>
            <a:r>
              <a:rPr lang="en-US" sz="1800" dirty="0">
                <a:latin typeface="+mj-lt"/>
              </a:rPr>
              <a:t> covariance shift</a:t>
            </a:r>
            <a:endParaRPr sz="2000" dirty="0">
              <a:solidFill>
                <a:schemeClr val="lt1"/>
              </a:solidFill>
              <a:latin typeface="+mj-lt"/>
            </a:endParaRPr>
          </a:p>
          <a:p>
            <a:pPr marL="0" lvl="0" indent="0" algn="l" rtl="0">
              <a:lnSpc>
                <a:spcPct val="120000"/>
              </a:lnSpc>
              <a:spcBef>
                <a:spcPts val="1000"/>
              </a:spcBef>
              <a:spcAft>
                <a:spcPts val="0"/>
              </a:spcAft>
              <a:buClr>
                <a:srgbClr val="F2EFF2"/>
              </a:buClr>
              <a:buSzPts val="2500"/>
              <a:buNone/>
            </a:pPr>
            <a:r>
              <a:rPr lang="en-US" sz="2000" b="1" dirty="0">
                <a:solidFill>
                  <a:schemeClr val="lt1"/>
                </a:solidFill>
                <a:latin typeface="+mj-lt"/>
              </a:rPr>
              <a:t>Flattening </a:t>
            </a:r>
            <a:endParaRPr sz="2000" dirty="0">
              <a:solidFill>
                <a:schemeClr val="lt1"/>
              </a:solidFill>
              <a:latin typeface="+mj-lt"/>
            </a:endParaRPr>
          </a:p>
          <a:p>
            <a:pPr marL="0" lvl="0" indent="0" algn="l" rtl="0">
              <a:lnSpc>
                <a:spcPct val="120000"/>
              </a:lnSpc>
              <a:spcBef>
                <a:spcPts val="1000"/>
              </a:spcBef>
              <a:spcAft>
                <a:spcPts val="0"/>
              </a:spcAft>
              <a:buNone/>
            </a:pPr>
            <a:r>
              <a:rPr lang="en-US" sz="1800" dirty="0">
                <a:solidFill>
                  <a:schemeClr val="lt1"/>
                </a:solidFill>
                <a:latin typeface="+mj-lt"/>
              </a:rPr>
              <a:t>It flattens the input i.e. it converts the input matrix into a vector.</a:t>
            </a:r>
            <a:endParaRPr sz="1800" dirty="0">
              <a:solidFill>
                <a:schemeClr val="lt1"/>
              </a:solidFill>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2"/>
          <p:cNvSpPr txBox="1">
            <a:spLocks noGrp="1"/>
          </p:cNvSpPr>
          <p:nvPr>
            <p:ph type="title"/>
          </p:nvPr>
        </p:nvSpPr>
        <p:spPr>
          <a:xfrm>
            <a:off x="1143001" y="334432"/>
            <a:ext cx="9905998" cy="117477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a:solidFill>
                  <a:schemeClr val="lt1"/>
                </a:solidFill>
              </a:rPr>
              <a:t>Screenshots</a:t>
            </a:r>
            <a:endParaRPr>
              <a:solidFill>
                <a:schemeClr val="lt1"/>
              </a:solidFill>
            </a:endParaRPr>
          </a:p>
        </p:txBody>
      </p:sp>
      <p:pic>
        <p:nvPicPr>
          <p:cNvPr id="406" name="Google Shape;406;p32"/>
          <p:cNvPicPr preferRelativeResize="0"/>
          <p:nvPr/>
        </p:nvPicPr>
        <p:blipFill>
          <a:blip r:embed="rId3">
            <a:alphaModFix/>
          </a:blip>
          <a:stretch>
            <a:fillRect/>
          </a:stretch>
        </p:blipFill>
        <p:spPr>
          <a:xfrm>
            <a:off x="1078225" y="2311125"/>
            <a:ext cx="3226475" cy="3309000"/>
          </a:xfrm>
          <a:prstGeom prst="rect">
            <a:avLst/>
          </a:prstGeom>
          <a:noFill/>
          <a:ln>
            <a:noFill/>
          </a:ln>
        </p:spPr>
      </p:pic>
      <p:pic>
        <p:nvPicPr>
          <p:cNvPr id="407" name="Google Shape;407;p32"/>
          <p:cNvPicPr preferRelativeResize="0"/>
          <p:nvPr/>
        </p:nvPicPr>
        <p:blipFill>
          <a:blip r:embed="rId4">
            <a:alphaModFix/>
          </a:blip>
          <a:stretch>
            <a:fillRect/>
          </a:stretch>
        </p:blipFill>
        <p:spPr>
          <a:xfrm>
            <a:off x="4947679" y="2372939"/>
            <a:ext cx="2683775" cy="3247175"/>
          </a:xfrm>
          <a:prstGeom prst="rect">
            <a:avLst/>
          </a:prstGeom>
          <a:noFill/>
          <a:ln>
            <a:noFill/>
          </a:ln>
        </p:spPr>
      </p:pic>
      <p:pic>
        <p:nvPicPr>
          <p:cNvPr id="408" name="Google Shape;408;p32"/>
          <p:cNvPicPr preferRelativeResize="0"/>
          <p:nvPr/>
        </p:nvPicPr>
        <p:blipFill>
          <a:blip r:embed="rId5">
            <a:alphaModFix/>
          </a:blip>
          <a:stretch>
            <a:fillRect/>
          </a:stretch>
        </p:blipFill>
        <p:spPr>
          <a:xfrm>
            <a:off x="8207700" y="2372950"/>
            <a:ext cx="2591996" cy="3247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3"/>
          <p:cNvSpPr txBox="1">
            <a:spLocks noGrp="1"/>
          </p:cNvSpPr>
          <p:nvPr>
            <p:ph type="title"/>
          </p:nvPr>
        </p:nvSpPr>
        <p:spPr>
          <a:xfrm>
            <a:off x="1142988" y="133218"/>
            <a:ext cx="9906000" cy="147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Challenges Foreseen</a:t>
            </a:r>
            <a:endParaRPr/>
          </a:p>
        </p:txBody>
      </p:sp>
      <p:sp>
        <p:nvSpPr>
          <p:cNvPr id="414" name="Google Shape;414;p33"/>
          <p:cNvSpPr txBox="1">
            <a:spLocks noGrp="1"/>
          </p:cNvSpPr>
          <p:nvPr>
            <p:ph type="body" idx="1"/>
          </p:nvPr>
        </p:nvSpPr>
        <p:spPr>
          <a:xfrm>
            <a:off x="1143000" y="1403925"/>
            <a:ext cx="9906000" cy="5205300"/>
          </a:xfrm>
          <a:prstGeom prst="rect">
            <a:avLst/>
          </a:prstGeom>
        </p:spPr>
        <p:txBody>
          <a:bodyPr spcFirstLastPara="1" wrap="square" lIns="91425" tIns="45700" rIns="91425" bIns="45700" anchor="t" anchorCtr="0">
            <a:noAutofit/>
          </a:bodyPr>
          <a:lstStyle/>
          <a:p>
            <a:pPr marL="457200" lvl="0" indent="-371475" algn="l" rtl="0">
              <a:spcBef>
                <a:spcPts val="1000"/>
              </a:spcBef>
              <a:spcAft>
                <a:spcPts val="0"/>
              </a:spcAft>
              <a:buSzPts val="2250"/>
              <a:buChar char="●"/>
            </a:pPr>
            <a:r>
              <a:rPr lang="en-US"/>
              <a:t>We had thought of using Bounding Box Algorithm at early stage of the Hackathon but we discarded the above idea after referring to the datasets given to us.</a:t>
            </a:r>
            <a:endParaRPr/>
          </a:p>
          <a:p>
            <a:pPr marL="457200" lvl="0" indent="-371475" algn="l" rtl="0">
              <a:spcBef>
                <a:spcPts val="0"/>
              </a:spcBef>
              <a:spcAft>
                <a:spcPts val="0"/>
              </a:spcAft>
              <a:buSzPts val="2250"/>
              <a:buChar char="●"/>
            </a:pPr>
            <a:r>
              <a:rPr lang="en-US"/>
              <a:t>We had  also discussed to use foreign language signatures for training and testing purposes but, since the dataset provided was very specific and limited, we decided not to use any other dataset than provided.</a:t>
            </a:r>
            <a:endParaRPr/>
          </a:p>
          <a:p>
            <a:pPr marL="457200" lvl="0" indent="-371475" algn="l" rtl="0">
              <a:spcBef>
                <a:spcPts val="0"/>
              </a:spcBef>
              <a:spcAft>
                <a:spcPts val="0"/>
              </a:spcAft>
              <a:buSzPts val="2250"/>
              <a:buChar char="●"/>
            </a:pPr>
            <a:r>
              <a:rPr lang="en-US"/>
              <a:t>For verification of many signatures at a time, it will take a significant amount of time to predict the answer but we cannot help as we do not have the required computational power to minimize the computational time.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4"/>
          <p:cNvSpPr txBox="1">
            <a:spLocks noGrp="1"/>
          </p:cNvSpPr>
          <p:nvPr>
            <p:ph type="title"/>
          </p:nvPr>
        </p:nvSpPr>
        <p:spPr>
          <a:xfrm>
            <a:off x="1141413" y="618518"/>
            <a:ext cx="9905998" cy="9461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a:solidFill>
                  <a:schemeClr val="lt1"/>
                </a:solidFill>
              </a:rPr>
              <a:t>FUTURE SCOPE</a:t>
            </a:r>
            <a:endParaRPr>
              <a:solidFill>
                <a:schemeClr val="lt1"/>
              </a:solidFill>
            </a:endParaRPr>
          </a:p>
        </p:txBody>
      </p:sp>
      <p:sp>
        <p:nvSpPr>
          <p:cNvPr id="420" name="Google Shape;420;p34"/>
          <p:cNvSpPr txBox="1">
            <a:spLocks noGrp="1"/>
          </p:cNvSpPr>
          <p:nvPr>
            <p:ph type="body" idx="1"/>
          </p:nvPr>
        </p:nvSpPr>
        <p:spPr>
          <a:xfrm>
            <a:off x="1141413" y="1564640"/>
            <a:ext cx="9906000" cy="47040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1000"/>
              </a:spcBef>
              <a:spcAft>
                <a:spcPts val="0"/>
              </a:spcAft>
              <a:buClr>
                <a:schemeClr val="lt1"/>
              </a:buClr>
              <a:buSzPts val="3000"/>
              <a:buChar char="•"/>
            </a:pPr>
            <a:r>
              <a:rPr lang="en-US"/>
              <a:t>Capturing signature , account number and other related information from cheque using Optical Character Recognition (OCR) i.e. a Bounding Box Algorithm and creating an embedded system.</a:t>
            </a:r>
            <a:endParaRPr/>
          </a:p>
          <a:p>
            <a:pPr marL="228600" lvl="0" indent="-228600" algn="l" rtl="0">
              <a:lnSpc>
                <a:spcPct val="120000"/>
              </a:lnSpc>
              <a:spcBef>
                <a:spcPts val="1000"/>
              </a:spcBef>
              <a:spcAft>
                <a:spcPts val="0"/>
              </a:spcAft>
              <a:buClr>
                <a:schemeClr val="lt1"/>
              </a:buClr>
              <a:buSzPts val="3000"/>
              <a:buChar char="•"/>
            </a:pPr>
            <a:r>
              <a:rPr lang="en-US"/>
              <a:t>We intend to i</a:t>
            </a:r>
            <a:r>
              <a:rPr lang="en-US">
                <a:solidFill>
                  <a:schemeClr val="lt1"/>
                </a:solidFill>
              </a:rPr>
              <a:t>ncreas</a:t>
            </a:r>
            <a:r>
              <a:rPr lang="en-US"/>
              <a:t>e</a:t>
            </a:r>
            <a:r>
              <a:rPr lang="en-US">
                <a:solidFill>
                  <a:schemeClr val="lt1"/>
                </a:solidFill>
              </a:rPr>
              <a:t> accuracy</a:t>
            </a:r>
            <a:r>
              <a:rPr lang="en-US"/>
              <a:t> - </a:t>
            </a:r>
            <a:endParaRPr>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a:solidFill>
                  <a:schemeClr val="lt1"/>
                </a:solidFill>
              </a:rPr>
              <a:t>By increasing the number of layers used in the customized model.</a:t>
            </a:r>
            <a:endParaRPr>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a:t>By training model with images having noise and making the white space  around the signature redundant.</a:t>
            </a:r>
            <a:endParaRPr>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a:solidFill>
                  <a:schemeClr val="lt1"/>
                </a:solidFill>
              </a:rPr>
              <a:t>By increasing the size of the dataset.</a:t>
            </a:r>
            <a:endParaRPr>
              <a:solidFill>
                <a:schemeClr val="lt1"/>
              </a:solidFill>
            </a:endParaRPr>
          </a:p>
          <a:p>
            <a:pPr marL="685800" lvl="1" indent="-212725" algn="l" rtl="0">
              <a:lnSpc>
                <a:spcPct val="120000"/>
              </a:lnSpc>
              <a:spcBef>
                <a:spcPts val="500"/>
              </a:spcBef>
              <a:spcAft>
                <a:spcPts val="0"/>
              </a:spcAft>
              <a:buSzPts val="2250"/>
              <a:buChar char="•"/>
            </a:pPr>
            <a:r>
              <a:rPr lang="en-US"/>
              <a:t>Training and Testing the model on signatures of various languages.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dirty="0">
                <a:solidFill>
                  <a:schemeClr val="lt1"/>
                </a:solidFill>
              </a:rPr>
              <a:t>CONCLUSION</a:t>
            </a:r>
            <a:endParaRPr dirty="0">
              <a:solidFill>
                <a:schemeClr val="lt1"/>
              </a:solidFill>
            </a:endParaRPr>
          </a:p>
        </p:txBody>
      </p:sp>
      <p:sp>
        <p:nvSpPr>
          <p:cNvPr id="426" name="Google Shape;426;p3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lt1"/>
              </a:buClr>
              <a:buSzPts val="3000"/>
              <a:buNone/>
            </a:pPr>
            <a:r>
              <a:rPr lang="en-US" dirty="0"/>
              <a:t>Thus ,</a:t>
            </a:r>
            <a:r>
              <a:rPr lang="en-US" dirty="0">
                <a:solidFill>
                  <a:schemeClr val="lt1"/>
                </a:solidFill>
              </a:rPr>
              <a:t> we have developed an efficient and easy to use signature verification web application with bul</a:t>
            </a:r>
            <a:r>
              <a:rPr lang="en-US" dirty="0"/>
              <a:t>k uploading and bulk verification facility </a:t>
            </a:r>
            <a:r>
              <a:rPr lang="en-US" dirty="0">
                <a:solidFill>
                  <a:schemeClr val="lt1"/>
                </a:solidFill>
              </a:rPr>
              <a:t> to detect signature forgeries.</a:t>
            </a:r>
            <a:endParaRPr dirty="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dirty="0">
                <a:solidFill>
                  <a:schemeClr val="lt1"/>
                </a:solidFill>
              </a:rPr>
              <a:t>REFERENCES</a:t>
            </a:r>
            <a:endParaRPr dirty="0">
              <a:solidFill>
                <a:schemeClr val="lt1"/>
              </a:solidFill>
            </a:endParaRPr>
          </a:p>
        </p:txBody>
      </p:sp>
      <p:sp>
        <p:nvSpPr>
          <p:cNvPr id="432" name="Google Shape;432;p36"/>
          <p:cNvSpPr txBox="1">
            <a:spLocks noGrp="1"/>
          </p:cNvSpPr>
          <p:nvPr>
            <p:ph type="body" idx="1"/>
          </p:nvPr>
        </p:nvSpPr>
        <p:spPr>
          <a:xfrm>
            <a:off x="1143012" y="2000612"/>
            <a:ext cx="9906000" cy="3541800"/>
          </a:xfrm>
          <a:prstGeom prst="rect">
            <a:avLst/>
          </a:prstGeom>
          <a:noFill/>
          <a:ln>
            <a:noFill/>
          </a:ln>
        </p:spPr>
        <p:txBody>
          <a:bodyPr spcFirstLastPara="1" wrap="square" lIns="91425" tIns="45700" rIns="91425" bIns="45700" anchor="t" anchorCtr="0">
            <a:noAutofit/>
          </a:bodyPr>
          <a:lstStyle/>
          <a:p>
            <a:pPr marL="457200" lvl="0" indent="-457200" algn="l" rtl="0">
              <a:lnSpc>
                <a:spcPct val="120000"/>
              </a:lnSpc>
              <a:spcBef>
                <a:spcPts val="0"/>
              </a:spcBef>
              <a:spcAft>
                <a:spcPts val="0"/>
              </a:spcAft>
              <a:buClr>
                <a:schemeClr val="lt1"/>
              </a:buClr>
              <a:buSzPts val="3000"/>
              <a:buFont typeface="Arial"/>
              <a:buAutoNum type="arabicPeriod"/>
            </a:pPr>
            <a:r>
              <a:rPr lang="en-US" b="1" dirty="0">
                <a:solidFill>
                  <a:schemeClr val="lt1"/>
                </a:solidFill>
              </a:rPr>
              <a:t>YouTube</a:t>
            </a:r>
            <a:r>
              <a:rPr lang="en-US" dirty="0">
                <a:solidFill>
                  <a:schemeClr val="lt1"/>
                </a:solidFill>
              </a:rPr>
              <a:t> - </a:t>
            </a:r>
            <a:r>
              <a:rPr lang="en-US" u="sng" dirty="0">
                <a:solidFill>
                  <a:schemeClr val="bg1"/>
                </a:solidFill>
                <a:hlinkClick r:id="rId3">
                  <a:extLst>
                    <a:ext uri="{A12FA001-AC4F-418D-AE19-62706E023703}">
                      <ahyp:hlinkClr xmlns:ahyp="http://schemas.microsoft.com/office/drawing/2018/hyperlinkcolor" val="tx"/>
                    </a:ext>
                  </a:extLst>
                </a:hlinkClick>
              </a:rPr>
              <a:t>https://www.youtube.com/</a:t>
            </a:r>
            <a:endParaRPr dirty="0">
              <a:solidFill>
                <a:schemeClr val="bg1"/>
              </a:solidFill>
            </a:endParaRPr>
          </a:p>
          <a:p>
            <a:pPr marL="457200" lvl="0" indent="-457200" algn="l" rtl="0">
              <a:lnSpc>
                <a:spcPct val="120000"/>
              </a:lnSpc>
              <a:spcBef>
                <a:spcPts val="1000"/>
              </a:spcBef>
              <a:spcAft>
                <a:spcPts val="0"/>
              </a:spcAft>
              <a:buClr>
                <a:schemeClr val="lt1"/>
              </a:buClr>
              <a:buSzPts val="3000"/>
              <a:buFont typeface="Arial"/>
              <a:buAutoNum type="arabicPeriod"/>
            </a:pPr>
            <a:r>
              <a:rPr lang="en-US" b="1" dirty="0">
                <a:solidFill>
                  <a:schemeClr val="lt1"/>
                </a:solidFill>
              </a:rPr>
              <a:t>Django</a:t>
            </a:r>
            <a:r>
              <a:rPr lang="en-US" dirty="0">
                <a:solidFill>
                  <a:schemeClr val="lt1"/>
                </a:solidFill>
              </a:rPr>
              <a:t> </a:t>
            </a:r>
            <a:r>
              <a:rPr lang="en-US" dirty="0">
                <a:solidFill>
                  <a:schemeClr val="bg1"/>
                </a:solidFill>
              </a:rPr>
              <a:t>- </a:t>
            </a:r>
            <a:r>
              <a:rPr lang="en-US" u="sng" dirty="0">
                <a:solidFill>
                  <a:schemeClr val="bg1"/>
                </a:solidFill>
                <a:hlinkClick r:id="rId4">
                  <a:extLst>
                    <a:ext uri="{A12FA001-AC4F-418D-AE19-62706E023703}">
                      <ahyp:hlinkClr xmlns:ahyp="http://schemas.microsoft.com/office/drawing/2018/hyperlinkcolor" val="tx"/>
                    </a:ext>
                  </a:extLst>
                </a:hlinkClick>
              </a:rPr>
              <a:t>https://docs.djangoproject.com/en/2.1/</a:t>
            </a:r>
            <a:endParaRPr dirty="0">
              <a:solidFill>
                <a:schemeClr val="bg1"/>
              </a:solidFill>
            </a:endParaRPr>
          </a:p>
          <a:p>
            <a:pPr marL="457200" lvl="0" indent="-457200" algn="l" rtl="0">
              <a:lnSpc>
                <a:spcPct val="120000"/>
              </a:lnSpc>
              <a:spcBef>
                <a:spcPts val="1000"/>
              </a:spcBef>
              <a:spcAft>
                <a:spcPts val="0"/>
              </a:spcAft>
              <a:buClr>
                <a:schemeClr val="lt1"/>
              </a:buClr>
              <a:buSzPts val="3000"/>
              <a:buFont typeface="Arial"/>
              <a:buAutoNum type="arabicPeriod"/>
            </a:pPr>
            <a:r>
              <a:rPr lang="en-US" b="1" dirty="0" err="1">
                <a:solidFill>
                  <a:schemeClr val="lt1"/>
                </a:solidFill>
              </a:rPr>
              <a:t>Keras</a:t>
            </a:r>
            <a:r>
              <a:rPr lang="en-US" dirty="0">
                <a:solidFill>
                  <a:schemeClr val="lt1"/>
                </a:solidFill>
              </a:rPr>
              <a:t> - </a:t>
            </a:r>
            <a:r>
              <a:rPr lang="en-US" u="sng" dirty="0">
                <a:solidFill>
                  <a:schemeClr val="bg1"/>
                </a:solidFill>
                <a:hlinkClick r:id="rId5">
                  <a:extLst>
                    <a:ext uri="{A12FA001-AC4F-418D-AE19-62706E023703}">
                      <ahyp:hlinkClr xmlns:ahyp="http://schemas.microsoft.com/office/drawing/2018/hyperlinkcolor" val="tx"/>
                    </a:ext>
                  </a:extLst>
                </a:hlinkClick>
              </a:rPr>
              <a:t>https://keras.io/</a:t>
            </a:r>
            <a:endParaRPr dirty="0">
              <a:solidFill>
                <a:schemeClr val="bg1"/>
              </a:solidFill>
            </a:endParaRPr>
          </a:p>
          <a:p>
            <a:pPr marL="457200" lvl="0" indent="-457200" algn="l" rtl="0">
              <a:lnSpc>
                <a:spcPct val="120000"/>
              </a:lnSpc>
              <a:spcBef>
                <a:spcPts val="1000"/>
              </a:spcBef>
              <a:spcAft>
                <a:spcPts val="0"/>
              </a:spcAft>
              <a:buClr>
                <a:schemeClr val="lt1"/>
              </a:buClr>
              <a:buSzPts val="3000"/>
              <a:buFont typeface="Arial"/>
              <a:buAutoNum type="arabicPeriod"/>
            </a:pPr>
            <a:r>
              <a:rPr lang="en-US" b="1" dirty="0">
                <a:solidFill>
                  <a:schemeClr val="lt1"/>
                </a:solidFill>
              </a:rPr>
              <a:t>TensorFlow</a:t>
            </a:r>
            <a:r>
              <a:rPr lang="en-US" dirty="0">
                <a:solidFill>
                  <a:schemeClr val="lt1"/>
                </a:solidFill>
              </a:rPr>
              <a:t> - </a:t>
            </a:r>
            <a:r>
              <a:rPr lang="en-US" u="sng" dirty="0">
                <a:solidFill>
                  <a:schemeClr val="bg1"/>
                </a:solidFill>
                <a:hlinkClick r:id="rId6">
                  <a:extLst>
                    <a:ext uri="{A12FA001-AC4F-418D-AE19-62706E023703}">
                      <ahyp:hlinkClr xmlns:ahyp="http://schemas.microsoft.com/office/drawing/2018/hyperlinkcolor" val="tx"/>
                    </a:ext>
                  </a:extLst>
                </a:hlinkClick>
              </a:rPr>
              <a:t>https://www.tensorflow.org/api_docs/</a:t>
            </a:r>
            <a:endParaRPr dirty="0">
              <a:solidFill>
                <a:schemeClr val="bg1"/>
              </a:solidFill>
            </a:endParaRPr>
          </a:p>
          <a:p>
            <a:pPr marL="457200" lvl="0" indent="-457200" algn="l" rtl="0">
              <a:lnSpc>
                <a:spcPct val="120000"/>
              </a:lnSpc>
              <a:spcBef>
                <a:spcPts val="1000"/>
              </a:spcBef>
              <a:spcAft>
                <a:spcPts val="0"/>
              </a:spcAft>
              <a:buClr>
                <a:schemeClr val="lt1"/>
              </a:buClr>
              <a:buSzPts val="3000"/>
              <a:buFont typeface="Arial"/>
              <a:buAutoNum type="arabicPeriod"/>
            </a:pPr>
            <a:r>
              <a:rPr lang="en-US" b="1" dirty="0" err="1">
                <a:solidFill>
                  <a:schemeClr val="lt1"/>
                </a:solidFill>
              </a:rPr>
              <a:t>SigNet</a:t>
            </a:r>
            <a:r>
              <a:rPr lang="en-US" b="1" dirty="0">
                <a:solidFill>
                  <a:schemeClr val="lt1"/>
                </a:solidFill>
              </a:rPr>
              <a:t> : Convolutional Siamese Network for Writer Independent Offline Signature Verification </a:t>
            </a:r>
            <a:r>
              <a:rPr lang="en-US" dirty="0">
                <a:solidFill>
                  <a:schemeClr val="lt1"/>
                </a:solidFill>
              </a:rPr>
              <a:t>- </a:t>
            </a:r>
            <a:r>
              <a:rPr lang="en-US" u="sng" dirty="0">
                <a:solidFill>
                  <a:schemeClr val="bg1"/>
                </a:solidFill>
                <a:hlinkClick r:id="rId7">
                  <a:extLst>
                    <a:ext uri="{A12FA001-AC4F-418D-AE19-62706E023703}">
                      <ahyp:hlinkClr xmlns:ahyp="http://schemas.microsoft.com/office/drawing/2018/hyperlinkcolor" val="tx"/>
                    </a:ext>
                  </a:extLst>
                </a:hlinkClick>
              </a:rPr>
              <a:t>https://arxiv.org/abs/1707.02131</a:t>
            </a:r>
            <a:endParaRPr u="sng"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a:solidFill>
                  <a:schemeClr val="lt1"/>
                </a:solidFill>
              </a:rPr>
              <a:t>HARDWARE AND SOFTWARE REQUIREMENTS</a:t>
            </a:r>
            <a:endParaRPr>
              <a:solidFill>
                <a:schemeClr val="lt1"/>
              </a:solidFill>
            </a:endParaRPr>
          </a:p>
        </p:txBody>
      </p:sp>
      <p:sp>
        <p:nvSpPr>
          <p:cNvPr id="243" name="Google Shape;243;p2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3000"/>
              <a:buChar char="•"/>
            </a:pPr>
            <a:r>
              <a:rPr lang="en-US">
                <a:solidFill>
                  <a:schemeClr val="lt1"/>
                </a:solidFill>
              </a:rPr>
              <a:t>NVIDIA GeForce GTX 1070 GPU for model training</a:t>
            </a:r>
            <a:endParaRPr>
              <a:solidFill>
                <a:schemeClr val="lt1"/>
              </a:solidFill>
            </a:endParaRPr>
          </a:p>
          <a:p>
            <a:pPr marL="228600" lvl="0" indent="-228600" algn="l" rtl="0">
              <a:lnSpc>
                <a:spcPct val="120000"/>
              </a:lnSpc>
              <a:spcBef>
                <a:spcPts val="1000"/>
              </a:spcBef>
              <a:spcAft>
                <a:spcPts val="0"/>
              </a:spcAft>
              <a:buClr>
                <a:schemeClr val="lt1"/>
              </a:buClr>
              <a:buSzPts val="3000"/>
              <a:buChar char="•"/>
            </a:pPr>
            <a:r>
              <a:rPr lang="en-US">
                <a:solidFill>
                  <a:schemeClr val="lt1"/>
                </a:solidFill>
              </a:rPr>
              <a:t>Windows 10 Home</a:t>
            </a:r>
            <a:endParaRPr>
              <a:solidFill>
                <a:schemeClr val="lt1"/>
              </a:solidFill>
            </a:endParaRPr>
          </a:p>
          <a:p>
            <a:pPr marL="228600" lvl="0" indent="-228600" algn="l" rtl="0">
              <a:lnSpc>
                <a:spcPct val="120000"/>
              </a:lnSpc>
              <a:spcBef>
                <a:spcPts val="1000"/>
              </a:spcBef>
              <a:spcAft>
                <a:spcPts val="0"/>
              </a:spcAft>
              <a:buClr>
                <a:schemeClr val="lt1"/>
              </a:buClr>
              <a:buSzPts val="3000"/>
              <a:buChar char="•"/>
            </a:pPr>
            <a:r>
              <a:rPr lang="en-US">
                <a:solidFill>
                  <a:schemeClr val="lt1"/>
                </a:solidFill>
              </a:rPr>
              <a:t>Spyder </a:t>
            </a:r>
            <a:endParaRPr>
              <a:solidFill>
                <a:schemeClr val="lt1"/>
              </a:solidFill>
            </a:endParaRPr>
          </a:p>
          <a:p>
            <a:pPr marL="228600" lvl="0" indent="-228600" algn="l" rtl="0">
              <a:lnSpc>
                <a:spcPct val="120000"/>
              </a:lnSpc>
              <a:spcBef>
                <a:spcPts val="1000"/>
              </a:spcBef>
              <a:spcAft>
                <a:spcPts val="0"/>
              </a:spcAft>
              <a:buClr>
                <a:schemeClr val="lt1"/>
              </a:buClr>
              <a:buSzPts val="3000"/>
              <a:buChar char="•"/>
            </a:pPr>
            <a:r>
              <a:rPr lang="en-US">
                <a:solidFill>
                  <a:schemeClr val="lt1"/>
                </a:solidFill>
              </a:rPr>
              <a:t>PyCharm</a:t>
            </a:r>
            <a:endParaRPr>
              <a:solidFill>
                <a:schemeClr val="lt1"/>
              </a:solidFill>
            </a:endParaRPr>
          </a:p>
          <a:p>
            <a:pPr marL="228600" lvl="0" indent="-228600" algn="l" rtl="0">
              <a:lnSpc>
                <a:spcPct val="120000"/>
              </a:lnSpc>
              <a:spcBef>
                <a:spcPts val="1000"/>
              </a:spcBef>
              <a:spcAft>
                <a:spcPts val="0"/>
              </a:spcAft>
              <a:buClr>
                <a:schemeClr val="lt1"/>
              </a:buClr>
              <a:buSzPts val="3000"/>
              <a:buChar char="•"/>
            </a:pPr>
            <a:r>
              <a:rPr lang="en-US">
                <a:solidFill>
                  <a:schemeClr val="lt1"/>
                </a:solidFill>
              </a:rPr>
              <a:t>16 GB Ram &amp; 1 TB HDD + 128 GB SSD</a:t>
            </a:r>
            <a:endParaRPr>
              <a:solidFill>
                <a:schemeClr val="lt1"/>
              </a:solidFill>
            </a:endParaRPr>
          </a:p>
          <a:p>
            <a:pPr marL="228600" lvl="0" indent="-228600" algn="l" rtl="0">
              <a:lnSpc>
                <a:spcPct val="120000"/>
              </a:lnSpc>
              <a:spcBef>
                <a:spcPts val="1000"/>
              </a:spcBef>
              <a:spcAft>
                <a:spcPts val="0"/>
              </a:spcAft>
              <a:buClr>
                <a:schemeClr val="lt1"/>
              </a:buClr>
              <a:buSzPts val="3000"/>
              <a:buChar char="•"/>
            </a:pPr>
            <a:r>
              <a:rPr lang="en-US">
                <a:solidFill>
                  <a:schemeClr val="lt1"/>
                </a:solidFill>
              </a:rPr>
              <a:t>Intel Core i7 6700HQ Processor</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title"/>
          </p:nvPr>
        </p:nvSpPr>
        <p:spPr>
          <a:xfrm>
            <a:off x="1141400" y="190843"/>
            <a:ext cx="9906000" cy="105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cap="none">
                <a:solidFill>
                  <a:schemeClr val="lt1"/>
                </a:solidFill>
              </a:rPr>
              <a:t>ALGORITHMS AND APIs USED</a:t>
            </a:r>
            <a:endParaRPr cap="none">
              <a:solidFill>
                <a:schemeClr val="lt1"/>
              </a:solidFill>
            </a:endParaRPr>
          </a:p>
        </p:txBody>
      </p:sp>
      <p:sp>
        <p:nvSpPr>
          <p:cNvPr id="249" name="Google Shape;249;p21"/>
          <p:cNvSpPr txBox="1">
            <a:spLocks noGrp="1"/>
          </p:cNvSpPr>
          <p:nvPr>
            <p:ph type="body" idx="1"/>
          </p:nvPr>
        </p:nvSpPr>
        <p:spPr>
          <a:xfrm>
            <a:off x="1143012" y="924507"/>
            <a:ext cx="9906000" cy="51579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3000"/>
              <a:buChar char="•"/>
            </a:pPr>
            <a:r>
              <a:rPr lang="en-US" dirty="0">
                <a:solidFill>
                  <a:schemeClr val="lt1"/>
                </a:solidFill>
              </a:rPr>
              <a:t>Algorithms :-</a:t>
            </a:r>
            <a:endParaRPr dirty="0">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dirty="0">
                <a:solidFill>
                  <a:schemeClr val="lt1"/>
                </a:solidFill>
              </a:rPr>
              <a:t>Convolutional Neural Networks (CNNs) </a:t>
            </a:r>
            <a:endParaRPr dirty="0">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dirty="0">
                <a:solidFill>
                  <a:schemeClr val="lt1"/>
                </a:solidFill>
              </a:rPr>
              <a:t>Backpropagation</a:t>
            </a:r>
            <a:endParaRPr dirty="0">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dirty="0">
                <a:solidFill>
                  <a:schemeClr val="lt1"/>
                </a:solidFill>
              </a:rPr>
              <a:t>Siamese Neural Network for one-shot learning</a:t>
            </a:r>
            <a:endParaRPr dirty="0">
              <a:solidFill>
                <a:schemeClr val="lt1"/>
              </a:solidFill>
            </a:endParaRPr>
          </a:p>
          <a:p>
            <a:pPr marL="228600" lvl="0" indent="-228600" algn="l" rtl="0">
              <a:lnSpc>
                <a:spcPct val="120000"/>
              </a:lnSpc>
              <a:spcBef>
                <a:spcPts val="1000"/>
              </a:spcBef>
              <a:spcAft>
                <a:spcPts val="0"/>
              </a:spcAft>
              <a:buClr>
                <a:schemeClr val="lt1"/>
              </a:buClr>
              <a:buSzPts val="3000"/>
              <a:buChar char="•"/>
            </a:pPr>
            <a:r>
              <a:rPr lang="en-US" dirty="0">
                <a:solidFill>
                  <a:schemeClr val="lt1"/>
                </a:solidFill>
              </a:rPr>
              <a:t>APIs &amp; Libraries:-</a:t>
            </a:r>
            <a:endParaRPr dirty="0">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dirty="0" err="1">
                <a:solidFill>
                  <a:schemeClr val="lt1"/>
                </a:solidFill>
              </a:rPr>
              <a:t>Keras</a:t>
            </a:r>
            <a:r>
              <a:rPr lang="en-US" dirty="0">
                <a:solidFill>
                  <a:schemeClr val="lt1"/>
                </a:solidFill>
              </a:rPr>
              <a:t> -  Neural Network API</a:t>
            </a:r>
            <a:endParaRPr dirty="0">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dirty="0">
                <a:solidFill>
                  <a:schemeClr val="lt1"/>
                </a:solidFill>
              </a:rPr>
              <a:t>TensorFlow – Machine learning framework</a:t>
            </a:r>
            <a:endParaRPr dirty="0">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dirty="0">
                <a:solidFill>
                  <a:schemeClr val="lt1"/>
                </a:solidFill>
              </a:rPr>
              <a:t>Django - Python web framework </a:t>
            </a:r>
            <a:endParaRPr dirty="0">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dirty="0">
                <a:solidFill>
                  <a:schemeClr val="lt1"/>
                </a:solidFill>
              </a:rPr>
              <a:t>OpenCV - image processing in Django</a:t>
            </a:r>
            <a:endParaRPr dirty="0">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dirty="0">
                <a:solidFill>
                  <a:schemeClr val="lt1"/>
                </a:solidFill>
              </a:rPr>
              <a:t>Python (3.0+)</a:t>
            </a:r>
            <a:endParaRPr dirty="0">
              <a:solidFill>
                <a:schemeClr val="lt1"/>
              </a:solidFill>
            </a:endParaRPr>
          </a:p>
          <a:p>
            <a:pPr marL="685800" lvl="1" indent="-228600" algn="l" rtl="0">
              <a:lnSpc>
                <a:spcPct val="120000"/>
              </a:lnSpc>
              <a:spcBef>
                <a:spcPts val="500"/>
              </a:spcBef>
              <a:spcAft>
                <a:spcPts val="0"/>
              </a:spcAft>
              <a:buClr>
                <a:schemeClr val="lt1"/>
              </a:buClr>
              <a:buSzPts val="2500"/>
              <a:buChar char="•"/>
            </a:pPr>
            <a:r>
              <a:rPr lang="en-US" dirty="0">
                <a:solidFill>
                  <a:schemeClr val="lt1"/>
                </a:solidFill>
              </a:rPr>
              <a:t>Bootstrap</a:t>
            </a:r>
            <a:endParaRPr dirty="0">
              <a:solidFill>
                <a:schemeClr val="lt1"/>
              </a:solidFill>
            </a:endParaRPr>
          </a:p>
        </p:txBody>
      </p:sp>
      <p:pic>
        <p:nvPicPr>
          <p:cNvPr id="250" name="Google Shape;250;p21" descr="Image result for keras logo"/>
          <p:cNvPicPr preferRelativeResize="0"/>
          <p:nvPr/>
        </p:nvPicPr>
        <p:blipFill rotWithShape="1">
          <a:blip r:embed="rId3">
            <a:alphaModFix/>
          </a:blip>
          <a:srcRect/>
          <a:stretch/>
        </p:blipFill>
        <p:spPr>
          <a:xfrm>
            <a:off x="7715511" y="1342887"/>
            <a:ext cx="2221267" cy="1166165"/>
          </a:xfrm>
          <a:prstGeom prst="rect">
            <a:avLst/>
          </a:prstGeom>
          <a:noFill/>
          <a:ln>
            <a:noFill/>
          </a:ln>
        </p:spPr>
      </p:pic>
      <p:pic>
        <p:nvPicPr>
          <p:cNvPr id="251" name="Google Shape;251;p21" descr="Image result for tensorflow png"/>
          <p:cNvPicPr preferRelativeResize="0"/>
          <p:nvPr/>
        </p:nvPicPr>
        <p:blipFill rotWithShape="1">
          <a:blip r:embed="rId4">
            <a:alphaModFix/>
          </a:blip>
          <a:srcRect/>
          <a:stretch/>
        </p:blipFill>
        <p:spPr>
          <a:xfrm>
            <a:off x="7824549" y="2543453"/>
            <a:ext cx="2003189" cy="1669002"/>
          </a:xfrm>
          <a:prstGeom prst="rect">
            <a:avLst/>
          </a:prstGeom>
          <a:noFill/>
          <a:ln>
            <a:noFill/>
          </a:ln>
        </p:spPr>
      </p:pic>
      <p:pic>
        <p:nvPicPr>
          <p:cNvPr id="252" name="Google Shape;252;p21" descr="Image result for django logo png"/>
          <p:cNvPicPr preferRelativeResize="0"/>
          <p:nvPr/>
        </p:nvPicPr>
        <p:blipFill rotWithShape="1">
          <a:blip r:embed="rId5">
            <a:alphaModFix/>
          </a:blip>
          <a:srcRect/>
          <a:stretch/>
        </p:blipFill>
        <p:spPr>
          <a:xfrm>
            <a:off x="10128681" y="2608647"/>
            <a:ext cx="1690785" cy="769307"/>
          </a:xfrm>
          <a:prstGeom prst="rect">
            <a:avLst/>
          </a:prstGeom>
          <a:noFill/>
          <a:ln>
            <a:noFill/>
          </a:ln>
        </p:spPr>
      </p:pic>
      <p:pic>
        <p:nvPicPr>
          <p:cNvPr id="253" name="Google Shape;253;p21" descr="Image result for python logo png"/>
          <p:cNvPicPr preferRelativeResize="0"/>
          <p:nvPr/>
        </p:nvPicPr>
        <p:blipFill rotWithShape="1">
          <a:blip r:embed="rId6">
            <a:alphaModFix/>
          </a:blip>
          <a:srcRect/>
          <a:stretch/>
        </p:blipFill>
        <p:spPr>
          <a:xfrm>
            <a:off x="6110049" y="4817801"/>
            <a:ext cx="3429000" cy="1714500"/>
          </a:xfrm>
          <a:prstGeom prst="rect">
            <a:avLst/>
          </a:prstGeom>
          <a:noFill/>
          <a:ln>
            <a:noFill/>
          </a:ln>
        </p:spPr>
      </p:pic>
      <p:pic>
        <p:nvPicPr>
          <p:cNvPr id="254" name="Google Shape;254;p21" descr="Image result for bootstrap logo png"/>
          <p:cNvPicPr preferRelativeResize="0"/>
          <p:nvPr/>
        </p:nvPicPr>
        <p:blipFill rotWithShape="1">
          <a:blip r:embed="rId7">
            <a:alphaModFix/>
          </a:blip>
          <a:srcRect/>
          <a:stretch/>
        </p:blipFill>
        <p:spPr>
          <a:xfrm>
            <a:off x="9420444" y="4642327"/>
            <a:ext cx="1745572" cy="17455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dirty="0">
                <a:solidFill>
                  <a:schemeClr val="lt1"/>
                </a:solidFill>
              </a:rPr>
              <a:t>PROBLEM STATEMENT</a:t>
            </a:r>
            <a:endParaRPr dirty="0">
              <a:solidFill>
                <a:schemeClr val="lt1"/>
              </a:solidFill>
            </a:endParaRPr>
          </a:p>
        </p:txBody>
      </p:sp>
      <p:sp>
        <p:nvSpPr>
          <p:cNvPr id="260" name="Google Shape;260;p2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rgbClr val="FFFFFF"/>
              </a:buClr>
              <a:buSzPts val="3000"/>
              <a:buNone/>
            </a:pPr>
            <a:r>
              <a:rPr lang="en-US" dirty="0">
                <a:solidFill>
                  <a:schemeClr val="lt1"/>
                </a:solidFill>
              </a:rPr>
              <a:t>Design a system to accept a genuine signature of the customer and store it in the database against the customer ID at the time of registration of the customer. This signature can be used to compare with the input signature received to check whether the input signature is real or forged by returning a Confidence Match Score.</a:t>
            </a:r>
            <a:endParaRPr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1141413" y="403860"/>
            <a:ext cx="9906000"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a:t>How we did it?</a:t>
            </a:r>
            <a:endParaRPr>
              <a:solidFill>
                <a:schemeClr val="lt1"/>
              </a:solidFill>
            </a:endParaRPr>
          </a:p>
        </p:txBody>
      </p:sp>
      <p:sp>
        <p:nvSpPr>
          <p:cNvPr id="266" name="Google Shape;266;p23"/>
          <p:cNvSpPr txBox="1">
            <a:spLocks noGrp="1"/>
          </p:cNvSpPr>
          <p:nvPr>
            <p:ph type="body" idx="1"/>
          </p:nvPr>
        </p:nvSpPr>
        <p:spPr>
          <a:xfrm>
            <a:off x="1141400" y="1898850"/>
            <a:ext cx="9906000" cy="47532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1000"/>
              </a:spcBef>
              <a:spcAft>
                <a:spcPts val="0"/>
              </a:spcAft>
              <a:buNone/>
            </a:pPr>
            <a:r>
              <a:rPr lang="en-US"/>
              <a:t>A image of signature might be written on different coloured papers or it might be written with different pen. For that we preprocessed the signature image by making it grayscale and then using Image Thresholding technique we obtained the following signature. </a:t>
            </a:r>
            <a:endParaRPr>
              <a:solidFill>
                <a:schemeClr val="lt1"/>
              </a:solidFill>
            </a:endParaRPr>
          </a:p>
        </p:txBody>
      </p:sp>
      <p:pic>
        <p:nvPicPr>
          <p:cNvPr id="267" name="Google Shape;267;p23"/>
          <p:cNvPicPr preferRelativeResize="0"/>
          <p:nvPr/>
        </p:nvPicPr>
        <p:blipFill>
          <a:blip r:embed="rId3">
            <a:alphaModFix/>
          </a:blip>
          <a:stretch>
            <a:fillRect/>
          </a:stretch>
        </p:blipFill>
        <p:spPr>
          <a:xfrm>
            <a:off x="2731525" y="4327700"/>
            <a:ext cx="2857500" cy="1428750"/>
          </a:xfrm>
          <a:prstGeom prst="rect">
            <a:avLst/>
          </a:prstGeom>
          <a:noFill/>
          <a:ln>
            <a:noFill/>
          </a:ln>
        </p:spPr>
      </p:pic>
      <p:pic>
        <p:nvPicPr>
          <p:cNvPr id="268" name="Google Shape;268;p23"/>
          <p:cNvPicPr preferRelativeResize="0"/>
          <p:nvPr/>
        </p:nvPicPr>
        <p:blipFill>
          <a:blip r:embed="rId4">
            <a:alphaModFix/>
          </a:blip>
          <a:stretch>
            <a:fillRect/>
          </a:stretch>
        </p:blipFill>
        <p:spPr>
          <a:xfrm>
            <a:off x="6602975" y="4327700"/>
            <a:ext cx="2857500" cy="1428750"/>
          </a:xfrm>
          <a:prstGeom prst="rect">
            <a:avLst/>
          </a:prstGeom>
          <a:noFill/>
          <a:ln>
            <a:noFill/>
          </a:ln>
        </p:spPr>
      </p:pic>
      <p:sp>
        <p:nvSpPr>
          <p:cNvPr id="269" name="Google Shape;269;p23"/>
          <p:cNvSpPr/>
          <p:nvPr/>
        </p:nvSpPr>
        <p:spPr>
          <a:xfrm>
            <a:off x="5810250" y="4857725"/>
            <a:ext cx="543900" cy="322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txBox="1">
            <a:spLocks noGrp="1"/>
          </p:cNvSpPr>
          <p:nvPr>
            <p:ph type="title"/>
          </p:nvPr>
        </p:nvSpPr>
        <p:spPr>
          <a:xfrm>
            <a:off x="1067638" y="1367410"/>
            <a:ext cx="9906000" cy="685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1. Preprocessing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4"/>
          <p:cNvSpPr txBox="1">
            <a:spLocks noGrp="1"/>
          </p:cNvSpPr>
          <p:nvPr>
            <p:ph type="title"/>
          </p:nvPr>
        </p:nvSpPr>
        <p:spPr>
          <a:xfrm>
            <a:off x="1141413" y="403860"/>
            <a:ext cx="9906000"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a:t>How we did it?</a:t>
            </a:r>
            <a:endParaRPr>
              <a:solidFill>
                <a:schemeClr val="lt1"/>
              </a:solidFill>
            </a:endParaRPr>
          </a:p>
        </p:txBody>
      </p:sp>
      <p:sp>
        <p:nvSpPr>
          <p:cNvPr id="276" name="Google Shape;276;p24"/>
          <p:cNvSpPr txBox="1">
            <a:spLocks noGrp="1"/>
          </p:cNvSpPr>
          <p:nvPr>
            <p:ph type="body" idx="1"/>
          </p:nvPr>
        </p:nvSpPr>
        <p:spPr>
          <a:xfrm>
            <a:off x="1141400" y="1898850"/>
            <a:ext cx="9906000" cy="47532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1000"/>
              </a:spcBef>
              <a:spcAft>
                <a:spcPts val="0"/>
              </a:spcAft>
              <a:buNone/>
            </a:pPr>
            <a:r>
              <a:rPr lang="en-US"/>
              <a:t>In signature verification we need to compare the image with real image from the database and return the confidence rating. For that we used Siamese Convolutional Network. This consist of 2 identical networks with exact same weights.</a:t>
            </a:r>
            <a:endParaRPr/>
          </a:p>
          <a:p>
            <a:pPr marL="0" lvl="0" indent="0" algn="l" rtl="0">
              <a:lnSpc>
                <a:spcPct val="120000"/>
              </a:lnSpc>
              <a:spcBef>
                <a:spcPts val="1000"/>
              </a:spcBef>
              <a:spcAft>
                <a:spcPts val="0"/>
              </a:spcAft>
              <a:buNone/>
            </a:pPr>
            <a:r>
              <a:rPr lang="en-US"/>
              <a:t>To this network we pass an image of preprocessed signatures of size 300x150. This network is a 24 layers deep convolutional neural network which outputs a 128 dimensional vector.</a:t>
            </a:r>
            <a:endParaRPr/>
          </a:p>
          <a:p>
            <a:pPr marL="0" lvl="0" indent="0" algn="l" rtl="0">
              <a:lnSpc>
                <a:spcPct val="120000"/>
              </a:lnSpc>
              <a:spcBef>
                <a:spcPts val="1000"/>
              </a:spcBef>
              <a:spcAft>
                <a:spcPts val="0"/>
              </a:spcAft>
              <a:buNone/>
            </a:pPr>
            <a:endParaRPr/>
          </a:p>
        </p:txBody>
      </p:sp>
      <p:sp>
        <p:nvSpPr>
          <p:cNvPr id="277" name="Google Shape;277;p24"/>
          <p:cNvSpPr txBox="1">
            <a:spLocks noGrp="1"/>
          </p:cNvSpPr>
          <p:nvPr>
            <p:ph type="title"/>
          </p:nvPr>
        </p:nvSpPr>
        <p:spPr>
          <a:xfrm>
            <a:off x="1067638" y="1367410"/>
            <a:ext cx="9906000" cy="685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2. Model Creation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a:spLocks noGrp="1"/>
          </p:cNvSpPr>
          <p:nvPr>
            <p:ph type="body" idx="1"/>
          </p:nvPr>
        </p:nvSpPr>
        <p:spPr>
          <a:xfrm>
            <a:off x="1143000" y="1325000"/>
            <a:ext cx="9906000" cy="5243700"/>
          </a:xfrm>
          <a:prstGeom prst="rect">
            <a:avLst/>
          </a:prstGeom>
          <a:noFill/>
          <a:ln>
            <a:noFill/>
          </a:ln>
        </p:spPr>
        <p:txBody>
          <a:bodyPr spcFirstLastPara="1" wrap="square" lIns="91425" tIns="45700" rIns="91425" bIns="45700" anchor="t" anchorCtr="0">
            <a:noAutofit/>
          </a:bodyPr>
          <a:lstStyle/>
          <a:p>
            <a:pPr marL="457200" lvl="0" indent="-387350" algn="l" rtl="0">
              <a:lnSpc>
                <a:spcPct val="120000"/>
              </a:lnSpc>
              <a:spcBef>
                <a:spcPts val="0"/>
              </a:spcBef>
              <a:spcAft>
                <a:spcPts val="0"/>
              </a:spcAft>
              <a:buClr>
                <a:srgbClr val="FFFFFF"/>
              </a:buClr>
              <a:buSzPts val="2500"/>
              <a:buChar char="•"/>
            </a:pPr>
            <a:r>
              <a:rPr lang="en-US"/>
              <a:t>System - Django based web app.</a:t>
            </a:r>
            <a:endParaRPr/>
          </a:p>
          <a:p>
            <a:pPr marL="457200" lvl="0" indent="-387350" algn="l" rtl="0">
              <a:lnSpc>
                <a:spcPct val="120000"/>
              </a:lnSpc>
              <a:spcBef>
                <a:spcPts val="500"/>
              </a:spcBef>
              <a:spcAft>
                <a:spcPts val="0"/>
              </a:spcAft>
              <a:buClr>
                <a:srgbClr val="FFFFFF"/>
              </a:buClr>
              <a:buSzPts val="2500"/>
              <a:buChar char="•"/>
            </a:pPr>
            <a:r>
              <a:rPr lang="en-US"/>
              <a:t>Registration - The user has to register a form with a unique ID, Customer Name and upload real images of signature with minimum and maximum limit as (1,5) respectively - bulk uploading.</a:t>
            </a:r>
            <a:endParaRPr/>
          </a:p>
          <a:p>
            <a:pPr marL="457200" lvl="0" indent="-387350" algn="l" rtl="0">
              <a:lnSpc>
                <a:spcPct val="120000"/>
              </a:lnSpc>
              <a:spcBef>
                <a:spcPts val="500"/>
              </a:spcBef>
              <a:spcAft>
                <a:spcPts val="0"/>
              </a:spcAft>
              <a:buClr>
                <a:srgbClr val="FFFFFF"/>
              </a:buClr>
              <a:buSzPts val="2500"/>
              <a:buChar char="•"/>
            </a:pPr>
            <a:r>
              <a:rPr lang="en-US"/>
              <a:t>Vector Generation - Model processes both the inputs and generates corresponding vectors.</a:t>
            </a:r>
            <a:endParaRPr>
              <a:solidFill>
                <a:schemeClr val="lt1"/>
              </a:solidFill>
            </a:endParaRPr>
          </a:p>
          <a:p>
            <a:pPr marL="457200" lvl="0" indent="-387350" algn="l" rtl="0">
              <a:lnSpc>
                <a:spcPct val="120000"/>
              </a:lnSpc>
              <a:spcBef>
                <a:spcPts val="500"/>
              </a:spcBef>
              <a:spcAft>
                <a:spcPts val="0"/>
              </a:spcAft>
              <a:buClr>
                <a:srgbClr val="FFFFFF"/>
              </a:buClr>
              <a:buSzPts val="2500"/>
              <a:buChar char="•"/>
            </a:pPr>
            <a:r>
              <a:rPr lang="en-US">
                <a:solidFill>
                  <a:schemeClr val="lt1"/>
                </a:solidFill>
              </a:rPr>
              <a:t>Verif</a:t>
            </a:r>
            <a:r>
              <a:rPr lang="en-US"/>
              <a:t>ication</a:t>
            </a:r>
            <a:r>
              <a:rPr lang="en-US">
                <a:solidFill>
                  <a:schemeClr val="lt1"/>
                </a:solidFill>
              </a:rPr>
              <a:t> - In</a:t>
            </a:r>
            <a:r>
              <a:rPr lang="en-US"/>
              <a:t>itially the user is asked to enter the number of signatures that he wants to verify - bulk verification. Then the user needs to enter his unique ID and upload the image for classifying it as real or forged.  </a:t>
            </a:r>
            <a:endParaRPr/>
          </a:p>
          <a:p>
            <a:pPr marL="0" lvl="0" indent="0" algn="l" rtl="0">
              <a:lnSpc>
                <a:spcPct val="120000"/>
              </a:lnSpc>
              <a:spcBef>
                <a:spcPts val="500"/>
              </a:spcBef>
              <a:spcAft>
                <a:spcPts val="0"/>
              </a:spcAft>
              <a:buNone/>
            </a:pPr>
            <a:endParaRPr/>
          </a:p>
        </p:txBody>
      </p:sp>
      <p:sp>
        <p:nvSpPr>
          <p:cNvPr id="283" name="Google Shape;283;p25"/>
          <p:cNvSpPr txBox="1">
            <a:spLocks noGrp="1"/>
          </p:cNvSpPr>
          <p:nvPr>
            <p:ph type="title"/>
          </p:nvPr>
        </p:nvSpPr>
        <p:spPr>
          <a:xfrm>
            <a:off x="1281263" y="488685"/>
            <a:ext cx="9906000" cy="685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3. Working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body" idx="1"/>
          </p:nvPr>
        </p:nvSpPr>
        <p:spPr>
          <a:xfrm>
            <a:off x="1143000" y="1325000"/>
            <a:ext cx="9906000" cy="5243700"/>
          </a:xfrm>
          <a:prstGeom prst="rect">
            <a:avLst/>
          </a:prstGeom>
          <a:noFill/>
          <a:ln>
            <a:noFill/>
          </a:ln>
        </p:spPr>
        <p:txBody>
          <a:bodyPr spcFirstLastPara="1" wrap="square" lIns="91425" tIns="45700" rIns="91425" bIns="45700" anchor="t" anchorCtr="0">
            <a:noAutofit/>
          </a:bodyPr>
          <a:lstStyle/>
          <a:p>
            <a:pPr marL="457200" lvl="0" indent="-381000" algn="l" rtl="0">
              <a:spcBef>
                <a:spcPts val="500"/>
              </a:spcBef>
              <a:spcAft>
                <a:spcPts val="0"/>
              </a:spcAft>
              <a:buClr>
                <a:schemeClr val="lt1"/>
              </a:buClr>
              <a:buSzPts val="2400"/>
              <a:buChar char="•"/>
            </a:pPr>
            <a:r>
              <a:rPr lang="en-US"/>
              <a:t>Calculation of distances - Distance is calculated between the real image vectors and the vector of the image uploaded for verification.</a:t>
            </a:r>
            <a:endParaRPr/>
          </a:p>
          <a:p>
            <a:pPr marL="457200" lvl="0" indent="-381000" algn="l" rtl="0">
              <a:spcBef>
                <a:spcPts val="500"/>
              </a:spcBef>
              <a:spcAft>
                <a:spcPts val="0"/>
              </a:spcAft>
              <a:buClr>
                <a:schemeClr val="lt1"/>
              </a:buClr>
              <a:buSzPts val="2400"/>
              <a:buChar char="•"/>
            </a:pPr>
            <a:r>
              <a:rPr lang="en-US"/>
              <a:t>Loss Function - Binary cross - entropy loss to minimize the loss and predict the final answer.</a:t>
            </a:r>
            <a:endParaRPr/>
          </a:p>
          <a:p>
            <a:pPr marL="457200" lvl="0" indent="-381000" algn="l" rtl="0">
              <a:lnSpc>
                <a:spcPct val="110000"/>
              </a:lnSpc>
              <a:spcBef>
                <a:spcPts val="500"/>
              </a:spcBef>
              <a:spcAft>
                <a:spcPts val="0"/>
              </a:spcAft>
              <a:buClr>
                <a:schemeClr val="lt1"/>
              </a:buClr>
              <a:buSzPts val="2400"/>
              <a:buChar char="•"/>
            </a:pPr>
            <a:r>
              <a:rPr lang="en-US"/>
              <a:t>Threshold Value - This value is determined as a decision point to classify whether the uploaded image is real or forged.</a:t>
            </a:r>
            <a:endParaRPr/>
          </a:p>
          <a:p>
            <a:pPr marL="457200" lvl="0" indent="-381000" algn="l" rtl="0">
              <a:lnSpc>
                <a:spcPct val="110000"/>
              </a:lnSpc>
              <a:spcBef>
                <a:spcPts val="500"/>
              </a:spcBef>
              <a:spcAft>
                <a:spcPts val="0"/>
              </a:spcAft>
              <a:buClr>
                <a:schemeClr val="lt1"/>
              </a:buClr>
              <a:buSzPts val="2400"/>
              <a:buChar char="•"/>
            </a:pPr>
            <a:r>
              <a:rPr lang="en-US"/>
              <a:t>Result - The results of the system are listed on a new page called prediction.</a:t>
            </a:r>
            <a:endParaRPr/>
          </a:p>
          <a:p>
            <a:pPr marL="457200" lvl="0" indent="0" algn="l" rtl="0">
              <a:spcBef>
                <a:spcPts val="500"/>
              </a:spcBef>
              <a:spcAft>
                <a:spcPts val="0"/>
              </a:spcAft>
              <a:buNone/>
            </a:pPr>
            <a:endParaRPr/>
          </a:p>
          <a:p>
            <a:pPr marL="0" lvl="0" indent="0" algn="l" rtl="0">
              <a:lnSpc>
                <a:spcPct val="120000"/>
              </a:lnSpc>
              <a:spcBef>
                <a:spcPts val="500"/>
              </a:spcBef>
              <a:spcAft>
                <a:spcPts val="0"/>
              </a:spcAft>
              <a:buNone/>
            </a:pPr>
            <a:endParaRPr/>
          </a:p>
          <a:p>
            <a:pPr marL="0" lvl="0" indent="0" algn="l" rtl="0">
              <a:lnSpc>
                <a:spcPct val="120000"/>
              </a:lnSpc>
              <a:spcBef>
                <a:spcPts val="500"/>
              </a:spcBef>
              <a:spcAft>
                <a:spcPts val="0"/>
              </a:spcAft>
              <a:buNone/>
            </a:pPr>
            <a:endParaRPr/>
          </a:p>
        </p:txBody>
      </p:sp>
      <p:sp>
        <p:nvSpPr>
          <p:cNvPr id="289" name="Google Shape;289;p26"/>
          <p:cNvSpPr txBox="1">
            <a:spLocks noGrp="1"/>
          </p:cNvSpPr>
          <p:nvPr>
            <p:ph type="title"/>
          </p:nvPr>
        </p:nvSpPr>
        <p:spPr>
          <a:xfrm>
            <a:off x="1281263" y="488685"/>
            <a:ext cx="9906000" cy="685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3. Working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7"/>
          <p:cNvSpPr txBox="1">
            <a:spLocks noGrp="1"/>
          </p:cNvSpPr>
          <p:nvPr>
            <p:ph type="title"/>
          </p:nvPr>
        </p:nvSpPr>
        <p:spPr>
          <a:xfrm>
            <a:off x="1129983" y="618518"/>
            <a:ext cx="9905998" cy="76639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Questrial"/>
              <a:buNone/>
            </a:pPr>
            <a:r>
              <a:rPr lang="en-US">
                <a:solidFill>
                  <a:schemeClr val="lt1"/>
                </a:solidFill>
              </a:rPr>
              <a:t>ARCHITECTURE DIAGRAM</a:t>
            </a:r>
            <a:endParaRPr>
              <a:solidFill>
                <a:schemeClr val="lt1"/>
              </a:solidFill>
            </a:endParaRPr>
          </a:p>
        </p:txBody>
      </p:sp>
      <p:sp>
        <p:nvSpPr>
          <p:cNvPr id="295" name="Google Shape;295;p27"/>
          <p:cNvSpPr/>
          <p:nvPr/>
        </p:nvSpPr>
        <p:spPr>
          <a:xfrm>
            <a:off x="173005" y="3541930"/>
            <a:ext cx="2071864" cy="694769"/>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FCC66"/>
                </a:solidFill>
                <a:latin typeface="Questrial"/>
                <a:ea typeface="Questrial"/>
                <a:cs typeface="Questrial"/>
                <a:sym typeface="Questrial"/>
              </a:rPr>
              <a:t>Bank Customer</a:t>
            </a:r>
            <a:endParaRPr sz="2400" b="0" i="0" u="none" strike="noStrike" cap="none">
              <a:solidFill>
                <a:srgbClr val="FFCC66"/>
              </a:solidFill>
              <a:latin typeface="Questrial"/>
              <a:ea typeface="Questrial"/>
              <a:cs typeface="Questrial"/>
              <a:sym typeface="Questrial"/>
            </a:endParaRPr>
          </a:p>
        </p:txBody>
      </p:sp>
      <p:sp>
        <p:nvSpPr>
          <p:cNvPr id="296" name="Google Shape;296;p27"/>
          <p:cNvSpPr/>
          <p:nvPr/>
        </p:nvSpPr>
        <p:spPr>
          <a:xfrm>
            <a:off x="417047" y="2336802"/>
            <a:ext cx="1583362"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Register</a:t>
            </a:r>
            <a:endParaRPr sz="2400" b="0" i="0" u="none" strike="noStrike" cap="none">
              <a:solidFill>
                <a:schemeClr val="lt1"/>
              </a:solidFill>
              <a:latin typeface="Questrial"/>
              <a:ea typeface="Questrial"/>
              <a:cs typeface="Questrial"/>
              <a:sym typeface="Questrial"/>
            </a:endParaRPr>
          </a:p>
        </p:txBody>
      </p:sp>
      <p:sp>
        <p:nvSpPr>
          <p:cNvPr id="297" name="Google Shape;297;p27"/>
          <p:cNvSpPr/>
          <p:nvPr/>
        </p:nvSpPr>
        <p:spPr>
          <a:xfrm>
            <a:off x="493176" y="5413511"/>
            <a:ext cx="1431104"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Verify</a:t>
            </a:r>
            <a:endParaRPr sz="2400" b="0" i="0" u="none" strike="noStrike" cap="none">
              <a:solidFill>
                <a:schemeClr val="lt1"/>
              </a:solidFill>
              <a:latin typeface="Questrial"/>
              <a:ea typeface="Questrial"/>
              <a:cs typeface="Questrial"/>
              <a:sym typeface="Questrial"/>
            </a:endParaRPr>
          </a:p>
        </p:txBody>
      </p:sp>
      <p:sp>
        <p:nvSpPr>
          <p:cNvPr id="298" name="Google Shape;298;p27"/>
          <p:cNvSpPr/>
          <p:nvPr/>
        </p:nvSpPr>
        <p:spPr>
          <a:xfrm>
            <a:off x="4201421" y="3276782"/>
            <a:ext cx="2399302"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  Real Signature</a:t>
            </a:r>
            <a:endParaRPr sz="2400" b="0" i="0" u="none" strike="noStrike" cap="none">
              <a:solidFill>
                <a:schemeClr val="lt1"/>
              </a:solidFill>
              <a:latin typeface="Questrial"/>
              <a:ea typeface="Questrial"/>
              <a:cs typeface="Questrial"/>
              <a:sym typeface="Questrial"/>
            </a:endParaRPr>
          </a:p>
        </p:txBody>
      </p:sp>
      <p:sp>
        <p:nvSpPr>
          <p:cNvPr id="299" name="Google Shape;299;p27"/>
          <p:cNvSpPr/>
          <p:nvPr/>
        </p:nvSpPr>
        <p:spPr>
          <a:xfrm>
            <a:off x="4201421" y="2336803"/>
            <a:ext cx="1976443"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Customer ID</a:t>
            </a:r>
            <a:endParaRPr sz="2400" b="0" i="0" u="none" strike="noStrike" cap="none">
              <a:solidFill>
                <a:schemeClr val="lt1"/>
              </a:solidFill>
              <a:latin typeface="Questrial"/>
              <a:ea typeface="Questrial"/>
              <a:cs typeface="Questrial"/>
              <a:sym typeface="Questrial"/>
            </a:endParaRPr>
          </a:p>
        </p:txBody>
      </p:sp>
      <p:sp>
        <p:nvSpPr>
          <p:cNvPr id="300" name="Google Shape;300;p27"/>
          <p:cNvSpPr/>
          <p:nvPr/>
        </p:nvSpPr>
        <p:spPr>
          <a:xfrm>
            <a:off x="4201421" y="1437998"/>
            <a:ext cx="1327103"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Name</a:t>
            </a:r>
            <a:endParaRPr sz="2400" b="0" i="0" u="none" strike="noStrike" cap="none">
              <a:solidFill>
                <a:schemeClr val="lt1"/>
              </a:solidFill>
              <a:latin typeface="Questrial"/>
              <a:ea typeface="Questrial"/>
              <a:cs typeface="Questrial"/>
              <a:sym typeface="Questrial"/>
            </a:endParaRPr>
          </a:p>
        </p:txBody>
      </p:sp>
      <p:sp>
        <p:nvSpPr>
          <p:cNvPr id="301" name="Google Shape;301;p27"/>
          <p:cNvSpPr/>
          <p:nvPr/>
        </p:nvSpPr>
        <p:spPr>
          <a:xfrm>
            <a:off x="2340381" y="5292933"/>
            <a:ext cx="1934727" cy="847259"/>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Input Signature</a:t>
            </a:r>
            <a:endParaRPr sz="2400" b="0" i="0" u="none" strike="noStrike" cap="none">
              <a:solidFill>
                <a:schemeClr val="lt1"/>
              </a:solidFill>
              <a:latin typeface="Questrial"/>
              <a:ea typeface="Questrial"/>
              <a:cs typeface="Questrial"/>
              <a:sym typeface="Questrial"/>
            </a:endParaRPr>
          </a:p>
        </p:txBody>
      </p:sp>
      <p:sp>
        <p:nvSpPr>
          <p:cNvPr id="302" name="Google Shape;302;p27"/>
          <p:cNvSpPr/>
          <p:nvPr/>
        </p:nvSpPr>
        <p:spPr>
          <a:xfrm>
            <a:off x="4633078" y="5413511"/>
            <a:ext cx="1370340"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Model</a:t>
            </a:r>
            <a:endParaRPr sz="2400" b="0" i="0" u="none" strike="noStrike" cap="none">
              <a:solidFill>
                <a:schemeClr val="lt1"/>
              </a:solidFill>
              <a:latin typeface="Questrial"/>
              <a:ea typeface="Questrial"/>
              <a:cs typeface="Questrial"/>
              <a:sym typeface="Questrial"/>
            </a:endParaRPr>
          </a:p>
        </p:txBody>
      </p:sp>
      <p:sp>
        <p:nvSpPr>
          <p:cNvPr id="303" name="Google Shape;303;p27"/>
          <p:cNvSpPr/>
          <p:nvPr/>
        </p:nvSpPr>
        <p:spPr>
          <a:xfrm>
            <a:off x="9822296" y="2270334"/>
            <a:ext cx="1745307" cy="827973"/>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Upload to Database</a:t>
            </a:r>
            <a:endParaRPr sz="2400" b="0" i="0" u="none" strike="noStrike" cap="none">
              <a:solidFill>
                <a:schemeClr val="lt1"/>
              </a:solidFill>
              <a:latin typeface="Questrial"/>
              <a:ea typeface="Questrial"/>
              <a:cs typeface="Questrial"/>
              <a:sym typeface="Questrial"/>
            </a:endParaRPr>
          </a:p>
        </p:txBody>
      </p:sp>
      <p:sp>
        <p:nvSpPr>
          <p:cNvPr id="304" name="Google Shape;304;p27"/>
          <p:cNvSpPr/>
          <p:nvPr/>
        </p:nvSpPr>
        <p:spPr>
          <a:xfrm>
            <a:off x="2424331" y="4421742"/>
            <a:ext cx="1539997" cy="593743"/>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Database</a:t>
            </a:r>
            <a:endParaRPr sz="2400" b="0" i="0" u="none" strike="noStrike" cap="none">
              <a:solidFill>
                <a:schemeClr val="lt1"/>
              </a:solidFill>
              <a:latin typeface="Questrial"/>
              <a:ea typeface="Questrial"/>
              <a:cs typeface="Questrial"/>
              <a:sym typeface="Questrial"/>
            </a:endParaRPr>
          </a:p>
        </p:txBody>
      </p:sp>
      <p:sp>
        <p:nvSpPr>
          <p:cNvPr id="305" name="Google Shape;305;p27"/>
          <p:cNvSpPr/>
          <p:nvPr/>
        </p:nvSpPr>
        <p:spPr>
          <a:xfrm>
            <a:off x="6613109" y="5028593"/>
            <a:ext cx="1620783" cy="760005"/>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Real Vector</a:t>
            </a:r>
            <a:endParaRPr sz="2400" b="0" i="0" u="none" strike="noStrike" cap="none">
              <a:solidFill>
                <a:schemeClr val="lt1"/>
              </a:solidFill>
              <a:latin typeface="Questrial"/>
              <a:ea typeface="Questrial"/>
              <a:cs typeface="Questrial"/>
              <a:sym typeface="Questrial"/>
            </a:endParaRPr>
          </a:p>
        </p:txBody>
      </p:sp>
      <p:sp>
        <p:nvSpPr>
          <p:cNvPr id="306" name="Google Shape;306;p27"/>
          <p:cNvSpPr/>
          <p:nvPr/>
        </p:nvSpPr>
        <p:spPr>
          <a:xfrm>
            <a:off x="6613109" y="5854974"/>
            <a:ext cx="1633083" cy="760005"/>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Input Vector</a:t>
            </a:r>
            <a:endParaRPr sz="2400" b="0" i="0" u="none" strike="noStrike" cap="none">
              <a:solidFill>
                <a:schemeClr val="lt1"/>
              </a:solidFill>
              <a:latin typeface="Questrial"/>
              <a:ea typeface="Questrial"/>
              <a:cs typeface="Questrial"/>
              <a:sym typeface="Questrial"/>
            </a:endParaRPr>
          </a:p>
        </p:txBody>
      </p:sp>
      <p:sp>
        <p:nvSpPr>
          <p:cNvPr id="307" name="Google Shape;307;p27"/>
          <p:cNvSpPr/>
          <p:nvPr/>
        </p:nvSpPr>
        <p:spPr>
          <a:xfrm>
            <a:off x="8366359" y="5413511"/>
            <a:ext cx="1455937"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Distance</a:t>
            </a:r>
            <a:endParaRPr sz="2400" b="0" i="0" u="none" strike="noStrike" cap="none">
              <a:solidFill>
                <a:schemeClr val="lt1"/>
              </a:solidFill>
              <a:latin typeface="Questrial"/>
              <a:ea typeface="Questrial"/>
              <a:cs typeface="Questrial"/>
              <a:sym typeface="Questrial"/>
            </a:endParaRPr>
          </a:p>
        </p:txBody>
      </p:sp>
      <p:sp>
        <p:nvSpPr>
          <p:cNvPr id="308" name="Google Shape;308;p27"/>
          <p:cNvSpPr/>
          <p:nvPr/>
        </p:nvSpPr>
        <p:spPr>
          <a:xfrm>
            <a:off x="10322425" y="3529536"/>
            <a:ext cx="1633083"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Forged</a:t>
            </a:r>
            <a:endParaRPr sz="2400" b="0" i="0" u="none" strike="noStrike" cap="none">
              <a:solidFill>
                <a:schemeClr val="lt1"/>
              </a:solidFill>
              <a:latin typeface="Questrial"/>
              <a:ea typeface="Questrial"/>
              <a:cs typeface="Questrial"/>
              <a:sym typeface="Questrial"/>
            </a:endParaRPr>
          </a:p>
        </p:txBody>
      </p:sp>
      <p:sp>
        <p:nvSpPr>
          <p:cNvPr id="309" name="Google Shape;309;p27"/>
          <p:cNvSpPr/>
          <p:nvPr/>
        </p:nvSpPr>
        <p:spPr>
          <a:xfrm>
            <a:off x="8499850" y="3529536"/>
            <a:ext cx="1633083"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Real</a:t>
            </a:r>
            <a:endParaRPr sz="2400" b="0" i="0" u="none" strike="noStrike" cap="none">
              <a:solidFill>
                <a:schemeClr val="lt1"/>
              </a:solidFill>
              <a:latin typeface="Questrial"/>
              <a:ea typeface="Questrial"/>
              <a:cs typeface="Questrial"/>
              <a:sym typeface="Questrial"/>
            </a:endParaRPr>
          </a:p>
        </p:txBody>
      </p:sp>
      <p:cxnSp>
        <p:nvCxnSpPr>
          <p:cNvPr id="310" name="Google Shape;310;p27"/>
          <p:cNvCxnSpPr>
            <a:stCxn id="295" idx="0"/>
            <a:endCxn id="296" idx="2"/>
          </p:cNvCxnSpPr>
          <p:nvPr/>
        </p:nvCxnSpPr>
        <p:spPr>
          <a:xfrm rot="10800000">
            <a:off x="1208637" y="2949430"/>
            <a:ext cx="300" cy="592500"/>
          </a:xfrm>
          <a:prstGeom prst="straightConnector1">
            <a:avLst/>
          </a:prstGeom>
          <a:noFill/>
          <a:ln w="22225" cap="flat" cmpd="sng">
            <a:solidFill>
              <a:schemeClr val="lt1"/>
            </a:solidFill>
            <a:prstDash val="solid"/>
            <a:round/>
            <a:headEnd type="none" w="sm" len="sm"/>
            <a:tailEnd type="triangle" w="med" len="med"/>
          </a:ln>
        </p:spPr>
      </p:cxnSp>
      <p:cxnSp>
        <p:nvCxnSpPr>
          <p:cNvPr id="311" name="Google Shape;311;p27"/>
          <p:cNvCxnSpPr>
            <a:stCxn id="295" idx="2"/>
            <a:endCxn id="297" idx="0"/>
          </p:cNvCxnSpPr>
          <p:nvPr/>
        </p:nvCxnSpPr>
        <p:spPr>
          <a:xfrm flipH="1">
            <a:off x="1208637" y="4236699"/>
            <a:ext cx="300" cy="1176900"/>
          </a:xfrm>
          <a:prstGeom prst="straightConnector1">
            <a:avLst/>
          </a:prstGeom>
          <a:noFill/>
          <a:ln w="22225" cap="flat" cmpd="sng">
            <a:solidFill>
              <a:schemeClr val="lt1"/>
            </a:solidFill>
            <a:prstDash val="solid"/>
            <a:round/>
            <a:headEnd type="none" w="sm" len="sm"/>
            <a:tailEnd type="triangle" w="med" len="med"/>
          </a:ln>
        </p:spPr>
      </p:cxnSp>
      <p:cxnSp>
        <p:nvCxnSpPr>
          <p:cNvPr id="312" name="Google Shape;312;p27"/>
          <p:cNvCxnSpPr>
            <a:endCxn id="300" idx="1"/>
          </p:cNvCxnSpPr>
          <p:nvPr/>
        </p:nvCxnSpPr>
        <p:spPr>
          <a:xfrm>
            <a:off x="2962121" y="1739822"/>
            <a:ext cx="1239300" cy="4500"/>
          </a:xfrm>
          <a:prstGeom prst="straightConnector1">
            <a:avLst/>
          </a:prstGeom>
          <a:noFill/>
          <a:ln w="22225" cap="flat" cmpd="sng">
            <a:solidFill>
              <a:schemeClr val="lt1"/>
            </a:solidFill>
            <a:prstDash val="solid"/>
            <a:round/>
            <a:headEnd type="none" w="sm" len="sm"/>
            <a:tailEnd type="triangle" w="med" len="med"/>
          </a:ln>
        </p:spPr>
      </p:cxnSp>
      <p:cxnSp>
        <p:nvCxnSpPr>
          <p:cNvPr id="313" name="Google Shape;313;p27"/>
          <p:cNvCxnSpPr>
            <a:endCxn id="299" idx="1"/>
          </p:cNvCxnSpPr>
          <p:nvPr/>
        </p:nvCxnSpPr>
        <p:spPr>
          <a:xfrm>
            <a:off x="2962121" y="2643127"/>
            <a:ext cx="1239300" cy="0"/>
          </a:xfrm>
          <a:prstGeom prst="straightConnector1">
            <a:avLst/>
          </a:prstGeom>
          <a:noFill/>
          <a:ln w="22225" cap="flat" cmpd="sng">
            <a:solidFill>
              <a:schemeClr val="lt1"/>
            </a:solidFill>
            <a:prstDash val="solid"/>
            <a:round/>
            <a:headEnd type="none" w="sm" len="sm"/>
            <a:tailEnd type="triangle" w="med" len="med"/>
          </a:ln>
        </p:spPr>
      </p:cxnSp>
      <p:cxnSp>
        <p:nvCxnSpPr>
          <p:cNvPr id="314" name="Google Shape;314;p27"/>
          <p:cNvCxnSpPr>
            <a:stCxn id="297" idx="0"/>
            <a:endCxn id="315" idx="1"/>
          </p:cNvCxnSpPr>
          <p:nvPr/>
        </p:nvCxnSpPr>
        <p:spPr>
          <a:xfrm rot="10800000" flipH="1">
            <a:off x="1208728" y="4718711"/>
            <a:ext cx="393300" cy="694800"/>
          </a:xfrm>
          <a:prstGeom prst="straightConnector1">
            <a:avLst/>
          </a:prstGeom>
          <a:noFill/>
          <a:ln w="22225" cap="flat" cmpd="sng">
            <a:solidFill>
              <a:schemeClr val="lt1"/>
            </a:solidFill>
            <a:prstDash val="solid"/>
            <a:round/>
            <a:headEnd type="none" w="sm" len="sm"/>
            <a:tailEnd type="triangle" w="med" len="med"/>
          </a:ln>
        </p:spPr>
      </p:cxnSp>
      <p:cxnSp>
        <p:nvCxnSpPr>
          <p:cNvPr id="316" name="Google Shape;316;p27"/>
          <p:cNvCxnSpPr>
            <a:stCxn id="297" idx="3"/>
            <a:endCxn id="301" idx="1"/>
          </p:cNvCxnSpPr>
          <p:nvPr/>
        </p:nvCxnSpPr>
        <p:spPr>
          <a:xfrm rot="10800000" flipH="1">
            <a:off x="1924280" y="5716535"/>
            <a:ext cx="416100" cy="3300"/>
          </a:xfrm>
          <a:prstGeom prst="straightConnector1">
            <a:avLst/>
          </a:prstGeom>
          <a:noFill/>
          <a:ln w="22225" cap="flat" cmpd="sng">
            <a:solidFill>
              <a:schemeClr val="lt1"/>
            </a:solidFill>
            <a:prstDash val="solid"/>
            <a:round/>
            <a:headEnd type="none" w="sm" len="sm"/>
            <a:tailEnd type="triangle" w="med" len="med"/>
          </a:ln>
        </p:spPr>
      </p:cxnSp>
      <p:cxnSp>
        <p:nvCxnSpPr>
          <p:cNvPr id="317" name="Google Shape;317;p27"/>
          <p:cNvCxnSpPr>
            <a:stCxn id="318" idx="2"/>
            <a:endCxn id="302" idx="0"/>
          </p:cNvCxnSpPr>
          <p:nvPr/>
        </p:nvCxnSpPr>
        <p:spPr>
          <a:xfrm>
            <a:off x="5305931" y="5028593"/>
            <a:ext cx="12300" cy="384900"/>
          </a:xfrm>
          <a:prstGeom prst="straightConnector1">
            <a:avLst/>
          </a:prstGeom>
          <a:noFill/>
          <a:ln w="22225" cap="flat" cmpd="sng">
            <a:solidFill>
              <a:schemeClr val="lt1"/>
            </a:solidFill>
            <a:prstDash val="solid"/>
            <a:round/>
            <a:headEnd type="none" w="sm" len="sm"/>
            <a:tailEnd type="triangle" w="med" len="med"/>
          </a:ln>
        </p:spPr>
      </p:cxnSp>
      <p:cxnSp>
        <p:nvCxnSpPr>
          <p:cNvPr id="319" name="Google Shape;319;p27"/>
          <p:cNvCxnSpPr>
            <a:stCxn id="305" idx="3"/>
            <a:endCxn id="307" idx="1"/>
          </p:cNvCxnSpPr>
          <p:nvPr/>
        </p:nvCxnSpPr>
        <p:spPr>
          <a:xfrm>
            <a:off x="8233892" y="5408595"/>
            <a:ext cx="132600" cy="311100"/>
          </a:xfrm>
          <a:prstGeom prst="straightConnector1">
            <a:avLst/>
          </a:prstGeom>
          <a:noFill/>
          <a:ln w="22225" cap="flat" cmpd="sng">
            <a:solidFill>
              <a:schemeClr val="lt1"/>
            </a:solidFill>
            <a:prstDash val="solid"/>
            <a:round/>
            <a:headEnd type="none" w="sm" len="sm"/>
            <a:tailEnd type="triangle" w="med" len="med"/>
          </a:ln>
        </p:spPr>
      </p:cxnSp>
      <p:cxnSp>
        <p:nvCxnSpPr>
          <p:cNvPr id="320" name="Google Shape;320;p27"/>
          <p:cNvCxnSpPr>
            <a:stCxn id="302" idx="3"/>
            <a:endCxn id="306" idx="1"/>
          </p:cNvCxnSpPr>
          <p:nvPr/>
        </p:nvCxnSpPr>
        <p:spPr>
          <a:xfrm>
            <a:off x="6003418" y="5719835"/>
            <a:ext cx="609600" cy="515100"/>
          </a:xfrm>
          <a:prstGeom prst="straightConnector1">
            <a:avLst/>
          </a:prstGeom>
          <a:noFill/>
          <a:ln w="22225" cap="flat" cmpd="sng">
            <a:solidFill>
              <a:schemeClr val="lt1"/>
            </a:solidFill>
            <a:prstDash val="solid"/>
            <a:round/>
            <a:headEnd type="none" w="sm" len="sm"/>
            <a:tailEnd type="triangle" w="med" len="med"/>
          </a:ln>
        </p:spPr>
      </p:cxnSp>
      <p:cxnSp>
        <p:nvCxnSpPr>
          <p:cNvPr id="321" name="Google Shape;321;p27"/>
          <p:cNvCxnSpPr>
            <a:stCxn id="302" idx="3"/>
            <a:endCxn id="305" idx="1"/>
          </p:cNvCxnSpPr>
          <p:nvPr/>
        </p:nvCxnSpPr>
        <p:spPr>
          <a:xfrm rot="10800000" flipH="1">
            <a:off x="6003418" y="5408735"/>
            <a:ext cx="609600" cy="311100"/>
          </a:xfrm>
          <a:prstGeom prst="straightConnector1">
            <a:avLst/>
          </a:prstGeom>
          <a:noFill/>
          <a:ln w="22225" cap="flat" cmpd="sng">
            <a:solidFill>
              <a:schemeClr val="lt1"/>
            </a:solidFill>
            <a:prstDash val="solid"/>
            <a:round/>
            <a:headEnd type="none" w="sm" len="sm"/>
            <a:tailEnd type="triangle" w="med" len="med"/>
          </a:ln>
        </p:spPr>
      </p:cxnSp>
      <p:cxnSp>
        <p:nvCxnSpPr>
          <p:cNvPr id="322" name="Google Shape;322;p27"/>
          <p:cNvCxnSpPr>
            <a:stCxn id="306" idx="3"/>
            <a:endCxn id="307" idx="1"/>
          </p:cNvCxnSpPr>
          <p:nvPr/>
        </p:nvCxnSpPr>
        <p:spPr>
          <a:xfrm rot="10800000" flipH="1">
            <a:off x="8246192" y="5719876"/>
            <a:ext cx="120300" cy="515100"/>
          </a:xfrm>
          <a:prstGeom prst="straightConnector1">
            <a:avLst/>
          </a:prstGeom>
          <a:noFill/>
          <a:ln w="22225" cap="flat" cmpd="sng">
            <a:solidFill>
              <a:schemeClr val="lt1"/>
            </a:solidFill>
            <a:prstDash val="solid"/>
            <a:round/>
            <a:headEnd type="none" w="sm" len="sm"/>
            <a:tailEnd type="triangle" w="med" len="med"/>
          </a:ln>
        </p:spPr>
      </p:cxnSp>
      <p:cxnSp>
        <p:nvCxnSpPr>
          <p:cNvPr id="323" name="Google Shape;323;p27"/>
          <p:cNvCxnSpPr>
            <a:stCxn id="300" idx="3"/>
          </p:cNvCxnSpPr>
          <p:nvPr/>
        </p:nvCxnSpPr>
        <p:spPr>
          <a:xfrm>
            <a:off x="5528524" y="1744322"/>
            <a:ext cx="2363700" cy="0"/>
          </a:xfrm>
          <a:prstGeom prst="straightConnector1">
            <a:avLst/>
          </a:prstGeom>
          <a:noFill/>
          <a:ln w="22225" cap="flat" cmpd="sng">
            <a:solidFill>
              <a:schemeClr val="lt1"/>
            </a:solidFill>
            <a:prstDash val="solid"/>
            <a:round/>
            <a:headEnd type="none" w="sm" len="sm"/>
            <a:tailEnd type="none" w="sm" len="sm"/>
          </a:ln>
        </p:spPr>
      </p:cxnSp>
      <p:cxnSp>
        <p:nvCxnSpPr>
          <p:cNvPr id="324" name="Google Shape;324;p27"/>
          <p:cNvCxnSpPr>
            <a:stCxn id="299" idx="3"/>
          </p:cNvCxnSpPr>
          <p:nvPr/>
        </p:nvCxnSpPr>
        <p:spPr>
          <a:xfrm>
            <a:off x="6177864" y="2643127"/>
            <a:ext cx="1745100" cy="0"/>
          </a:xfrm>
          <a:prstGeom prst="straightConnector1">
            <a:avLst/>
          </a:prstGeom>
          <a:noFill/>
          <a:ln w="22225" cap="flat" cmpd="sng">
            <a:solidFill>
              <a:schemeClr val="lt1"/>
            </a:solidFill>
            <a:prstDash val="solid"/>
            <a:round/>
            <a:headEnd type="none" w="sm" len="sm"/>
            <a:tailEnd type="none" w="sm" len="sm"/>
          </a:ln>
        </p:spPr>
      </p:cxnSp>
      <p:cxnSp>
        <p:nvCxnSpPr>
          <p:cNvPr id="325" name="Google Shape;325;p27"/>
          <p:cNvCxnSpPr>
            <a:stCxn id="298" idx="3"/>
          </p:cNvCxnSpPr>
          <p:nvPr/>
        </p:nvCxnSpPr>
        <p:spPr>
          <a:xfrm>
            <a:off x="6600723" y="3583106"/>
            <a:ext cx="1322400" cy="0"/>
          </a:xfrm>
          <a:prstGeom prst="straightConnector1">
            <a:avLst/>
          </a:prstGeom>
          <a:noFill/>
          <a:ln w="22225" cap="flat" cmpd="sng">
            <a:solidFill>
              <a:schemeClr val="lt1"/>
            </a:solidFill>
            <a:prstDash val="solid"/>
            <a:round/>
            <a:headEnd type="none" w="sm" len="sm"/>
            <a:tailEnd type="none" w="sm" len="sm"/>
          </a:ln>
        </p:spPr>
      </p:cxnSp>
      <p:cxnSp>
        <p:nvCxnSpPr>
          <p:cNvPr id="326" name="Google Shape;326;p27"/>
          <p:cNvCxnSpPr/>
          <p:nvPr/>
        </p:nvCxnSpPr>
        <p:spPr>
          <a:xfrm>
            <a:off x="7892249" y="1744322"/>
            <a:ext cx="30921" cy="1838784"/>
          </a:xfrm>
          <a:prstGeom prst="straightConnector1">
            <a:avLst/>
          </a:prstGeom>
          <a:noFill/>
          <a:ln w="22225" cap="flat" cmpd="sng">
            <a:solidFill>
              <a:schemeClr val="lt1"/>
            </a:solidFill>
            <a:prstDash val="solid"/>
            <a:round/>
            <a:headEnd type="none" w="sm" len="sm"/>
            <a:tailEnd type="none" w="sm" len="sm"/>
          </a:ln>
        </p:spPr>
      </p:cxnSp>
      <p:cxnSp>
        <p:nvCxnSpPr>
          <p:cNvPr id="327" name="Google Shape;327;p27"/>
          <p:cNvCxnSpPr/>
          <p:nvPr/>
        </p:nvCxnSpPr>
        <p:spPr>
          <a:xfrm>
            <a:off x="7923170" y="2643126"/>
            <a:ext cx="1899127" cy="0"/>
          </a:xfrm>
          <a:prstGeom prst="straightConnector1">
            <a:avLst/>
          </a:prstGeom>
          <a:noFill/>
          <a:ln w="22225" cap="flat" cmpd="sng">
            <a:solidFill>
              <a:schemeClr val="lt1"/>
            </a:solidFill>
            <a:prstDash val="solid"/>
            <a:round/>
            <a:headEnd type="none" w="sm" len="sm"/>
            <a:tailEnd type="triangle" w="med" len="med"/>
          </a:ln>
        </p:spPr>
      </p:cxnSp>
      <p:sp>
        <p:nvSpPr>
          <p:cNvPr id="318" name="Google Shape;318;p27"/>
          <p:cNvSpPr/>
          <p:nvPr/>
        </p:nvSpPr>
        <p:spPr>
          <a:xfrm>
            <a:off x="4106280" y="4415945"/>
            <a:ext cx="2399302" cy="612648"/>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  Real Signature</a:t>
            </a:r>
            <a:endParaRPr sz="2400" b="0" i="0" u="none" strike="noStrike" cap="none">
              <a:solidFill>
                <a:schemeClr val="lt1"/>
              </a:solidFill>
              <a:latin typeface="Questrial"/>
              <a:ea typeface="Questrial"/>
              <a:cs typeface="Questrial"/>
              <a:sym typeface="Questrial"/>
            </a:endParaRPr>
          </a:p>
        </p:txBody>
      </p:sp>
      <p:cxnSp>
        <p:nvCxnSpPr>
          <p:cNvPr id="328" name="Google Shape;328;p27"/>
          <p:cNvCxnSpPr>
            <a:stCxn id="304" idx="3"/>
            <a:endCxn id="318" idx="1"/>
          </p:cNvCxnSpPr>
          <p:nvPr/>
        </p:nvCxnSpPr>
        <p:spPr>
          <a:xfrm>
            <a:off x="3964328" y="4718614"/>
            <a:ext cx="141900" cy="3600"/>
          </a:xfrm>
          <a:prstGeom prst="straightConnector1">
            <a:avLst/>
          </a:prstGeom>
          <a:noFill/>
          <a:ln w="22225" cap="flat" cmpd="sng">
            <a:solidFill>
              <a:schemeClr val="lt1"/>
            </a:solidFill>
            <a:prstDash val="solid"/>
            <a:round/>
            <a:headEnd type="none" w="sm" len="sm"/>
            <a:tailEnd type="triangle" w="med" len="med"/>
          </a:ln>
        </p:spPr>
      </p:cxnSp>
      <p:cxnSp>
        <p:nvCxnSpPr>
          <p:cNvPr id="329" name="Google Shape;329;p27"/>
          <p:cNvCxnSpPr>
            <a:stCxn id="296" idx="3"/>
          </p:cNvCxnSpPr>
          <p:nvPr/>
        </p:nvCxnSpPr>
        <p:spPr>
          <a:xfrm>
            <a:off x="2000409" y="2643126"/>
            <a:ext cx="961800" cy="0"/>
          </a:xfrm>
          <a:prstGeom prst="straightConnector1">
            <a:avLst/>
          </a:prstGeom>
          <a:noFill/>
          <a:ln w="22225" cap="flat" cmpd="sng">
            <a:solidFill>
              <a:schemeClr val="lt1"/>
            </a:solidFill>
            <a:prstDash val="solid"/>
            <a:round/>
            <a:headEnd type="none" w="sm" len="sm"/>
            <a:tailEnd type="none" w="sm" len="sm"/>
          </a:ln>
        </p:spPr>
      </p:cxnSp>
      <p:cxnSp>
        <p:nvCxnSpPr>
          <p:cNvPr id="330" name="Google Shape;330;p27"/>
          <p:cNvCxnSpPr/>
          <p:nvPr/>
        </p:nvCxnSpPr>
        <p:spPr>
          <a:xfrm>
            <a:off x="2962250" y="1723734"/>
            <a:ext cx="0" cy="1859372"/>
          </a:xfrm>
          <a:prstGeom prst="straightConnector1">
            <a:avLst/>
          </a:prstGeom>
          <a:noFill/>
          <a:ln w="22225" cap="flat" cmpd="sng">
            <a:solidFill>
              <a:schemeClr val="lt1"/>
            </a:solidFill>
            <a:prstDash val="solid"/>
            <a:round/>
            <a:headEnd type="none" w="sm" len="sm"/>
            <a:tailEnd type="none" w="sm" len="sm"/>
          </a:ln>
        </p:spPr>
      </p:cxnSp>
      <p:cxnSp>
        <p:nvCxnSpPr>
          <p:cNvPr id="331" name="Google Shape;331;p27"/>
          <p:cNvCxnSpPr>
            <a:endCxn id="298" idx="1"/>
          </p:cNvCxnSpPr>
          <p:nvPr/>
        </p:nvCxnSpPr>
        <p:spPr>
          <a:xfrm>
            <a:off x="2962121" y="3583106"/>
            <a:ext cx="1239300" cy="0"/>
          </a:xfrm>
          <a:prstGeom prst="straightConnector1">
            <a:avLst/>
          </a:prstGeom>
          <a:noFill/>
          <a:ln w="22225" cap="flat" cmpd="sng">
            <a:solidFill>
              <a:schemeClr val="lt1"/>
            </a:solidFill>
            <a:prstDash val="solid"/>
            <a:round/>
            <a:headEnd type="none" w="sm" len="sm"/>
            <a:tailEnd type="triangle" w="med" len="med"/>
          </a:ln>
        </p:spPr>
      </p:cxnSp>
      <p:sp>
        <p:nvSpPr>
          <p:cNvPr id="315" name="Google Shape;315;p27"/>
          <p:cNvSpPr/>
          <p:nvPr/>
        </p:nvSpPr>
        <p:spPr>
          <a:xfrm>
            <a:off x="1602106" y="4421741"/>
            <a:ext cx="642763" cy="593743"/>
          </a:xfrm>
          <a:prstGeom prst="flowChartProcess">
            <a:avLst/>
          </a:prstGeom>
          <a:solidFill>
            <a:schemeClr val="accent1"/>
          </a:solidFill>
          <a:ln w="15875"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Questrial"/>
                <a:ea typeface="Questrial"/>
                <a:cs typeface="Questrial"/>
                <a:sym typeface="Questrial"/>
              </a:rPr>
              <a:t>ID</a:t>
            </a:r>
            <a:endParaRPr sz="2400" b="0" i="0" u="none" strike="noStrike" cap="none">
              <a:solidFill>
                <a:schemeClr val="lt1"/>
              </a:solidFill>
              <a:latin typeface="Questrial"/>
              <a:ea typeface="Questrial"/>
              <a:cs typeface="Questrial"/>
              <a:sym typeface="Questrial"/>
            </a:endParaRPr>
          </a:p>
        </p:txBody>
      </p:sp>
      <p:cxnSp>
        <p:nvCxnSpPr>
          <p:cNvPr id="332" name="Google Shape;332;p27"/>
          <p:cNvCxnSpPr>
            <a:stCxn id="315" idx="3"/>
            <a:endCxn id="304" idx="1"/>
          </p:cNvCxnSpPr>
          <p:nvPr/>
        </p:nvCxnSpPr>
        <p:spPr>
          <a:xfrm>
            <a:off x="2244869" y="4718613"/>
            <a:ext cx="179400" cy="0"/>
          </a:xfrm>
          <a:prstGeom prst="straightConnector1">
            <a:avLst/>
          </a:prstGeom>
          <a:noFill/>
          <a:ln w="22225" cap="flat" cmpd="sng">
            <a:solidFill>
              <a:schemeClr val="lt1"/>
            </a:solidFill>
            <a:prstDash val="solid"/>
            <a:round/>
            <a:headEnd type="none" w="sm" len="sm"/>
            <a:tailEnd type="triangle" w="med" len="med"/>
          </a:ln>
        </p:spPr>
      </p:cxnSp>
      <p:cxnSp>
        <p:nvCxnSpPr>
          <p:cNvPr id="333" name="Google Shape;333;p27"/>
          <p:cNvCxnSpPr>
            <a:stCxn id="301" idx="3"/>
            <a:endCxn id="302" idx="1"/>
          </p:cNvCxnSpPr>
          <p:nvPr/>
        </p:nvCxnSpPr>
        <p:spPr>
          <a:xfrm>
            <a:off x="4275108" y="5716562"/>
            <a:ext cx="357900" cy="3300"/>
          </a:xfrm>
          <a:prstGeom prst="straightConnector1">
            <a:avLst/>
          </a:prstGeom>
          <a:noFill/>
          <a:ln w="22225" cap="flat" cmpd="sng">
            <a:solidFill>
              <a:schemeClr val="lt1"/>
            </a:solidFill>
            <a:prstDash val="solid"/>
            <a:round/>
            <a:headEnd type="none" w="sm" len="sm"/>
            <a:tailEnd type="triangle" w="med" len="med"/>
          </a:ln>
        </p:spPr>
      </p:cxnSp>
      <p:sp>
        <p:nvSpPr>
          <p:cNvPr id="334" name="Google Shape;334;p27"/>
          <p:cNvSpPr/>
          <p:nvPr/>
        </p:nvSpPr>
        <p:spPr>
          <a:xfrm>
            <a:off x="9999443" y="4898083"/>
            <a:ext cx="1861124" cy="1636957"/>
          </a:xfrm>
          <a:prstGeom prst="flowChartDecision">
            <a:avLst/>
          </a:prstGeom>
          <a:solidFill>
            <a:schemeClr val="accent1"/>
          </a:solidFill>
          <a:ln w="25400" cap="flat" cmpd="sng">
            <a:solidFill>
              <a:srgbClr val="6A1C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Compare Distance(D) with threshold</a:t>
            </a:r>
            <a:endParaRPr/>
          </a:p>
        </p:txBody>
      </p:sp>
      <p:cxnSp>
        <p:nvCxnSpPr>
          <p:cNvPr id="335" name="Google Shape;335;p27"/>
          <p:cNvCxnSpPr>
            <a:stCxn id="307" idx="3"/>
            <a:endCxn id="334" idx="1"/>
          </p:cNvCxnSpPr>
          <p:nvPr/>
        </p:nvCxnSpPr>
        <p:spPr>
          <a:xfrm rot="10800000" flipH="1">
            <a:off x="9822296" y="5716535"/>
            <a:ext cx="177000" cy="3300"/>
          </a:xfrm>
          <a:prstGeom prst="straightConnector1">
            <a:avLst/>
          </a:prstGeom>
          <a:noFill/>
          <a:ln w="9525" cap="flat" cmpd="sng">
            <a:solidFill>
              <a:schemeClr val="lt1"/>
            </a:solidFill>
            <a:prstDash val="solid"/>
            <a:round/>
            <a:headEnd type="none" w="sm" len="sm"/>
            <a:tailEnd type="triangle" w="med" len="med"/>
          </a:ln>
        </p:spPr>
      </p:cxnSp>
      <p:cxnSp>
        <p:nvCxnSpPr>
          <p:cNvPr id="336" name="Google Shape;336;p27"/>
          <p:cNvCxnSpPr>
            <a:stCxn id="334" idx="0"/>
            <a:endCxn id="309" idx="2"/>
          </p:cNvCxnSpPr>
          <p:nvPr/>
        </p:nvCxnSpPr>
        <p:spPr>
          <a:xfrm rot="10800000">
            <a:off x="9316305" y="4142083"/>
            <a:ext cx="1613700" cy="756000"/>
          </a:xfrm>
          <a:prstGeom prst="straightConnector1">
            <a:avLst/>
          </a:prstGeom>
          <a:noFill/>
          <a:ln w="9525" cap="flat" cmpd="sng">
            <a:solidFill>
              <a:schemeClr val="lt1"/>
            </a:solidFill>
            <a:prstDash val="solid"/>
            <a:round/>
            <a:headEnd type="none" w="sm" len="sm"/>
            <a:tailEnd type="triangle" w="med" len="med"/>
          </a:ln>
        </p:spPr>
      </p:cxnSp>
      <p:cxnSp>
        <p:nvCxnSpPr>
          <p:cNvPr id="337" name="Google Shape;337;p27"/>
          <p:cNvCxnSpPr>
            <a:stCxn id="334" idx="0"/>
            <a:endCxn id="308" idx="2"/>
          </p:cNvCxnSpPr>
          <p:nvPr/>
        </p:nvCxnSpPr>
        <p:spPr>
          <a:xfrm rot="10800000" flipH="1">
            <a:off x="10930005" y="4142083"/>
            <a:ext cx="209100" cy="756000"/>
          </a:xfrm>
          <a:prstGeom prst="straightConnector1">
            <a:avLst/>
          </a:prstGeom>
          <a:noFill/>
          <a:ln w="9525" cap="flat" cmpd="sng">
            <a:solidFill>
              <a:schemeClr val="lt1"/>
            </a:solidFill>
            <a:prstDash val="solid"/>
            <a:round/>
            <a:headEnd type="none" w="sm" len="sm"/>
            <a:tailEnd type="triangle" w="med" len="med"/>
          </a:ln>
        </p:spPr>
      </p:cxnSp>
      <p:sp>
        <p:nvSpPr>
          <p:cNvPr id="338" name="Google Shape;338;p27"/>
          <p:cNvSpPr txBox="1"/>
          <p:nvPr/>
        </p:nvSpPr>
        <p:spPr>
          <a:xfrm>
            <a:off x="9346898" y="4571189"/>
            <a:ext cx="990977" cy="25391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0" i="0" u="none" strike="noStrike" cap="none">
                <a:solidFill>
                  <a:schemeClr val="lt1"/>
                </a:solidFill>
                <a:latin typeface="Arial"/>
                <a:ea typeface="Arial"/>
                <a:cs typeface="Arial"/>
                <a:sym typeface="Arial"/>
              </a:rPr>
              <a:t>D &lt; threshold</a:t>
            </a:r>
            <a:endParaRPr/>
          </a:p>
        </p:txBody>
      </p:sp>
      <p:sp>
        <p:nvSpPr>
          <p:cNvPr id="339" name="Google Shape;339;p27"/>
          <p:cNvSpPr txBox="1"/>
          <p:nvPr/>
        </p:nvSpPr>
        <p:spPr>
          <a:xfrm rot="172669">
            <a:off x="11042096" y="4414792"/>
            <a:ext cx="990977" cy="25391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0" i="0" u="none" strike="noStrike" cap="none">
                <a:solidFill>
                  <a:schemeClr val="lt1"/>
                </a:solidFill>
                <a:latin typeface="Arial"/>
                <a:ea typeface="Arial"/>
                <a:cs typeface="Arial"/>
                <a:sym typeface="Arial"/>
              </a:rPr>
              <a:t>D &gt; threshold</a:t>
            </a:r>
            <a:endParaRPr/>
          </a:p>
        </p:txBody>
      </p:sp>
    </p:spTree>
  </p:cSld>
  <p:clrMapOvr>
    <a:masterClrMapping/>
  </p:clrMapOvr>
</p:sld>
</file>

<file path=ppt/theme/theme1.xml><?xml version="1.0" encoding="utf-8"?>
<a:theme xmlns:a="http://schemas.openxmlformats.org/drawingml/2006/main" name="Circuit">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3">
      <a:majorFont>
        <a:latin typeface="Product Sans"/>
        <a:ea typeface=""/>
        <a:cs typeface=""/>
      </a:majorFont>
      <a:minorFont>
        <a:latin typeface="Produc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1001</Words>
  <Application>Microsoft Office PowerPoint</Application>
  <PresentationFormat>Widescreen</PresentationFormat>
  <Paragraphs>131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Questrial</vt:lpstr>
      <vt:lpstr>Product Sans</vt:lpstr>
      <vt:lpstr>Circuit</vt:lpstr>
      <vt:lpstr>SIGNATURE VERIFICATION</vt:lpstr>
      <vt:lpstr>HARDWARE AND SOFTWARE REQUIREMENTS</vt:lpstr>
      <vt:lpstr>ALGORITHMS AND APIs USED</vt:lpstr>
      <vt:lpstr>PROBLEM STATEMENT</vt:lpstr>
      <vt:lpstr>How we did it?</vt:lpstr>
      <vt:lpstr>How we did it?</vt:lpstr>
      <vt:lpstr>3. Working</vt:lpstr>
      <vt:lpstr>3. Working</vt:lpstr>
      <vt:lpstr>ARCHITECTURE DIAGRAM</vt:lpstr>
      <vt:lpstr>ARCHITECTURE DIAGRAM – MODEL A (Inference Model)</vt:lpstr>
      <vt:lpstr>ARCHITECTURE DIAGRAM – MODEL A (Inference Model)</vt:lpstr>
      <vt:lpstr>Binary-Cross Entropy Loss</vt:lpstr>
      <vt:lpstr>MODEL DESCRIPTION</vt:lpstr>
      <vt:lpstr>Screenshots</vt:lpstr>
      <vt:lpstr>Challenges Foreseen</vt:lpstr>
      <vt:lpstr>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 VERIFICATION</dc:title>
  <cp:lastModifiedBy>DAKSH POKAR</cp:lastModifiedBy>
  <cp:revision>14</cp:revision>
  <dcterms:modified xsi:type="dcterms:W3CDTF">2018-12-16T03:08:47Z</dcterms:modified>
</cp:coreProperties>
</file>