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18288000" cy="10287000"/>
  <p:notesSz cx="6858000" cy="9144000"/>
  <p:embeddedFontLst>
    <p:embeddedFont>
      <p:font typeface="Bebas Neue Cyrillic" charset="1" panose="02000506000000020004"/>
      <p:regular r:id="rId49"/>
    </p:embeddedFont>
    <p:embeddedFont>
      <p:font typeface="Open Sans 1 Bold" charset="1" panose="00000000000000000000"/>
      <p:regular r:id="rId50"/>
    </p:embeddedFont>
    <p:embeddedFont>
      <p:font typeface="Open Sans 2 Bold" charset="1" panose="020B0806030504020204"/>
      <p:regular r:id="rId51"/>
    </p:embeddedFont>
    <p:embeddedFont>
      <p:font typeface="Open Sans 2" charset="1" panose="020B0606030504020204"/>
      <p:regular r:id="rId52"/>
    </p:embeddedFont>
    <p:embeddedFont>
      <p:font typeface="Open Sans 2 Ultra-Bold" charset="1" panose="00000000000000000000"/>
      <p:regular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52" Target="fonts/font52.fntdata" Type="http://schemas.openxmlformats.org/officeDocument/2006/relationships/font"/><Relationship Id="rId53" Target="fonts/font53.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028700" y="3026894"/>
            <a:ext cx="4171638" cy="4233212"/>
            <a:chOff x="0" y="0"/>
            <a:chExt cx="5562184" cy="5644283"/>
          </a:xfrm>
        </p:grpSpPr>
        <p:sp>
          <p:nvSpPr>
            <p:cNvPr name="Freeform 3" id="3"/>
            <p:cNvSpPr/>
            <p:nvPr/>
          </p:nvSpPr>
          <p:spPr>
            <a:xfrm flipH="false" flipV="false" rot="0">
              <a:off x="0" y="0"/>
              <a:ext cx="5562184" cy="5644283"/>
            </a:xfrm>
            <a:custGeom>
              <a:avLst/>
              <a:gdLst/>
              <a:ahLst/>
              <a:cxnLst/>
              <a:rect r="r" b="b" t="t" l="l"/>
              <a:pathLst>
                <a:path h="5644283" w="5562184">
                  <a:moveTo>
                    <a:pt x="0" y="0"/>
                  </a:moveTo>
                  <a:lnTo>
                    <a:pt x="5562184" y="0"/>
                  </a:lnTo>
                  <a:lnTo>
                    <a:pt x="5562184" y="5644283"/>
                  </a:lnTo>
                  <a:lnTo>
                    <a:pt x="0" y="564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74770" y="1430446"/>
              <a:ext cx="1612645" cy="2184617"/>
            </a:xfrm>
            <a:custGeom>
              <a:avLst/>
              <a:gdLst/>
              <a:ahLst/>
              <a:cxnLst/>
              <a:rect r="r" b="b" t="t" l="l"/>
              <a:pathLst>
                <a:path h="2184617" w="1612645">
                  <a:moveTo>
                    <a:pt x="0" y="0"/>
                  </a:moveTo>
                  <a:lnTo>
                    <a:pt x="1612645" y="0"/>
                  </a:lnTo>
                  <a:lnTo>
                    <a:pt x="1612645" y="2184617"/>
                  </a:lnTo>
                  <a:lnTo>
                    <a:pt x="0" y="21846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5" id="5"/>
          <p:cNvSpPr txBox="true"/>
          <p:nvPr/>
        </p:nvSpPr>
        <p:spPr>
          <a:xfrm rot="0">
            <a:off x="6154513" y="1820149"/>
            <a:ext cx="10522817" cy="6303801"/>
          </a:xfrm>
          <a:prstGeom prst="rect">
            <a:avLst/>
          </a:prstGeom>
        </p:spPr>
        <p:txBody>
          <a:bodyPr anchor="t" rtlCol="false" tIns="0" lIns="0" bIns="0" rIns="0">
            <a:spAutoFit/>
          </a:bodyPr>
          <a:lstStyle/>
          <a:p>
            <a:pPr algn="ctr">
              <a:lnSpc>
                <a:spcPts val="25296"/>
              </a:lnSpc>
            </a:pPr>
            <a:r>
              <a:rPr lang="en-US" sz="18068">
                <a:solidFill>
                  <a:srgbClr val="63F1F9"/>
                </a:solidFill>
                <a:latin typeface="Bebas Neue Cyrillic"/>
              </a:rPr>
              <a:t>ATTAQUE CSRF</a:t>
            </a:r>
          </a:p>
          <a:p>
            <a:pPr algn="ctr">
              <a:lnSpc>
                <a:spcPts val="25296"/>
              </a:lnSpc>
              <a:spcBef>
                <a:spcPct val="0"/>
              </a:spcBef>
            </a:pPr>
            <a:r>
              <a:rPr lang="en-US" sz="18068">
                <a:solidFill>
                  <a:srgbClr val="63F1F9"/>
                </a:solidFill>
                <a:latin typeface="Bebas Neue Cyrillic"/>
              </a:rPr>
              <a:t>JAVA / PHP</a:t>
            </a:r>
          </a:p>
        </p:txBody>
      </p:sp>
    </p:spTree>
  </p:cSld>
  <p:clrMapOvr>
    <a:masterClrMapping/>
  </p:clrMapOvr>
</p:sld>
</file>

<file path=ppt/slides/slide10.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sp>
        <p:nvSpPr>
          <p:cNvPr name="TextBox 2" id="2"/>
          <p:cNvSpPr txBox="true"/>
          <p:nvPr/>
        </p:nvSpPr>
        <p:spPr>
          <a:xfrm rot="0">
            <a:off x="1927684" y="3116971"/>
            <a:ext cx="14432633" cy="4167358"/>
          </a:xfrm>
          <a:prstGeom prst="rect">
            <a:avLst/>
          </a:prstGeom>
        </p:spPr>
        <p:txBody>
          <a:bodyPr anchor="t" rtlCol="false" tIns="0" lIns="0" bIns="0" rIns="0">
            <a:spAutoFit/>
          </a:bodyPr>
          <a:lstStyle/>
          <a:p>
            <a:pPr algn="ctr">
              <a:lnSpc>
                <a:spcPts val="16204"/>
              </a:lnSpc>
            </a:pPr>
            <a:r>
              <a:rPr lang="en-US" sz="14598">
                <a:solidFill>
                  <a:srgbClr val="63F1F9"/>
                </a:solidFill>
                <a:latin typeface="Bebas Neue Cyrillic"/>
              </a:rPr>
              <a:t>EXPLICATION DU MÉCANISME DE CSRF</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3714495" y="3661915"/>
            <a:ext cx="10859009" cy="5387087"/>
          </a:xfrm>
          <a:custGeom>
            <a:avLst/>
            <a:gdLst/>
            <a:ahLst/>
            <a:cxnLst/>
            <a:rect r="r" b="b" t="t" l="l"/>
            <a:pathLst>
              <a:path h="5387087" w="10859009">
                <a:moveTo>
                  <a:pt x="0" y="0"/>
                </a:moveTo>
                <a:lnTo>
                  <a:pt x="10859010" y="0"/>
                </a:lnTo>
                <a:lnTo>
                  <a:pt x="10859010" y="5387087"/>
                </a:lnTo>
                <a:lnTo>
                  <a:pt x="0" y="5387087"/>
                </a:lnTo>
                <a:lnTo>
                  <a:pt x="0" y="0"/>
                </a:lnTo>
                <a:close/>
              </a:path>
            </a:pathLst>
          </a:custGeom>
          <a:blipFill>
            <a:blip r:embed="rId2"/>
            <a:stretch>
              <a:fillRect l="0" t="0" r="0" b="0"/>
            </a:stretch>
          </a:blipFill>
        </p:spPr>
      </p:sp>
      <p:sp>
        <p:nvSpPr>
          <p:cNvPr name="TextBox 9" id="9"/>
          <p:cNvSpPr txBox="true"/>
          <p:nvPr/>
        </p:nvSpPr>
        <p:spPr>
          <a:xfrm rot="0">
            <a:off x="2294238" y="1276246"/>
            <a:ext cx="13798877" cy="2095488"/>
          </a:xfrm>
          <a:prstGeom prst="rect">
            <a:avLst/>
          </a:prstGeom>
        </p:spPr>
        <p:txBody>
          <a:bodyPr anchor="t" rtlCol="false" tIns="0" lIns="0" bIns="0" rIns="0">
            <a:spAutoFit/>
          </a:bodyPr>
          <a:lstStyle/>
          <a:p>
            <a:pPr algn="ctr">
              <a:lnSpc>
                <a:spcPts val="8400"/>
              </a:lnSpc>
            </a:pPr>
            <a:r>
              <a:rPr lang="en-US" sz="6000" u="sng">
                <a:solidFill>
                  <a:srgbClr val="000000"/>
                </a:solidFill>
                <a:latin typeface="Open Sans 2 Bold"/>
              </a:rPr>
              <a:t>comment fonctionne attaque Csrf ? </a:t>
            </a:r>
          </a:p>
          <a:p>
            <a:pPr algn="ctr" marL="0" indent="0" lvl="0">
              <a:lnSpc>
                <a:spcPts val="8400"/>
              </a:lnSpc>
              <a:spcBef>
                <a:spcPct val="0"/>
              </a:spcBef>
            </a:pPr>
          </a:p>
        </p:txBody>
      </p:sp>
      <p:sp>
        <p:nvSpPr>
          <p:cNvPr name="TextBox 10" id="10"/>
          <p:cNvSpPr txBox="true"/>
          <p:nvPr/>
        </p:nvSpPr>
        <p:spPr>
          <a:xfrm rot="0">
            <a:off x="1645916" y="2475696"/>
            <a:ext cx="15095520" cy="1725400"/>
          </a:xfrm>
          <a:prstGeom prst="rect">
            <a:avLst/>
          </a:prstGeom>
        </p:spPr>
        <p:txBody>
          <a:bodyPr anchor="t" rtlCol="false" tIns="0" lIns="0" bIns="0" rIns="0">
            <a:spAutoFit/>
          </a:bodyPr>
          <a:lstStyle/>
          <a:p>
            <a:pPr algn="just">
              <a:lnSpc>
                <a:spcPts val="4649"/>
              </a:lnSpc>
              <a:spcBef>
                <a:spcPct val="0"/>
              </a:spcBef>
            </a:pPr>
            <a:r>
              <a:rPr lang="en-US" sz="3320">
                <a:solidFill>
                  <a:srgbClr val="000000"/>
                </a:solidFill>
                <a:latin typeface="Open Sans 2 Bold"/>
              </a:rPr>
              <a:t>L'utilisateur authentifié se connecte à un site légitime et reçoit un cookie d'authentification qui est stocké dans son navigateur.</a:t>
            </a:r>
          </a:p>
          <a:p>
            <a:pPr algn="just">
              <a:lnSpc>
                <a:spcPts val="4649"/>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690482" y="8660782"/>
            <a:ext cx="597518" cy="59751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28700" y="1028700"/>
            <a:ext cx="16230600" cy="8229600"/>
            <a:chOff x="0" y="0"/>
            <a:chExt cx="4274726" cy="2167467"/>
          </a:xfrm>
        </p:grpSpPr>
        <p:sp>
          <p:nvSpPr>
            <p:cNvPr name="Freeform 9" id="9"/>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10" id="10"/>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7857396" y="8851031"/>
            <a:ext cx="263689" cy="197971"/>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Open Sans 1 Bold"/>
              </a:rPr>
              <a:t>02</a:t>
            </a:r>
          </a:p>
        </p:txBody>
      </p:sp>
      <p:sp>
        <p:nvSpPr>
          <p:cNvPr name="TextBox 12" id="12"/>
          <p:cNvSpPr txBox="true"/>
          <p:nvPr/>
        </p:nvSpPr>
        <p:spPr>
          <a:xfrm rot="0">
            <a:off x="2294238" y="914400"/>
            <a:ext cx="14173527" cy="3162288"/>
          </a:xfrm>
          <a:prstGeom prst="rect">
            <a:avLst/>
          </a:prstGeom>
        </p:spPr>
        <p:txBody>
          <a:bodyPr anchor="t" rtlCol="false" tIns="0" lIns="0" bIns="0" rIns="0">
            <a:spAutoFit/>
          </a:bodyPr>
          <a:lstStyle/>
          <a:p>
            <a:pPr algn="ctr">
              <a:lnSpc>
                <a:spcPts val="8400"/>
              </a:lnSpc>
            </a:pPr>
            <a:r>
              <a:rPr lang="en-US" sz="6000" u="sng">
                <a:solidFill>
                  <a:srgbClr val="000000"/>
                </a:solidFill>
                <a:latin typeface="Open Sans 2 Bold"/>
              </a:rPr>
              <a:t>Quelles sont les conditions nécessaires à une attaque CSRF ?</a:t>
            </a:r>
          </a:p>
          <a:p>
            <a:pPr algn="ctr" marL="0" indent="0" lvl="0">
              <a:lnSpc>
                <a:spcPts val="8400"/>
              </a:lnSpc>
              <a:spcBef>
                <a:spcPct val="0"/>
              </a:spcBef>
            </a:pPr>
          </a:p>
        </p:txBody>
      </p:sp>
      <p:sp>
        <p:nvSpPr>
          <p:cNvPr name="TextBox 13" id="13"/>
          <p:cNvSpPr txBox="true"/>
          <p:nvPr/>
        </p:nvSpPr>
        <p:spPr>
          <a:xfrm rot="0">
            <a:off x="1596240" y="3340647"/>
            <a:ext cx="15095520" cy="5320135"/>
          </a:xfrm>
          <a:prstGeom prst="rect">
            <a:avLst/>
          </a:prstGeom>
        </p:spPr>
        <p:txBody>
          <a:bodyPr anchor="t" rtlCol="false" tIns="0" lIns="0" bIns="0" rIns="0">
            <a:spAutoFit/>
          </a:bodyPr>
          <a:lstStyle/>
          <a:p>
            <a:pPr algn="just">
              <a:lnSpc>
                <a:spcPts val="4229"/>
              </a:lnSpc>
            </a:pPr>
            <a:r>
              <a:rPr lang="en-US" sz="3020">
                <a:solidFill>
                  <a:srgbClr val="000000"/>
                </a:solidFill>
                <a:latin typeface="Open Sans 2 Bold"/>
              </a:rPr>
              <a:t>Pour mener à bien une attaque CSRF, certaines conditions doivent être remplies :</a:t>
            </a:r>
          </a:p>
          <a:p>
            <a:pPr algn="just">
              <a:lnSpc>
                <a:spcPts val="3949"/>
              </a:lnSpc>
            </a:pPr>
          </a:p>
          <a:p>
            <a:pPr algn="just" marL="652205" indent="-326102" lvl="1">
              <a:lnSpc>
                <a:spcPts val="4229"/>
              </a:lnSpc>
              <a:buFont typeface="Arial"/>
              <a:buChar char="•"/>
            </a:pPr>
            <a:r>
              <a:rPr lang="en-US" sz="3020">
                <a:solidFill>
                  <a:srgbClr val="000000"/>
                </a:solidFill>
                <a:latin typeface="Open Sans 2 Bold"/>
              </a:rPr>
              <a:t>L’ authentification doit être basée uniquement sur les cookies. </a:t>
            </a:r>
          </a:p>
          <a:p>
            <a:pPr algn="just">
              <a:lnSpc>
                <a:spcPts val="4229"/>
              </a:lnSpc>
            </a:pPr>
          </a:p>
          <a:p>
            <a:pPr algn="just" marL="652205" indent="-326102" lvl="1">
              <a:lnSpc>
                <a:spcPts val="4229"/>
              </a:lnSpc>
              <a:buFont typeface="Arial"/>
              <a:buChar char="•"/>
            </a:pPr>
            <a:r>
              <a:rPr lang="en-US" sz="3020">
                <a:solidFill>
                  <a:srgbClr val="000000"/>
                </a:solidFill>
                <a:latin typeface="Open Sans 2 Bold"/>
              </a:rPr>
              <a:t>Tous les paramètres de requête doivent être prévisibles. </a:t>
            </a:r>
          </a:p>
          <a:p>
            <a:pPr algn="just">
              <a:lnSpc>
                <a:spcPts val="4229"/>
              </a:lnSpc>
            </a:pPr>
          </a:p>
          <a:p>
            <a:pPr algn="just" marL="652205" indent="-326102" lvl="1">
              <a:lnSpc>
                <a:spcPts val="4229"/>
              </a:lnSpc>
              <a:spcBef>
                <a:spcPct val="0"/>
              </a:spcBef>
              <a:buFont typeface="Arial"/>
              <a:buChar char="•"/>
            </a:pPr>
            <a:r>
              <a:rPr lang="en-US" sz="3020">
                <a:solidFill>
                  <a:srgbClr val="000000"/>
                </a:solidFill>
                <a:latin typeface="Open Sans 2 Bold"/>
              </a:rPr>
              <a:t>L’application cible doit contenir une fonctionnalité intéressante et/ou critique pour un attaquant.</a:t>
            </a:r>
          </a:p>
          <a:p>
            <a:pPr algn="just">
              <a:lnSpc>
                <a:spcPts val="464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sp>
        <p:nvSpPr>
          <p:cNvPr name="TextBox 2" id="2"/>
          <p:cNvSpPr txBox="true"/>
          <p:nvPr/>
        </p:nvSpPr>
        <p:spPr>
          <a:xfrm rot="0">
            <a:off x="1927684" y="3116971"/>
            <a:ext cx="14432633" cy="4167358"/>
          </a:xfrm>
          <a:prstGeom prst="rect">
            <a:avLst/>
          </a:prstGeom>
        </p:spPr>
        <p:txBody>
          <a:bodyPr anchor="t" rtlCol="false" tIns="0" lIns="0" bIns="0" rIns="0">
            <a:spAutoFit/>
          </a:bodyPr>
          <a:lstStyle/>
          <a:p>
            <a:pPr algn="ctr">
              <a:lnSpc>
                <a:spcPts val="16204"/>
              </a:lnSpc>
            </a:pPr>
            <a:r>
              <a:rPr lang="en-US" sz="14598">
                <a:solidFill>
                  <a:srgbClr val="63F1F9"/>
                </a:solidFill>
                <a:latin typeface="Bebas Neue Cyrillic"/>
              </a:rPr>
              <a:t>MESURES DE PROTECTION RECOMMANDÉES</a:t>
            </a:r>
          </a:p>
        </p:txBody>
      </p:sp>
    </p:spTree>
  </p:cSld>
  <p:clrMapOvr>
    <a:masterClrMapping/>
  </p:clrMapOvr>
</p:sld>
</file>

<file path=ppt/slides/slide14.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556867" y="1361680"/>
            <a:ext cx="13174267" cy="920102"/>
          </a:xfrm>
          <a:prstGeom prst="rect">
            <a:avLst/>
          </a:prstGeom>
        </p:spPr>
        <p:txBody>
          <a:bodyPr anchor="t" rtlCol="false" tIns="0" lIns="0" bIns="0" rIns="0">
            <a:spAutoFit/>
          </a:bodyPr>
          <a:lstStyle/>
          <a:p>
            <a:pPr algn="ctr" marL="0" indent="0" lvl="0">
              <a:lnSpc>
                <a:spcPts val="7560"/>
              </a:lnSpc>
              <a:spcBef>
                <a:spcPct val="0"/>
              </a:spcBef>
            </a:pPr>
            <a:r>
              <a:rPr lang="en-US" sz="5400" u="sng">
                <a:solidFill>
                  <a:srgbClr val="000000"/>
                </a:solidFill>
                <a:latin typeface="Open Sans 2 Bold"/>
              </a:rPr>
              <a:t>Mesures de protection recommandées</a:t>
            </a:r>
          </a:p>
        </p:txBody>
      </p:sp>
      <p:sp>
        <p:nvSpPr>
          <p:cNvPr name="TextBox 9" id="9"/>
          <p:cNvSpPr txBox="true"/>
          <p:nvPr/>
        </p:nvSpPr>
        <p:spPr>
          <a:xfrm rot="0">
            <a:off x="1596240" y="2868207"/>
            <a:ext cx="15095520" cy="5792575"/>
          </a:xfrm>
          <a:prstGeom prst="rect">
            <a:avLst/>
          </a:prstGeom>
        </p:spPr>
        <p:txBody>
          <a:bodyPr anchor="t" rtlCol="false" tIns="0" lIns="0" bIns="0" rIns="0">
            <a:spAutoFit/>
          </a:bodyPr>
          <a:lstStyle/>
          <a:p>
            <a:pPr algn="just">
              <a:lnSpc>
                <a:spcPts val="4649"/>
              </a:lnSpc>
            </a:pPr>
            <a:r>
              <a:rPr lang="en-US" sz="3320">
                <a:solidFill>
                  <a:srgbClr val="000000"/>
                </a:solidFill>
                <a:latin typeface="Open Sans 2 Bold"/>
              </a:rPr>
              <a:t>Utilisation de tokens CSRF :</a:t>
            </a:r>
            <a:r>
              <a:rPr lang="en-US" sz="3320">
                <a:solidFill>
                  <a:srgbClr val="000000"/>
                </a:solidFill>
                <a:latin typeface="Open Sans 2"/>
              </a:rPr>
              <a:t> Intégrer des tokens CSRF dans chaque formulaire et requête sensible pour vérifier que les requêtes proviennent de sources légitimes.</a:t>
            </a:r>
          </a:p>
          <a:p>
            <a:pPr algn="just">
              <a:lnSpc>
                <a:spcPts val="4649"/>
              </a:lnSpc>
            </a:pPr>
            <a:r>
              <a:rPr lang="en-US" sz="3320">
                <a:solidFill>
                  <a:srgbClr val="000000"/>
                </a:solidFill>
                <a:latin typeface="Open Sans 2 Bold"/>
              </a:rPr>
              <a:t>Authentification à deux facteurs (2FA) :</a:t>
            </a:r>
            <a:r>
              <a:rPr lang="en-US" sz="3320">
                <a:solidFill>
                  <a:srgbClr val="000000"/>
                </a:solidFill>
                <a:latin typeface="Open Sans 2"/>
              </a:rPr>
              <a:t> Ajouter une couche supplémentaire de sécurité en exigeant une vérification supplémentaire pour les actions sensibles, réduisant ainsi le risque de réussite des attaques CSRF.</a:t>
            </a:r>
          </a:p>
          <a:p>
            <a:pPr algn="just">
              <a:lnSpc>
                <a:spcPts val="4649"/>
              </a:lnSpc>
              <a:spcBef>
                <a:spcPct val="0"/>
              </a:spcBef>
            </a:pPr>
            <a:r>
              <a:rPr lang="en-US" sz="3320">
                <a:solidFill>
                  <a:srgbClr val="000000"/>
                </a:solidFill>
                <a:latin typeface="Open Sans 2 Bold"/>
              </a:rPr>
              <a:t>Examens de sécurité réguliers :</a:t>
            </a:r>
            <a:r>
              <a:rPr lang="en-US" sz="3320">
                <a:solidFill>
                  <a:srgbClr val="000000"/>
                </a:solidFill>
                <a:latin typeface="Open Sans 2"/>
              </a:rPr>
              <a:t> Effectuer des audits de sécurité réguliers pour identifier et corriger les vulnérabilités potentielles, y compris celles liées aux attaques CSRF.</a:t>
            </a:r>
          </a:p>
        </p:txBody>
      </p:sp>
    </p:spTree>
  </p:cSld>
  <p:clrMapOvr>
    <a:masterClrMapping/>
  </p:clrMapOvr>
</p:sld>
</file>

<file path=ppt/slides/slide15.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sp>
        <p:nvSpPr>
          <p:cNvPr name="TextBox 2" id="2"/>
          <p:cNvSpPr txBox="true"/>
          <p:nvPr/>
        </p:nvSpPr>
        <p:spPr>
          <a:xfrm rot="0">
            <a:off x="1927684" y="4145671"/>
            <a:ext cx="14432633" cy="2109958"/>
          </a:xfrm>
          <a:prstGeom prst="rect">
            <a:avLst/>
          </a:prstGeom>
        </p:spPr>
        <p:txBody>
          <a:bodyPr anchor="t" rtlCol="false" tIns="0" lIns="0" bIns="0" rIns="0">
            <a:spAutoFit/>
          </a:bodyPr>
          <a:lstStyle/>
          <a:p>
            <a:pPr algn="ctr">
              <a:lnSpc>
                <a:spcPts val="16204"/>
              </a:lnSpc>
            </a:pPr>
            <a:r>
              <a:rPr lang="en-US" sz="14598">
                <a:solidFill>
                  <a:srgbClr val="63F1F9"/>
                </a:solidFill>
                <a:latin typeface="Bebas Neue Cyrillic"/>
              </a:rPr>
              <a:t>IMPLEMENTATION EN PHP</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3252118" y="6248361"/>
            <a:ext cx="3792835" cy="1999858"/>
          </a:xfrm>
          <a:custGeom>
            <a:avLst/>
            <a:gdLst/>
            <a:ahLst/>
            <a:cxnLst/>
            <a:rect r="r" b="b" t="t" l="l"/>
            <a:pathLst>
              <a:path h="1999858" w="3792835">
                <a:moveTo>
                  <a:pt x="0" y="0"/>
                </a:moveTo>
                <a:lnTo>
                  <a:pt x="3792835" y="0"/>
                </a:lnTo>
                <a:lnTo>
                  <a:pt x="3792835" y="1999859"/>
                </a:lnTo>
                <a:lnTo>
                  <a:pt x="0" y="19998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8024209" y="6148089"/>
            <a:ext cx="2497427" cy="2721991"/>
          </a:xfrm>
          <a:custGeom>
            <a:avLst/>
            <a:gdLst/>
            <a:ahLst/>
            <a:cxnLst/>
            <a:rect r="r" b="b" t="t" l="l"/>
            <a:pathLst>
              <a:path h="2721991" w="2497427">
                <a:moveTo>
                  <a:pt x="0" y="0"/>
                </a:moveTo>
                <a:lnTo>
                  <a:pt x="2497427" y="0"/>
                </a:lnTo>
                <a:lnTo>
                  <a:pt x="2497427" y="2721992"/>
                </a:lnTo>
                <a:lnTo>
                  <a:pt x="0" y="27219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2032273" y="6118807"/>
            <a:ext cx="2411116" cy="2751274"/>
          </a:xfrm>
          <a:custGeom>
            <a:avLst/>
            <a:gdLst/>
            <a:ahLst/>
            <a:cxnLst/>
            <a:rect r="r" b="b" t="t" l="l"/>
            <a:pathLst>
              <a:path h="2751274" w="2411116">
                <a:moveTo>
                  <a:pt x="0" y="0"/>
                </a:moveTo>
                <a:lnTo>
                  <a:pt x="2411117" y="0"/>
                </a:lnTo>
                <a:lnTo>
                  <a:pt x="2411117" y="2751274"/>
                </a:lnTo>
                <a:lnTo>
                  <a:pt x="0" y="27512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1596240" y="1361680"/>
            <a:ext cx="15353365" cy="920102"/>
          </a:xfrm>
          <a:prstGeom prst="rect">
            <a:avLst/>
          </a:prstGeom>
        </p:spPr>
        <p:txBody>
          <a:bodyPr anchor="t" rtlCol="false" tIns="0" lIns="0" bIns="0" rIns="0">
            <a:spAutoFit/>
          </a:bodyPr>
          <a:lstStyle/>
          <a:p>
            <a:pPr algn="ctr" marL="0" indent="0" lvl="0">
              <a:lnSpc>
                <a:spcPts val="7560"/>
              </a:lnSpc>
              <a:spcBef>
                <a:spcPct val="0"/>
              </a:spcBef>
            </a:pPr>
            <a:r>
              <a:rPr lang="en-US" sz="5400" u="sng">
                <a:solidFill>
                  <a:srgbClr val="000000"/>
                </a:solidFill>
                <a:latin typeface="Open Sans 2 Bold"/>
              </a:rPr>
              <a:t>Création d'une application vulnérable à CSRF</a:t>
            </a:r>
          </a:p>
        </p:txBody>
      </p:sp>
      <p:sp>
        <p:nvSpPr>
          <p:cNvPr name="TextBox 12" id="12"/>
          <p:cNvSpPr txBox="true"/>
          <p:nvPr/>
        </p:nvSpPr>
        <p:spPr>
          <a:xfrm rot="0">
            <a:off x="1725163" y="2779886"/>
            <a:ext cx="15095520" cy="3468476"/>
          </a:xfrm>
          <a:prstGeom prst="rect">
            <a:avLst/>
          </a:prstGeom>
        </p:spPr>
        <p:txBody>
          <a:bodyPr anchor="t" rtlCol="false" tIns="0" lIns="0" bIns="0" rIns="0">
            <a:spAutoFit/>
          </a:bodyPr>
          <a:lstStyle/>
          <a:p>
            <a:pPr algn="just">
              <a:lnSpc>
                <a:spcPts val="4649"/>
              </a:lnSpc>
            </a:pPr>
            <a:r>
              <a:rPr lang="en-US" sz="3320">
                <a:solidFill>
                  <a:srgbClr val="000000"/>
                </a:solidFill>
                <a:latin typeface="Open Sans 2"/>
              </a:rPr>
              <a:t>Pour illustrer une application à une attaque CSRF, nous avons développé une simulation d'une banque en ligne appelée "Crypto-K". Cette application est construite en utilisant des technologies web de base telles que PHP, HTML et CSS. L'application permet aux utilisateurs de se connecter, de consulter leur solde et de transférer de l'argent à d'autres comptes.</a:t>
            </a:r>
          </a:p>
          <a:p>
            <a:pPr algn="just">
              <a:lnSpc>
                <a:spcPts val="4649"/>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375580" y="1797693"/>
            <a:ext cx="13536840" cy="6691615"/>
          </a:xfrm>
          <a:custGeom>
            <a:avLst/>
            <a:gdLst/>
            <a:ahLst/>
            <a:cxnLst/>
            <a:rect r="r" b="b" t="t" l="l"/>
            <a:pathLst>
              <a:path h="6691615" w="13536840">
                <a:moveTo>
                  <a:pt x="0" y="0"/>
                </a:moveTo>
                <a:lnTo>
                  <a:pt x="13536840" y="0"/>
                </a:lnTo>
                <a:lnTo>
                  <a:pt x="13536840" y="6691614"/>
                </a:lnTo>
                <a:lnTo>
                  <a:pt x="0" y="6691614"/>
                </a:lnTo>
                <a:lnTo>
                  <a:pt x="0" y="0"/>
                </a:lnTo>
                <a:close/>
              </a:path>
            </a:pathLst>
          </a:custGeom>
          <a:blipFill>
            <a:blip r:embed="rId2"/>
            <a:stretch>
              <a:fillRect l="0" t="0" r="-4007" b="0"/>
            </a:stretch>
          </a:blipFill>
        </p:spPr>
      </p:sp>
    </p:spTree>
  </p:cSld>
  <p:clrMapOvr>
    <a:masterClrMapping/>
  </p:clrMapOvr>
</p:sld>
</file>

<file path=ppt/slides/slide18.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596240" y="1361680"/>
            <a:ext cx="15353365" cy="920102"/>
          </a:xfrm>
          <a:prstGeom prst="rect">
            <a:avLst/>
          </a:prstGeom>
        </p:spPr>
        <p:txBody>
          <a:bodyPr anchor="t" rtlCol="false" tIns="0" lIns="0" bIns="0" rIns="0">
            <a:spAutoFit/>
          </a:bodyPr>
          <a:lstStyle/>
          <a:p>
            <a:pPr algn="ctr" marL="0" indent="0" lvl="0">
              <a:lnSpc>
                <a:spcPts val="7560"/>
              </a:lnSpc>
              <a:spcBef>
                <a:spcPct val="0"/>
              </a:spcBef>
            </a:pPr>
            <a:r>
              <a:rPr lang="en-US" sz="5400" u="sng">
                <a:solidFill>
                  <a:srgbClr val="000000"/>
                </a:solidFill>
                <a:latin typeface="Open Sans 2 Bold"/>
              </a:rPr>
              <a:t>Création d'une application vulnérable à CSRF</a:t>
            </a:r>
          </a:p>
        </p:txBody>
      </p:sp>
      <p:sp>
        <p:nvSpPr>
          <p:cNvPr name="TextBox 9" id="9"/>
          <p:cNvSpPr txBox="true"/>
          <p:nvPr/>
        </p:nvSpPr>
        <p:spPr>
          <a:xfrm rot="0">
            <a:off x="1725163" y="3085412"/>
            <a:ext cx="15095520" cy="4049501"/>
          </a:xfrm>
          <a:prstGeom prst="rect">
            <a:avLst/>
          </a:prstGeom>
        </p:spPr>
        <p:txBody>
          <a:bodyPr anchor="t" rtlCol="false" tIns="0" lIns="0" bIns="0" rIns="0">
            <a:spAutoFit/>
          </a:bodyPr>
          <a:lstStyle/>
          <a:p>
            <a:pPr algn="just">
              <a:lnSpc>
                <a:spcPts val="4649"/>
              </a:lnSpc>
              <a:spcBef>
                <a:spcPct val="0"/>
              </a:spcBef>
            </a:pPr>
            <a:r>
              <a:rPr lang="en-US" sz="3320">
                <a:solidFill>
                  <a:srgbClr val="000000"/>
                </a:solidFill>
                <a:latin typeface="Open Sans 2"/>
              </a:rPr>
              <a:t>Le principe de cette application est simple : les utilisateurs peuvent initier des transferts d'argent en remplissant un formulaire et en soumettant une requête POST au serveur. Le serveur vérifie ensuite si le solde de l'utilisateur est suffisant et, si c'est le cas, déduit le montant du compte de l'utilisateur et crédite le compte du destinataire. Cette logique est implémentée de manière basique sans aucune protection contre les attaques CSRF, ce qui en fait une cible idéale pour démontrer la vulnérabilité.</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905488" y="2138666"/>
            <a:ext cx="12477024" cy="6009667"/>
          </a:xfrm>
          <a:custGeom>
            <a:avLst/>
            <a:gdLst/>
            <a:ahLst/>
            <a:cxnLst/>
            <a:rect r="r" b="b" t="t" l="l"/>
            <a:pathLst>
              <a:path h="6009667" w="12477024">
                <a:moveTo>
                  <a:pt x="0" y="0"/>
                </a:moveTo>
                <a:lnTo>
                  <a:pt x="12477024" y="0"/>
                </a:lnTo>
                <a:lnTo>
                  <a:pt x="12477024" y="6009668"/>
                </a:lnTo>
                <a:lnTo>
                  <a:pt x="0" y="6009668"/>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690482" y="8660782"/>
            <a:ext cx="597518" cy="5975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7857396" y="8851031"/>
            <a:ext cx="263689" cy="197971"/>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Open Sans 1 Bold"/>
              </a:rPr>
              <a:t>07</a:t>
            </a:r>
          </a:p>
        </p:txBody>
      </p:sp>
      <p:grpSp>
        <p:nvGrpSpPr>
          <p:cNvPr name="Group 6" id="6"/>
          <p:cNvGrpSpPr/>
          <p:nvPr/>
        </p:nvGrpSpPr>
        <p:grpSpPr>
          <a:xfrm rot="0">
            <a:off x="12509922" y="2788185"/>
            <a:ext cx="2414026" cy="2074554"/>
            <a:chOff x="0" y="0"/>
            <a:chExt cx="812800" cy="698500"/>
          </a:xfrm>
        </p:grpSpPr>
        <p:sp>
          <p:nvSpPr>
            <p:cNvPr name="Freeform 7" id="7"/>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68F8FF">
                    <a:alpha val="100000"/>
                  </a:srgbClr>
                </a:gs>
                <a:gs pos="100000">
                  <a:srgbClr val="007489">
                    <a:alpha val="100000"/>
                  </a:srgbClr>
                </a:gs>
              </a:gsLst>
              <a:lin ang="2700000"/>
            </a:gradFill>
          </p:spPr>
        </p:sp>
        <p:sp>
          <p:nvSpPr>
            <p:cNvPr name="TextBox 8" id="8"/>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0569546" y="5941268"/>
            <a:ext cx="2414026" cy="2074554"/>
            <a:chOff x="0" y="0"/>
            <a:chExt cx="812800" cy="698500"/>
          </a:xfrm>
        </p:grpSpPr>
        <p:sp>
          <p:nvSpPr>
            <p:cNvPr name="Freeform 10" id="10"/>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68F8FF">
                    <a:alpha val="100000"/>
                  </a:srgbClr>
                </a:gs>
                <a:gs pos="100000">
                  <a:srgbClr val="007489">
                    <a:alpha val="100000"/>
                  </a:srgbClr>
                </a:gs>
              </a:gsLst>
              <a:lin ang="2700000"/>
            </a:gradFill>
          </p:spPr>
        </p:sp>
        <p:sp>
          <p:nvSpPr>
            <p:cNvPr name="TextBox 11" id="11"/>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9969085" y="2788185"/>
            <a:ext cx="5555324" cy="5000872"/>
            <a:chOff x="0" y="0"/>
            <a:chExt cx="812800" cy="731678"/>
          </a:xfrm>
        </p:grpSpPr>
        <p:sp>
          <p:nvSpPr>
            <p:cNvPr name="Freeform 13" id="13"/>
            <p:cNvSpPr/>
            <p:nvPr/>
          </p:nvSpPr>
          <p:spPr>
            <a:xfrm flipH="false" flipV="false" rot="0">
              <a:off x="0" y="0"/>
              <a:ext cx="812800" cy="731678"/>
            </a:xfrm>
            <a:custGeom>
              <a:avLst/>
              <a:gdLst/>
              <a:ahLst/>
              <a:cxnLst/>
              <a:rect r="r" b="b" t="t" l="l"/>
              <a:pathLst>
                <a:path h="731678" w="812800">
                  <a:moveTo>
                    <a:pt x="812800" y="365839"/>
                  </a:moveTo>
                  <a:lnTo>
                    <a:pt x="609600" y="731678"/>
                  </a:lnTo>
                  <a:lnTo>
                    <a:pt x="203200" y="731678"/>
                  </a:lnTo>
                  <a:lnTo>
                    <a:pt x="0" y="365839"/>
                  </a:lnTo>
                  <a:lnTo>
                    <a:pt x="203200" y="0"/>
                  </a:lnTo>
                  <a:lnTo>
                    <a:pt x="609600" y="0"/>
                  </a:lnTo>
                  <a:lnTo>
                    <a:pt x="812800" y="365839"/>
                  </a:lnTo>
                  <a:close/>
                </a:path>
              </a:pathLst>
            </a:custGeom>
            <a:blipFill>
              <a:blip r:embed="rId2"/>
              <a:stretch>
                <a:fillRect l="0" t="-33179" r="0" b="-33179"/>
              </a:stretch>
            </a:blipFill>
          </p:spPr>
        </p:sp>
      </p:grpSp>
      <p:grpSp>
        <p:nvGrpSpPr>
          <p:cNvPr name="Group 14" id="14"/>
          <p:cNvGrpSpPr/>
          <p:nvPr/>
        </p:nvGrpSpPr>
        <p:grpSpPr>
          <a:xfrm rot="0">
            <a:off x="2937697" y="2620489"/>
            <a:ext cx="5733532" cy="5395334"/>
            <a:chOff x="0" y="0"/>
            <a:chExt cx="7644710" cy="7193778"/>
          </a:xfrm>
        </p:grpSpPr>
        <p:grpSp>
          <p:nvGrpSpPr>
            <p:cNvPr name="Group 15" id="15"/>
            <p:cNvGrpSpPr/>
            <p:nvPr/>
          </p:nvGrpSpPr>
          <p:grpSpPr>
            <a:xfrm rot="0">
              <a:off x="3496459" y="0"/>
              <a:ext cx="3321954" cy="2854804"/>
              <a:chOff x="0" y="0"/>
              <a:chExt cx="812800" cy="698500"/>
            </a:xfrm>
          </p:grpSpPr>
          <p:sp>
            <p:nvSpPr>
              <p:cNvPr name="Freeform 16" id="16"/>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68F8FF">
                      <a:alpha val="100000"/>
                    </a:srgbClr>
                  </a:gs>
                  <a:gs pos="100000">
                    <a:srgbClr val="007489">
                      <a:alpha val="100000"/>
                    </a:srgbClr>
                  </a:gs>
                </a:gsLst>
                <a:lin ang="2700000"/>
              </a:gradFill>
            </p:spPr>
          </p:sp>
          <p:sp>
            <p:nvSpPr>
              <p:cNvPr name="TextBox 17" id="17"/>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826297" y="4338974"/>
              <a:ext cx="3321954" cy="2854804"/>
              <a:chOff x="0" y="0"/>
              <a:chExt cx="812800" cy="698500"/>
            </a:xfrm>
          </p:grpSpPr>
          <p:sp>
            <p:nvSpPr>
              <p:cNvPr name="Freeform 19" id="1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68F8FF">
                      <a:alpha val="100000"/>
                    </a:srgbClr>
                  </a:gs>
                  <a:gs pos="100000">
                    <a:srgbClr val="007489">
                      <a:alpha val="100000"/>
                    </a:srgbClr>
                  </a:gs>
                </a:gsLst>
                <a:lin ang="2700000"/>
              </a:gradFill>
            </p:spPr>
          </p:sp>
          <p:sp>
            <p:nvSpPr>
              <p:cNvPr name="TextBox 20" id="20"/>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0" y="312053"/>
              <a:ext cx="7644710" cy="6569673"/>
              <a:chOff x="0" y="0"/>
              <a:chExt cx="812800" cy="698500"/>
            </a:xfrm>
          </p:grpSpPr>
          <p:sp>
            <p:nvSpPr>
              <p:cNvPr name="Freeform 22" id="22"/>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blipFill>
                <a:blip r:embed="rId3"/>
                <a:stretch>
                  <a:fillRect l="-249" t="0" r="-249" b="0"/>
                </a:stretch>
              </a:blipFill>
            </p:spPr>
          </p:sp>
        </p:grpSp>
      </p:grpSp>
      <p:sp>
        <p:nvSpPr>
          <p:cNvPr name="TextBox 23" id="23"/>
          <p:cNvSpPr txBox="true"/>
          <p:nvPr/>
        </p:nvSpPr>
        <p:spPr>
          <a:xfrm rot="0">
            <a:off x="8177314" y="684629"/>
            <a:ext cx="2721057" cy="1313683"/>
          </a:xfrm>
          <a:prstGeom prst="rect">
            <a:avLst/>
          </a:prstGeom>
        </p:spPr>
        <p:txBody>
          <a:bodyPr anchor="t" rtlCol="false" tIns="0" lIns="0" bIns="0" rIns="0">
            <a:spAutoFit/>
          </a:bodyPr>
          <a:lstStyle/>
          <a:p>
            <a:pPr algn="l">
              <a:lnSpc>
                <a:spcPts val="10100"/>
              </a:lnSpc>
            </a:pPr>
            <a:r>
              <a:rPr lang="en-US" sz="9099">
                <a:solidFill>
                  <a:srgbClr val="63F1F9"/>
                </a:solidFill>
                <a:latin typeface="Bebas Neue Cyrillic"/>
              </a:rPr>
              <a:t>ÉQUIPE</a:t>
            </a:r>
          </a:p>
        </p:txBody>
      </p:sp>
      <p:sp>
        <p:nvSpPr>
          <p:cNvPr name="TextBox 24" id="24"/>
          <p:cNvSpPr txBox="true"/>
          <p:nvPr/>
        </p:nvSpPr>
        <p:spPr>
          <a:xfrm rot="0">
            <a:off x="2937697" y="8161906"/>
            <a:ext cx="5250231" cy="887095"/>
          </a:xfrm>
          <a:prstGeom prst="rect">
            <a:avLst/>
          </a:prstGeom>
        </p:spPr>
        <p:txBody>
          <a:bodyPr anchor="t" rtlCol="false" tIns="0" lIns="0" bIns="0" rIns="0">
            <a:spAutoFit/>
          </a:bodyPr>
          <a:lstStyle/>
          <a:p>
            <a:pPr algn="ctr" marL="0" indent="0" lvl="0">
              <a:lnSpc>
                <a:spcPts val="7279"/>
              </a:lnSpc>
              <a:spcBef>
                <a:spcPct val="0"/>
              </a:spcBef>
            </a:pPr>
            <a:r>
              <a:rPr lang="en-US" sz="5199">
                <a:solidFill>
                  <a:srgbClr val="FFFFFF"/>
                </a:solidFill>
                <a:latin typeface="Open Sans 2 Bold"/>
              </a:rPr>
              <a:t>BADRY ZAKARIA</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751503" y="2812680"/>
            <a:ext cx="14784994" cy="5164137"/>
          </a:xfrm>
          <a:custGeom>
            <a:avLst/>
            <a:gdLst/>
            <a:ahLst/>
            <a:cxnLst/>
            <a:rect r="r" b="b" t="t" l="l"/>
            <a:pathLst>
              <a:path h="5164137" w="14784994">
                <a:moveTo>
                  <a:pt x="0" y="0"/>
                </a:moveTo>
                <a:lnTo>
                  <a:pt x="14784994" y="0"/>
                </a:lnTo>
                <a:lnTo>
                  <a:pt x="14784994" y="5164137"/>
                </a:lnTo>
                <a:lnTo>
                  <a:pt x="0" y="5164137"/>
                </a:lnTo>
                <a:lnTo>
                  <a:pt x="0" y="0"/>
                </a:lnTo>
                <a:close/>
              </a:path>
            </a:pathLst>
          </a:custGeom>
          <a:blipFill>
            <a:blip r:embed="rId2"/>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596240" y="1361680"/>
            <a:ext cx="15353365" cy="920102"/>
          </a:xfrm>
          <a:prstGeom prst="rect">
            <a:avLst/>
          </a:prstGeom>
        </p:spPr>
        <p:txBody>
          <a:bodyPr anchor="t" rtlCol="false" tIns="0" lIns="0" bIns="0" rIns="0">
            <a:spAutoFit/>
          </a:bodyPr>
          <a:lstStyle/>
          <a:p>
            <a:pPr algn="ctr" marL="0" indent="0" lvl="0">
              <a:lnSpc>
                <a:spcPts val="7560"/>
              </a:lnSpc>
              <a:spcBef>
                <a:spcPct val="0"/>
              </a:spcBef>
            </a:pPr>
            <a:r>
              <a:rPr lang="en-US" sz="5400" u="sng">
                <a:solidFill>
                  <a:srgbClr val="000000"/>
                </a:solidFill>
                <a:latin typeface="Open Sans 2 Bold"/>
              </a:rPr>
              <a:t>Création d'une application vulnérable à CSRF</a:t>
            </a:r>
          </a:p>
        </p:txBody>
      </p:sp>
      <p:sp>
        <p:nvSpPr>
          <p:cNvPr name="TextBox 9" id="9"/>
          <p:cNvSpPr txBox="true"/>
          <p:nvPr/>
        </p:nvSpPr>
        <p:spPr>
          <a:xfrm rot="0">
            <a:off x="1725163" y="3085412"/>
            <a:ext cx="15095520" cy="4630526"/>
          </a:xfrm>
          <a:prstGeom prst="rect">
            <a:avLst/>
          </a:prstGeom>
        </p:spPr>
        <p:txBody>
          <a:bodyPr anchor="t" rtlCol="false" tIns="0" lIns="0" bIns="0" rIns="0">
            <a:spAutoFit/>
          </a:bodyPr>
          <a:lstStyle/>
          <a:p>
            <a:pPr algn="just">
              <a:lnSpc>
                <a:spcPts val="4649"/>
              </a:lnSpc>
              <a:spcBef>
                <a:spcPct val="0"/>
              </a:spcBef>
            </a:pPr>
            <a:r>
              <a:rPr lang="en-US" sz="3320">
                <a:solidFill>
                  <a:srgbClr val="000000"/>
                </a:solidFill>
                <a:latin typeface="Open Sans 2"/>
              </a:rPr>
              <a:t>L'attaque CSRF exploitée ici consiste à envoyer un email à l'utilisateur, contenant un lien ou un formulaire caché qui, lorsqu'il est cliqué ou visité, envoie une requête POST malveillante au serveur de la banque. Cette requête semble provenir de l'utilisateur légitime car elle utilise les cookies de session de l'utilisateur authentifié. Dans notre scénario, l'email promet à l'utilisateur qu'il a gagné 1 BTC, et en cliquant sur le lien, une requête est envoyée à l'application pour transférer de l'argent au compte de l'attaquant sans que l'utilisateur ne s'en rende compte.</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905488" y="2158566"/>
            <a:ext cx="12477024" cy="5969868"/>
          </a:xfrm>
          <a:custGeom>
            <a:avLst/>
            <a:gdLst/>
            <a:ahLst/>
            <a:cxnLst/>
            <a:rect r="r" b="b" t="t" l="l"/>
            <a:pathLst>
              <a:path h="5969868" w="12477024">
                <a:moveTo>
                  <a:pt x="0" y="0"/>
                </a:moveTo>
                <a:lnTo>
                  <a:pt x="12477024" y="0"/>
                </a:lnTo>
                <a:lnTo>
                  <a:pt x="12477024" y="5969868"/>
                </a:lnTo>
                <a:lnTo>
                  <a:pt x="0" y="5969868"/>
                </a:lnTo>
                <a:lnTo>
                  <a:pt x="0" y="0"/>
                </a:lnTo>
                <a:close/>
              </a:path>
            </a:pathLst>
          </a:custGeom>
          <a:blipFill>
            <a:blip r:embed="rId2"/>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536871" y="1361680"/>
            <a:ext cx="5214257" cy="920102"/>
          </a:xfrm>
          <a:prstGeom prst="rect">
            <a:avLst/>
          </a:prstGeom>
        </p:spPr>
        <p:txBody>
          <a:bodyPr anchor="t" rtlCol="false" tIns="0" lIns="0" bIns="0" rIns="0">
            <a:spAutoFit/>
          </a:bodyPr>
          <a:lstStyle/>
          <a:p>
            <a:pPr algn="ctr" marL="0" indent="0" lvl="0">
              <a:lnSpc>
                <a:spcPts val="7560"/>
              </a:lnSpc>
              <a:spcBef>
                <a:spcPct val="0"/>
              </a:spcBef>
            </a:pPr>
            <a:r>
              <a:rPr lang="en-US" sz="5400" u="sng">
                <a:solidFill>
                  <a:srgbClr val="000000"/>
                </a:solidFill>
                <a:latin typeface="Open Sans 2 Bold"/>
              </a:rPr>
              <a:t>Sans csrf token</a:t>
            </a:r>
          </a:p>
        </p:txBody>
      </p:sp>
      <p:sp>
        <p:nvSpPr>
          <p:cNvPr name="TextBox 9" id="9"/>
          <p:cNvSpPr txBox="true"/>
          <p:nvPr/>
        </p:nvSpPr>
        <p:spPr>
          <a:xfrm rot="0">
            <a:off x="1725163" y="4247462"/>
            <a:ext cx="15095520" cy="1725400"/>
          </a:xfrm>
          <a:prstGeom prst="rect">
            <a:avLst/>
          </a:prstGeom>
        </p:spPr>
        <p:txBody>
          <a:bodyPr anchor="t" rtlCol="false" tIns="0" lIns="0" bIns="0" rIns="0">
            <a:spAutoFit/>
          </a:bodyPr>
          <a:lstStyle/>
          <a:p>
            <a:pPr algn="just">
              <a:lnSpc>
                <a:spcPts val="4649"/>
              </a:lnSpc>
              <a:spcBef>
                <a:spcPct val="0"/>
              </a:spcBef>
            </a:pPr>
            <a:r>
              <a:rPr lang="en-US" sz="3320">
                <a:solidFill>
                  <a:srgbClr val="000000"/>
                </a:solidFill>
                <a:latin typeface="Open Sans 2"/>
              </a:rPr>
              <a:t>Lorsque l'utilisateur clique sur le lien dans l'email, une requête POST est automatiquement envoyée à l'application, utilisant les cookies de session de l'utilisateur pour transférer de l'argent au compte de l'attaquant.</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905488" y="2148616"/>
            <a:ext cx="12477024" cy="5989768"/>
          </a:xfrm>
          <a:custGeom>
            <a:avLst/>
            <a:gdLst/>
            <a:ahLst/>
            <a:cxnLst/>
            <a:rect r="r" b="b" t="t" l="l"/>
            <a:pathLst>
              <a:path h="5989768" w="12477024">
                <a:moveTo>
                  <a:pt x="0" y="0"/>
                </a:moveTo>
                <a:lnTo>
                  <a:pt x="12477024" y="0"/>
                </a:lnTo>
                <a:lnTo>
                  <a:pt x="12477024" y="5989768"/>
                </a:lnTo>
                <a:lnTo>
                  <a:pt x="0" y="5989768"/>
                </a:lnTo>
                <a:lnTo>
                  <a:pt x="0" y="0"/>
                </a:lnTo>
                <a:close/>
              </a:path>
            </a:pathLst>
          </a:custGeom>
          <a:blipFill>
            <a:blip r:embed="rId2"/>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22414" y="3148798"/>
            <a:ext cx="15443172" cy="4312958"/>
          </a:xfrm>
          <a:custGeom>
            <a:avLst/>
            <a:gdLst/>
            <a:ahLst/>
            <a:cxnLst/>
            <a:rect r="r" b="b" t="t" l="l"/>
            <a:pathLst>
              <a:path h="4312958" w="15443172">
                <a:moveTo>
                  <a:pt x="0" y="0"/>
                </a:moveTo>
                <a:lnTo>
                  <a:pt x="15443172" y="0"/>
                </a:lnTo>
                <a:lnTo>
                  <a:pt x="15443172" y="4312958"/>
                </a:lnTo>
                <a:lnTo>
                  <a:pt x="0" y="4312958"/>
                </a:lnTo>
                <a:lnTo>
                  <a:pt x="0" y="0"/>
                </a:lnTo>
                <a:close/>
              </a:path>
            </a:pathLst>
          </a:custGeom>
          <a:blipFill>
            <a:blip r:embed="rId2"/>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3287516" y="1155113"/>
            <a:ext cx="11712968" cy="7976774"/>
          </a:xfrm>
          <a:custGeom>
            <a:avLst/>
            <a:gdLst/>
            <a:ahLst/>
            <a:cxnLst/>
            <a:rect r="r" b="b" t="t" l="l"/>
            <a:pathLst>
              <a:path h="7976774" w="11712968">
                <a:moveTo>
                  <a:pt x="0" y="0"/>
                </a:moveTo>
                <a:lnTo>
                  <a:pt x="11712968" y="0"/>
                </a:lnTo>
                <a:lnTo>
                  <a:pt x="11712968" y="7976774"/>
                </a:lnTo>
                <a:lnTo>
                  <a:pt x="0" y="7976774"/>
                </a:lnTo>
                <a:lnTo>
                  <a:pt x="0" y="0"/>
                </a:lnTo>
                <a:close/>
              </a:path>
            </a:pathLst>
          </a:custGeom>
          <a:blipFill>
            <a:blip r:embed="rId2"/>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518119" y="1361680"/>
            <a:ext cx="5251762" cy="920102"/>
          </a:xfrm>
          <a:prstGeom prst="rect">
            <a:avLst/>
          </a:prstGeom>
        </p:spPr>
        <p:txBody>
          <a:bodyPr anchor="t" rtlCol="false" tIns="0" lIns="0" bIns="0" rIns="0">
            <a:spAutoFit/>
          </a:bodyPr>
          <a:lstStyle/>
          <a:p>
            <a:pPr algn="ctr" marL="0" indent="0" lvl="0">
              <a:lnSpc>
                <a:spcPts val="7560"/>
              </a:lnSpc>
              <a:spcBef>
                <a:spcPct val="0"/>
              </a:spcBef>
            </a:pPr>
            <a:r>
              <a:rPr lang="en-US" sz="5400" u="sng">
                <a:solidFill>
                  <a:srgbClr val="000000"/>
                </a:solidFill>
                <a:latin typeface="Open Sans 2 Bold"/>
              </a:rPr>
              <a:t>Avec csrf token</a:t>
            </a:r>
          </a:p>
        </p:txBody>
      </p:sp>
      <p:sp>
        <p:nvSpPr>
          <p:cNvPr name="TextBox 9" id="9"/>
          <p:cNvSpPr txBox="true"/>
          <p:nvPr/>
        </p:nvSpPr>
        <p:spPr>
          <a:xfrm rot="0">
            <a:off x="1725163" y="4247462"/>
            <a:ext cx="15095520" cy="2306425"/>
          </a:xfrm>
          <a:prstGeom prst="rect">
            <a:avLst/>
          </a:prstGeom>
        </p:spPr>
        <p:txBody>
          <a:bodyPr anchor="t" rtlCol="false" tIns="0" lIns="0" bIns="0" rIns="0">
            <a:spAutoFit/>
          </a:bodyPr>
          <a:lstStyle/>
          <a:p>
            <a:pPr algn="just">
              <a:lnSpc>
                <a:spcPts val="4649"/>
              </a:lnSpc>
              <a:spcBef>
                <a:spcPct val="0"/>
              </a:spcBef>
            </a:pPr>
            <a:r>
              <a:rPr lang="en-US" sz="3320">
                <a:solidFill>
                  <a:srgbClr val="000000"/>
                </a:solidFill>
                <a:latin typeface="Open Sans 2"/>
              </a:rPr>
              <a:t>Exécution de l'attaque : Lorsque l'utilisateur clique sur le lien dans l'email, une requête POST est automatiquement envoyée à l'application. Cependant, comme cette requête ne contient pas le token CSRF valide, elle est rejetée par le serveur.</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336891" y="1897367"/>
            <a:ext cx="13614217" cy="6492266"/>
          </a:xfrm>
          <a:custGeom>
            <a:avLst/>
            <a:gdLst/>
            <a:ahLst/>
            <a:cxnLst/>
            <a:rect r="r" b="b" t="t" l="l"/>
            <a:pathLst>
              <a:path h="6492266" w="13614217">
                <a:moveTo>
                  <a:pt x="0" y="0"/>
                </a:moveTo>
                <a:lnTo>
                  <a:pt x="13614218" y="0"/>
                </a:lnTo>
                <a:lnTo>
                  <a:pt x="13614218" y="6492266"/>
                </a:lnTo>
                <a:lnTo>
                  <a:pt x="0" y="6492266"/>
                </a:lnTo>
                <a:lnTo>
                  <a:pt x="0" y="0"/>
                </a:lnTo>
                <a:close/>
              </a:path>
            </a:pathLst>
          </a:custGeom>
          <a:blipFill>
            <a:blip r:embed="rId2"/>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536201" y="2104021"/>
            <a:ext cx="15215598" cy="6078959"/>
          </a:xfrm>
          <a:custGeom>
            <a:avLst/>
            <a:gdLst/>
            <a:ahLst/>
            <a:cxnLst/>
            <a:rect r="r" b="b" t="t" l="l"/>
            <a:pathLst>
              <a:path h="6078959" w="15215598">
                <a:moveTo>
                  <a:pt x="0" y="0"/>
                </a:moveTo>
                <a:lnTo>
                  <a:pt x="15215598" y="0"/>
                </a:lnTo>
                <a:lnTo>
                  <a:pt x="15215598" y="6078958"/>
                </a:lnTo>
                <a:lnTo>
                  <a:pt x="0" y="6078958"/>
                </a:lnTo>
                <a:lnTo>
                  <a:pt x="0" y="0"/>
                </a:lnTo>
                <a:close/>
              </a:path>
            </a:pathLst>
          </a:custGeom>
          <a:blipFill>
            <a:blip r:embed="rId2"/>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sp>
        <p:nvSpPr>
          <p:cNvPr name="TextBox 2" id="2"/>
          <p:cNvSpPr txBox="true"/>
          <p:nvPr/>
        </p:nvSpPr>
        <p:spPr>
          <a:xfrm rot="0">
            <a:off x="5899339" y="1076325"/>
            <a:ext cx="7465895" cy="941070"/>
          </a:xfrm>
          <a:prstGeom prst="rect">
            <a:avLst/>
          </a:prstGeom>
        </p:spPr>
        <p:txBody>
          <a:bodyPr anchor="t" rtlCol="false" tIns="0" lIns="0" bIns="0" rIns="0">
            <a:spAutoFit/>
          </a:bodyPr>
          <a:lstStyle/>
          <a:p>
            <a:pPr algn="l">
              <a:lnSpc>
                <a:spcPts val="7214"/>
              </a:lnSpc>
            </a:pPr>
            <a:r>
              <a:rPr lang="en-US" sz="6499" u="sng">
                <a:solidFill>
                  <a:srgbClr val="63F1F9"/>
                </a:solidFill>
                <a:latin typeface="Bebas Neue Cyrillic"/>
              </a:rPr>
              <a:t>PLAN DE LA PRÉSENTATION</a:t>
            </a:r>
          </a:p>
        </p:txBody>
      </p:sp>
      <p:sp>
        <p:nvSpPr>
          <p:cNvPr name="TextBox 3" id="3"/>
          <p:cNvSpPr txBox="true"/>
          <p:nvPr/>
        </p:nvSpPr>
        <p:spPr>
          <a:xfrm rot="0">
            <a:off x="2597292" y="3102445"/>
            <a:ext cx="14069989" cy="6427470"/>
          </a:xfrm>
          <a:prstGeom prst="rect">
            <a:avLst/>
          </a:prstGeom>
        </p:spPr>
        <p:txBody>
          <a:bodyPr anchor="t" rtlCol="false" tIns="0" lIns="0" bIns="0" rIns="0">
            <a:spAutoFit/>
          </a:bodyPr>
          <a:lstStyle/>
          <a:p>
            <a:pPr algn="l">
              <a:lnSpc>
                <a:spcPts val="7214"/>
              </a:lnSpc>
            </a:pPr>
            <a:r>
              <a:rPr lang="en-US" sz="6499">
                <a:solidFill>
                  <a:srgbClr val="63F1F9"/>
                </a:solidFill>
                <a:latin typeface="Bebas Neue Cyrillic"/>
              </a:rPr>
              <a:t>1 - INTRODUCTION</a:t>
            </a:r>
          </a:p>
          <a:p>
            <a:pPr algn="l">
              <a:lnSpc>
                <a:spcPts val="7214"/>
              </a:lnSpc>
            </a:pPr>
            <a:r>
              <a:rPr lang="en-US" sz="6499">
                <a:solidFill>
                  <a:srgbClr val="63F1F9"/>
                </a:solidFill>
                <a:latin typeface="Bebas Neue Cyrillic"/>
              </a:rPr>
              <a:t>2 - DÉFINITION DE L’ATTAQUE CSRF ET SON IMPORTANCE</a:t>
            </a:r>
          </a:p>
          <a:p>
            <a:pPr algn="l">
              <a:lnSpc>
                <a:spcPts val="7214"/>
              </a:lnSpc>
            </a:pPr>
            <a:r>
              <a:rPr lang="en-US" sz="6499">
                <a:solidFill>
                  <a:srgbClr val="63F1F9"/>
                </a:solidFill>
                <a:latin typeface="Bebas Neue Cyrillic"/>
              </a:rPr>
              <a:t>3 - EXPLICATION DU MÉCANISME DE CSRF</a:t>
            </a:r>
          </a:p>
          <a:p>
            <a:pPr algn="l">
              <a:lnSpc>
                <a:spcPts val="7214"/>
              </a:lnSpc>
            </a:pPr>
            <a:r>
              <a:rPr lang="en-US" sz="6499">
                <a:solidFill>
                  <a:srgbClr val="63F1F9"/>
                </a:solidFill>
                <a:latin typeface="Bebas Neue Cyrillic"/>
              </a:rPr>
              <a:t>4 - MESURES DE PROTECTION RECOMMANDÉES</a:t>
            </a:r>
          </a:p>
          <a:p>
            <a:pPr algn="l">
              <a:lnSpc>
                <a:spcPts val="7214"/>
              </a:lnSpc>
            </a:pPr>
            <a:r>
              <a:rPr lang="en-US" sz="6499">
                <a:solidFill>
                  <a:srgbClr val="63F1F9"/>
                </a:solidFill>
                <a:latin typeface="Bebas Neue Cyrillic"/>
              </a:rPr>
              <a:t>5 - IMPLÉMENTATION EN PHP </a:t>
            </a:r>
          </a:p>
          <a:p>
            <a:pPr algn="l">
              <a:lnSpc>
                <a:spcPts val="7214"/>
              </a:lnSpc>
            </a:pPr>
            <a:r>
              <a:rPr lang="en-US" sz="6499">
                <a:solidFill>
                  <a:srgbClr val="63F1F9"/>
                </a:solidFill>
                <a:latin typeface="Bebas Neue Cyrillic"/>
              </a:rPr>
              <a:t>6 - IMPLÉMENTATION EN JAVA</a:t>
            </a:r>
          </a:p>
          <a:p>
            <a:pPr algn="l">
              <a:lnSpc>
                <a:spcPts val="7214"/>
              </a:lnSpc>
            </a:pP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967094" y="1655572"/>
            <a:ext cx="14353812" cy="7005210"/>
          </a:xfrm>
          <a:custGeom>
            <a:avLst/>
            <a:gdLst/>
            <a:ahLst/>
            <a:cxnLst/>
            <a:rect r="r" b="b" t="t" l="l"/>
            <a:pathLst>
              <a:path h="7005210" w="14353812">
                <a:moveTo>
                  <a:pt x="0" y="0"/>
                </a:moveTo>
                <a:lnTo>
                  <a:pt x="14353812" y="0"/>
                </a:lnTo>
                <a:lnTo>
                  <a:pt x="14353812" y="7005210"/>
                </a:lnTo>
                <a:lnTo>
                  <a:pt x="0" y="7005210"/>
                </a:lnTo>
                <a:lnTo>
                  <a:pt x="0" y="0"/>
                </a:lnTo>
                <a:close/>
              </a:path>
            </a:pathLst>
          </a:custGeom>
          <a:blipFill>
            <a:blip r:embed="rId2"/>
            <a:stretch>
              <a:fillRect l="0" t="0" r="0" b="0"/>
            </a:stretch>
          </a:blipFill>
        </p:spPr>
      </p:sp>
    </p:spTree>
  </p:cSld>
  <p:clrMapOvr>
    <a:masterClrMapping/>
  </p:clrMapOvr>
</p:sld>
</file>

<file path=ppt/slides/slide31.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sp>
        <p:nvSpPr>
          <p:cNvPr name="TextBox 2" id="2"/>
          <p:cNvSpPr txBox="true"/>
          <p:nvPr/>
        </p:nvSpPr>
        <p:spPr>
          <a:xfrm rot="0">
            <a:off x="1927684" y="3878064"/>
            <a:ext cx="14432633" cy="4167358"/>
          </a:xfrm>
          <a:prstGeom prst="rect">
            <a:avLst/>
          </a:prstGeom>
        </p:spPr>
        <p:txBody>
          <a:bodyPr anchor="t" rtlCol="false" tIns="0" lIns="0" bIns="0" rIns="0">
            <a:spAutoFit/>
          </a:bodyPr>
          <a:lstStyle/>
          <a:p>
            <a:pPr algn="ctr">
              <a:lnSpc>
                <a:spcPts val="16204"/>
              </a:lnSpc>
            </a:pPr>
            <a:r>
              <a:rPr lang="en-US" sz="14598">
                <a:solidFill>
                  <a:srgbClr val="63F1F9"/>
                </a:solidFill>
                <a:latin typeface="Bebas Neue Cyrillic"/>
              </a:rPr>
              <a:t>IMPLEMENTATION EN JAVA</a:t>
            </a:r>
          </a:p>
        </p:txBody>
      </p:sp>
    </p:spTree>
  </p:cSld>
  <p:clrMapOvr>
    <a:masterClrMapping/>
  </p:clrMapOvr>
</p:sld>
</file>

<file path=ppt/slides/slide32.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4675882" y="1361680"/>
            <a:ext cx="8936236" cy="1872602"/>
          </a:xfrm>
          <a:prstGeom prst="rect">
            <a:avLst/>
          </a:prstGeom>
        </p:spPr>
        <p:txBody>
          <a:bodyPr anchor="t" rtlCol="false" tIns="0" lIns="0" bIns="0" rIns="0">
            <a:spAutoFit/>
          </a:bodyPr>
          <a:lstStyle/>
          <a:p>
            <a:pPr algn="ctr">
              <a:lnSpc>
                <a:spcPts val="7560"/>
              </a:lnSpc>
            </a:pPr>
            <a:r>
              <a:rPr lang="en-US" sz="5400" u="sng">
                <a:solidFill>
                  <a:srgbClr val="000000"/>
                </a:solidFill>
                <a:latin typeface="Open Sans 2 Bold"/>
              </a:rPr>
              <a:t> Implémentation de code :</a:t>
            </a:r>
          </a:p>
          <a:p>
            <a:pPr algn="ctr" marL="0" indent="0" lvl="0">
              <a:lnSpc>
                <a:spcPts val="7560"/>
              </a:lnSpc>
              <a:spcBef>
                <a:spcPct val="0"/>
              </a:spcBef>
            </a:pPr>
          </a:p>
        </p:txBody>
      </p:sp>
      <p:sp>
        <p:nvSpPr>
          <p:cNvPr name="TextBox 9" id="9"/>
          <p:cNvSpPr txBox="true"/>
          <p:nvPr/>
        </p:nvSpPr>
        <p:spPr>
          <a:xfrm rot="0">
            <a:off x="1596240" y="2837075"/>
            <a:ext cx="15095520" cy="5285210"/>
          </a:xfrm>
          <a:prstGeom prst="rect">
            <a:avLst/>
          </a:prstGeom>
        </p:spPr>
        <p:txBody>
          <a:bodyPr anchor="t" rtlCol="false" tIns="0" lIns="0" bIns="0" rIns="0">
            <a:spAutoFit/>
          </a:bodyPr>
          <a:lstStyle/>
          <a:p>
            <a:pPr algn="just">
              <a:lnSpc>
                <a:spcPts val="4929"/>
              </a:lnSpc>
            </a:pPr>
            <a:r>
              <a:rPr lang="en-US" sz="3520">
                <a:solidFill>
                  <a:srgbClr val="000000"/>
                </a:solidFill>
                <a:latin typeface="Open Sans 2 Bold"/>
              </a:rPr>
              <a:t>Les outils utiliser dans cette implimentation : </a:t>
            </a:r>
          </a:p>
          <a:p>
            <a:pPr algn="just">
              <a:lnSpc>
                <a:spcPts val="4929"/>
              </a:lnSpc>
            </a:pPr>
          </a:p>
          <a:p>
            <a:pPr algn="just">
              <a:lnSpc>
                <a:spcPts val="4649"/>
              </a:lnSpc>
            </a:pPr>
            <a:r>
              <a:rPr lang="en-US" sz="3320">
                <a:solidFill>
                  <a:srgbClr val="000000"/>
                </a:solidFill>
                <a:latin typeface="Open Sans 2 Bold"/>
              </a:rPr>
              <a:t>Spring Boot :</a:t>
            </a:r>
            <a:r>
              <a:rPr lang="en-US" sz="3320">
                <a:solidFill>
                  <a:srgbClr val="000000"/>
                </a:solidFill>
                <a:latin typeface="Open Sans 2"/>
              </a:rPr>
              <a:t> Framework Java open-source facilitant le développement d'applications web .</a:t>
            </a:r>
          </a:p>
          <a:p>
            <a:pPr algn="just">
              <a:lnSpc>
                <a:spcPts val="4649"/>
              </a:lnSpc>
            </a:pPr>
          </a:p>
          <a:p>
            <a:pPr algn="just">
              <a:lnSpc>
                <a:spcPts val="4649"/>
              </a:lnSpc>
            </a:pPr>
            <a:r>
              <a:rPr lang="en-US" sz="3320">
                <a:solidFill>
                  <a:srgbClr val="000000"/>
                </a:solidFill>
                <a:latin typeface="Open Sans 2 Semi-Bold"/>
              </a:rPr>
              <a:t>Spring Security</a:t>
            </a:r>
            <a:r>
              <a:rPr lang="en-US" sz="3320">
                <a:solidFill>
                  <a:srgbClr val="000000"/>
                </a:solidFill>
                <a:latin typeface="Open Sans 2"/>
              </a:rPr>
              <a:t> : Framework de sécurité pour applications Spring Boot, offrant une authentification et autorisation complètes.</a:t>
            </a:r>
          </a:p>
          <a:p>
            <a:pPr algn="just">
              <a:lnSpc>
                <a:spcPts val="4649"/>
              </a:lnSpc>
            </a:pPr>
          </a:p>
          <a:p>
            <a:pPr algn="just">
              <a:lnSpc>
                <a:spcPts val="4649"/>
              </a:lnSpc>
              <a:spcBef>
                <a:spcPct val="0"/>
              </a:spcBef>
            </a:pPr>
            <a:r>
              <a:rPr lang="en-US" sz="3320">
                <a:solidFill>
                  <a:srgbClr val="000000"/>
                </a:solidFill>
                <a:latin typeface="Open Sans 2 Semi-Bold"/>
              </a:rPr>
              <a:t>Angular</a:t>
            </a:r>
            <a:r>
              <a:rPr lang="en-US" sz="3320">
                <a:solidFill>
                  <a:srgbClr val="000000"/>
                </a:solidFill>
                <a:latin typeface="Open Sans 2"/>
              </a:rPr>
              <a:t> : Framework open-source pour construire des interfaces utilisateur</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315923" y="4384901"/>
            <a:ext cx="14092068" cy="4664100"/>
          </a:xfrm>
          <a:custGeom>
            <a:avLst/>
            <a:gdLst/>
            <a:ahLst/>
            <a:cxnLst/>
            <a:rect r="r" b="b" t="t" l="l"/>
            <a:pathLst>
              <a:path h="4664100" w="14092068">
                <a:moveTo>
                  <a:pt x="0" y="0"/>
                </a:moveTo>
                <a:lnTo>
                  <a:pt x="14092069" y="0"/>
                </a:lnTo>
                <a:lnTo>
                  <a:pt x="14092069" y="4664101"/>
                </a:lnTo>
                <a:lnTo>
                  <a:pt x="0" y="4664101"/>
                </a:lnTo>
                <a:lnTo>
                  <a:pt x="0" y="0"/>
                </a:lnTo>
                <a:close/>
              </a:path>
            </a:pathLst>
          </a:custGeom>
          <a:blipFill>
            <a:blip r:embed="rId2"/>
            <a:stretch>
              <a:fillRect l="0" t="0" r="0" b="0"/>
            </a:stretch>
          </a:blipFill>
        </p:spPr>
      </p:sp>
      <p:sp>
        <p:nvSpPr>
          <p:cNvPr name="TextBox 9" id="9"/>
          <p:cNvSpPr txBox="true"/>
          <p:nvPr/>
        </p:nvSpPr>
        <p:spPr>
          <a:xfrm rot="0">
            <a:off x="4675882" y="1361680"/>
            <a:ext cx="8936236" cy="1872602"/>
          </a:xfrm>
          <a:prstGeom prst="rect">
            <a:avLst/>
          </a:prstGeom>
        </p:spPr>
        <p:txBody>
          <a:bodyPr anchor="t" rtlCol="false" tIns="0" lIns="0" bIns="0" rIns="0">
            <a:spAutoFit/>
          </a:bodyPr>
          <a:lstStyle/>
          <a:p>
            <a:pPr algn="ctr">
              <a:lnSpc>
                <a:spcPts val="7560"/>
              </a:lnSpc>
            </a:pPr>
            <a:r>
              <a:rPr lang="en-US" sz="5400" u="sng">
                <a:solidFill>
                  <a:srgbClr val="000000"/>
                </a:solidFill>
                <a:latin typeface="Open Sans 2 Bold"/>
              </a:rPr>
              <a:t> Implémentation de code :</a:t>
            </a:r>
          </a:p>
          <a:p>
            <a:pPr algn="ctr" marL="0" indent="0" lvl="0">
              <a:lnSpc>
                <a:spcPts val="7560"/>
              </a:lnSpc>
              <a:spcBef>
                <a:spcPct val="0"/>
              </a:spcBef>
            </a:pPr>
          </a:p>
        </p:txBody>
      </p:sp>
      <p:sp>
        <p:nvSpPr>
          <p:cNvPr name="TextBox 10" id="10"/>
          <p:cNvSpPr txBox="true"/>
          <p:nvPr/>
        </p:nvSpPr>
        <p:spPr>
          <a:xfrm rot="0">
            <a:off x="1596240" y="1820169"/>
            <a:ext cx="15095520" cy="2939520"/>
          </a:xfrm>
          <a:prstGeom prst="rect">
            <a:avLst/>
          </a:prstGeom>
        </p:spPr>
        <p:txBody>
          <a:bodyPr anchor="t" rtlCol="false" tIns="0" lIns="0" bIns="0" rIns="0">
            <a:spAutoFit/>
          </a:bodyPr>
          <a:lstStyle/>
          <a:p>
            <a:pPr algn="just">
              <a:lnSpc>
                <a:spcPts val="4929"/>
              </a:lnSpc>
            </a:pPr>
          </a:p>
          <a:p>
            <a:pPr algn="just">
              <a:lnSpc>
                <a:spcPts val="4929"/>
              </a:lnSpc>
            </a:pPr>
            <a:r>
              <a:rPr lang="en-US" sz="3520" u="sng">
                <a:solidFill>
                  <a:srgbClr val="2196F3"/>
                </a:solidFill>
                <a:latin typeface="Open Sans 2 Bold"/>
              </a:rPr>
              <a:t> BackEnd : Spring boot , Spring security </a:t>
            </a:r>
          </a:p>
          <a:p>
            <a:pPr algn="just" marL="673794" indent="-336897" lvl="1">
              <a:lnSpc>
                <a:spcPts val="4369"/>
              </a:lnSpc>
              <a:buFont typeface="Arial"/>
              <a:buChar char="•"/>
            </a:pPr>
            <a:r>
              <a:rPr lang="en-US" sz="3120">
                <a:solidFill>
                  <a:srgbClr val="000000"/>
                </a:solidFill>
                <a:latin typeface="Open Sans 2 Bold"/>
              </a:rPr>
              <a:t>configuration la sécurité de l'application Spring Boot en définissant la protection CSRF, gestion de session et l'autorisation des requêtes HTTP :</a:t>
            </a:r>
          </a:p>
          <a:p>
            <a:pPr algn="just">
              <a:lnSpc>
                <a:spcPts val="4929"/>
              </a:lnSpc>
              <a:spcBef>
                <a:spcPct val="0"/>
              </a:spcBef>
            </a:pP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118434" y="5405658"/>
            <a:ext cx="13986026" cy="2596208"/>
          </a:xfrm>
          <a:custGeom>
            <a:avLst/>
            <a:gdLst/>
            <a:ahLst/>
            <a:cxnLst/>
            <a:rect r="r" b="b" t="t" l="l"/>
            <a:pathLst>
              <a:path h="2596208" w="13986026">
                <a:moveTo>
                  <a:pt x="0" y="0"/>
                </a:moveTo>
                <a:lnTo>
                  <a:pt x="13986026" y="0"/>
                </a:lnTo>
                <a:lnTo>
                  <a:pt x="13986026" y="2596208"/>
                </a:lnTo>
                <a:lnTo>
                  <a:pt x="0" y="2596208"/>
                </a:lnTo>
                <a:lnTo>
                  <a:pt x="0" y="0"/>
                </a:lnTo>
                <a:close/>
              </a:path>
            </a:pathLst>
          </a:custGeom>
          <a:blipFill>
            <a:blip r:embed="rId2"/>
            <a:stretch>
              <a:fillRect l="0" t="0" r="0" b="0"/>
            </a:stretch>
          </a:blipFill>
        </p:spPr>
      </p:sp>
      <p:sp>
        <p:nvSpPr>
          <p:cNvPr name="TextBox 9" id="9"/>
          <p:cNvSpPr txBox="true"/>
          <p:nvPr/>
        </p:nvSpPr>
        <p:spPr>
          <a:xfrm rot="0">
            <a:off x="4675882" y="1361680"/>
            <a:ext cx="8936236" cy="1872602"/>
          </a:xfrm>
          <a:prstGeom prst="rect">
            <a:avLst/>
          </a:prstGeom>
        </p:spPr>
        <p:txBody>
          <a:bodyPr anchor="t" rtlCol="false" tIns="0" lIns="0" bIns="0" rIns="0">
            <a:spAutoFit/>
          </a:bodyPr>
          <a:lstStyle/>
          <a:p>
            <a:pPr algn="ctr">
              <a:lnSpc>
                <a:spcPts val="7560"/>
              </a:lnSpc>
            </a:pPr>
            <a:r>
              <a:rPr lang="en-US" sz="5400" u="sng">
                <a:solidFill>
                  <a:srgbClr val="000000"/>
                </a:solidFill>
                <a:latin typeface="Open Sans 2 Bold"/>
              </a:rPr>
              <a:t> Implémentation de code :</a:t>
            </a:r>
          </a:p>
          <a:p>
            <a:pPr algn="ctr" marL="0" indent="0" lvl="0">
              <a:lnSpc>
                <a:spcPts val="7560"/>
              </a:lnSpc>
              <a:spcBef>
                <a:spcPct val="0"/>
              </a:spcBef>
            </a:pPr>
          </a:p>
        </p:txBody>
      </p:sp>
      <p:sp>
        <p:nvSpPr>
          <p:cNvPr name="TextBox 10" id="10"/>
          <p:cNvSpPr txBox="true"/>
          <p:nvPr/>
        </p:nvSpPr>
        <p:spPr>
          <a:xfrm rot="0">
            <a:off x="1596240" y="2056622"/>
            <a:ext cx="15095520" cy="2288645"/>
          </a:xfrm>
          <a:prstGeom prst="rect">
            <a:avLst/>
          </a:prstGeom>
        </p:spPr>
        <p:txBody>
          <a:bodyPr anchor="t" rtlCol="false" tIns="0" lIns="0" bIns="0" rIns="0">
            <a:spAutoFit/>
          </a:bodyPr>
          <a:lstStyle/>
          <a:p>
            <a:pPr algn="just">
              <a:lnSpc>
                <a:spcPts val="4929"/>
              </a:lnSpc>
            </a:pPr>
          </a:p>
          <a:p>
            <a:pPr algn="just">
              <a:lnSpc>
                <a:spcPts val="4929"/>
              </a:lnSpc>
            </a:pPr>
            <a:r>
              <a:rPr lang="en-US" sz="3520" u="sng">
                <a:solidFill>
                  <a:srgbClr val="2196F3"/>
                </a:solidFill>
                <a:latin typeface="Open Sans 2 Bold"/>
              </a:rPr>
              <a:t> BackEnd : Spring boot , Spring security </a:t>
            </a:r>
          </a:p>
          <a:p>
            <a:pPr algn="just">
              <a:lnSpc>
                <a:spcPts val="4229"/>
              </a:lnSpc>
              <a:spcBef>
                <a:spcPct val="0"/>
              </a:spcBef>
            </a:pPr>
            <a:r>
              <a:rPr lang="en-US" sz="3020">
                <a:solidFill>
                  <a:srgbClr val="000000"/>
                </a:solidFill>
                <a:latin typeface="Open Sans 2 Bold"/>
              </a:rPr>
              <a:t>génération de Csrf token : Lorsqu'un client envoie une requête GET vers l'endpoint /csrf/token, cette méthode est invoquée: </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4591943" y="4557064"/>
            <a:ext cx="9020175" cy="3382566"/>
          </a:xfrm>
          <a:custGeom>
            <a:avLst/>
            <a:gdLst/>
            <a:ahLst/>
            <a:cxnLst/>
            <a:rect r="r" b="b" t="t" l="l"/>
            <a:pathLst>
              <a:path h="3382566" w="9020175">
                <a:moveTo>
                  <a:pt x="0" y="0"/>
                </a:moveTo>
                <a:lnTo>
                  <a:pt x="9020175" y="0"/>
                </a:lnTo>
                <a:lnTo>
                  <a:pt x="9020175" y="3382566"/>
                </a:lnTo>
                <a:lnTo>
                  <a:pt x="0" y="3382566"/>
                </a:lnTo>
                <a:lnTo>
                  <a:pt x="0" y="0"/>
                </a:lnTo>
                <a:close/>
              </a:path>
            </a:pathLst>
          </a:custGeom>
          <a:blipFill>
            <a:blip r:embed="rId2"/>
            <a:stretch>
              <a:fillRect l="0" t="0" r="0" b="0"/>
            </a:stretch>
          </a:blipFill>
        </p:spPr>
      </p:sp>
      <p:sp>
        <p:nvSpPr>
          <p:cNvPr name="TextBox 9" id="9"/>
          <p:cNvSpPr txBox="true"/>
          <p:nvPr/>
        </p:nvSpPr>
        <p:spPr>
          <a:xfrm rot="0">
            <a:off x="4675882" y="1361680"/>
            <a:ext cx="8936236" cy="1872602"/>
          </a:xfrm>
          <a:prstGeom prst="rect">
            <a:avLst/>
          </a:prstGeom>
        </p:spPr>
        <p:txBody>
          <a:bodyPr anchor="t" rtlCol="false" tIns="0" lIns="0" bIns="0" rIns="0">
            <a:spAutoFit/>
          </a:bodyPr>
          <a:lstStyle/>
          <a:p>
            <a:pPr algn="ctr">
              <a:lnSpc>
                <a:spcPts val="7560"/>
              </a:lnSpc>
            </a:pPr>
            <a:r>
              <a:rPr lang="en-US" sz="5400" u="sng">
                <a:solidFill>
                  <a:srgbClr val="000000"/>
                </a:solidFill>
                <a:latin typeface="Open Sans 2 Bold"/>
              </a:rPr>
              <a:t> Implémentation de code :</a:t>
            </a:r>
          </a:p>
          <a:p>
            <a:pPr algn="ctr" marL="0" indent="0" lvl="0">
              <a:lnSpc>
                <a:spcPts val="7560"/>
              </a:lnSpc>
              <a:spcBef>
                <a:spcPct val="0"/>
              </a:spcBef>
            </a:pPr>
          </a:p>
        </p:txBody>
      </p:sp>
      <p:sp>
        <p:nvSpPr>
          <p:cNvPr name="TextBox 10" id="10"/>
          <p:cNvSpPr txBox="true"/>
          <p:nvPr/>
        </p:nvSpPr>
        <p:spPr>
          <a:xfrm rot="0">
            <a:off x="1563687" y="1826155"/>
            <a:ext cx="15095520" cy="3317345"/>
          </a:xfrm>
          <a:prstGeom prst="rect">
            <a:avLst/>
          </a:prstGeom>
        </p:spPr>
        <p:txBody>
          <a:bodyPr anchor="t" rtlCol="false" tIns="0" lIns="0" bIns="0" rIns="0">
            <a:spAutoFit/>
          </a:bodyPr>
          <a:lstStyle/>
          <a:p>
            <a:pPr algn="just">
              <a:lnSpc>
                <a:spcPts val="4929"/>
              </a:lnSpc>
            </a:pPr>
          </a:p>
          <a:p>
            <a:pPr algn="just">
              <a:lnSpc>
                <a:spcPts val="4649"/>
              </a:lnSpc>
            </a:pPr>
            <a:r>
              <a:rPr lang="en-US" sz="3320" u="sng">
                <a:solidFill>
                  <a:srgbClr val="2196F3"/>
                </a:solidFill>
                <a:latin typeface="Open Sans 2 Bold"/>
              </a:rPr>
              <a:t>FrontEnd : Angular .</a:t>
            </a:r>
          </a:p>
          <a:p>
            <a:pPr algn="just" marL="652205" indent="-326102" lvl="1">
              <a:lnSpc>
                <a:spcPts val="4229"/>
              </a:lnSpc>
              <a:buFont typeface="Arial"/>
              <a:buChar char="•"/>
            </a:pPr>
            <a:r>
              <a:rPr lang="en-US" sz="3020">
                <a:solidFill>
                  <a:srgbClr val="000000"/>
                </a:solidFill>
                <a:latin typeface="Open Sans 2 Bold"/>
              </a:rPr>
              <a:t>Lorsque l'utilisateur accède à l'application, la première chose que l'application fait est de générer un jeton CSRF (faire appelle a getCsrf() ) : </a:t>
            </a:r>
          </a:p>
          <a:p>
            <a:pPr algn="just">
              <a:lnSpc>
                <a:spcPts val="4229"/>
              </a:lnSpc>
            </a:pPr>
          </a:p>
          <a:p>
            <a:pPr algn="just">
              <a:lnSpc>
                <a:spcPts val="4229"/>
              </a:lnSpc>
              <a:spcBef>
                <a:spcPct val="0"/>
              </a:spcBef>
            </a:pP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372233" y="4610100"/>
            <a:ext cx="15478429" cy="2466055"/>
          </a:xfrm>
          <a:custGeom>
            <a:avLst/>
            <a:gdLst/>
            <a:ahLst/>
            <a:cxnLst/>
            <a:rect r="r" b="b" t="t" l="l"/>
            <a:pathLst>
              <a:path h="2466055" w="15478429">
                <a:moveTo>
                  <a:pt x="0" y="0"/>
                </a:moveTo>
                <a:lnTo>
                  <a:pt x="15478429" y="0"/>
                </a:lnTo>
                <a:lnTo>
                  <a:pt x="15478429" y="2466055"/>
                </a:lnTo>
                <a:lnTo>
                  <a:pt x="0" y="2466055"/>
                </a:lnTo>
                <a:lnTo>
                  <a:pt x="0" y="0"/>
                </a:lnTo>
                <a:close/>
              </a:path>
            </a:pathLst>
          </a:custGeom>
          <a:blipFill>
            <a:blip r:embed="rId2"/>
            <a:stretch>
              <a:fillRect l="0" t="0" r="0" b="0"/>
            </a:stretch>
          </a:blipFill>
        </p:spPr>
      </p:sp>
      <p:sp>
        <p:nvSpPr>
          <p:cNvPr name="TextBox 9" id="9"/>
          <p:cNvSpPr txBox="true"/>
          <p:nvPr/>
        </p:nvSpPr>
        <p:spPr>
          <a:xfrm rot="0">
            <a:off x="4675882" y="1361680"/>
            <a:ext cx="8936236" cy="1872602"/>
          </a:xfrm>
          <a:prstGeom prst="rect">
            <a:avLst/>
          </a:prstGeom>
        </p:spPr>
        <p:txBody>
          <a:bodyPr anchor="t" rtlCol="false" tIns="0" lIns="0" bIns="0" rIns="0">
            <a:spAutoFit/>
          </a:bodyPr>
          <a:lstStyle/>
          <a:p>
            <a:pPr algn="ctr">
              <a:lnSpc>
                <a:spcPts val="7560"/>
              </a:lnSpc>
            </a:pPr>
            <a:r>
              <a:rPr lang="en-US" sz="5400" u="sng">
                <a:solidFill>
                  <a:srgbClr val="000000"/>
                </a:solidFill>
                <a:latin typeface="Open Sans 2 Bold"/>
              </a:rPr>
              <a:t> Implémentation de code :</a:t>
            </a:r>
          </a:p>
          <a:p>
            <a:pPr algn="ctr" marL="0" indent="0" lvl="0">
              <a:lnSpc>
                <a:spcPts val="7560"/>
              </a:lnSpc>
              <a:spcBef>
                <a:spcPct val="0"/>
              </a:spcBef>
            </a:pPr>
          </a:p>
        </p:txBody>
      </p:sp>
      <p:sp>
        <p:nvSpPr>
          <p:cNvPr name="TextBox 10" id="10"/>
          <p:cNvSpPr txBox="true"/>
          <p:nvPr/>
        </p:nvSpPr>
        <p:spPr>
          <a:xfrm rot="0">
            <a:off x="1563687" y="1826155"/>
            <a:ext cx="15095520" cy="2783945"/>
          </a:xfrm>
          <a:prstGeom prst="rect">
            <a:avLst/>
          </a:prstGeom>
        </p:spPr>
        <p:txBody>
          <a:bodyPr anchor="t" rtlCol="false" tIns="0" lIns="0" bIns="0" rIns="0">
            <a:spAutoFit/>
          </a:bodyPr>
          <a:lstStyle/>
          <a:p>
            <a:pPr algn="just">
              <a:lnSpc>
                <a:spcPts val="4929"/>
              </a:lnSpc>
            </a:pPr>
          </a:p>
          <a:p>
            <a:pPr algn="just">
              <a:lnSpc>
                <a:spcPts val="4649"/>
              </a:lnSpc>
            </a:pPr>
            <a:r>
              <a:rPr lang="en-US" sz="3320" u="sng">
                <a:solidFill>
                  <a:srgbClr val="2196F3"/>
                </a:solidFill>
                <a:latin typeface="Open Sans 2 Bold"/>
              </a:rPr>
              <a:t>FrontEnd : Angular .</a:t>
            </a:r>
          </a:p>
          <a:p>
            <a:pPr algn="just">
              <a:lnSpc>
                <a:spcPts val="4229"/>
              </a:lnSpc>
            </a:pPr>
            <a:r>
              <a:rPr lang="en-US" sz="3020">
                <a:solidFill>
                  <a:srgbClr val="000000"/>
                </a:solidFill>
                <a:latin typeface="Open Sans 2 Bold"/>
              </a:rPr>
              <a:t>getCsrf() : Cette méthode envoie une requête GET spéciale pour récupérer le token CSRF du serveur et le stocke dans la propriété csrfToken : </a:t>
            </a:r>
          </a:p>
          <a:p>
            <a:pPr algn="just">
              <a:lnSpc>
                <a:spcPts val="4229"/>
              </a:lnSpc>
              <a:spcBef>
                <a:spcPct val="0"/>
              </a:spcBef>
            </a:pP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748365" y="5606612"/>
            <a:ext cx="14791271" cy="3054170"/>
          </a:xfrm>
          <a:custGeom>
            <a:avLst/>
            <a:gdLst/>
            <a:ahLst/>
            <a:cxnLst/>
            <a:rect r="r" b="b" t="t" l="l"/>
            <a:pathLst>
              <a:path h="3054170" w="14791271">
                <a:moveTo>
                  <a:pt x="0" y="0"/>
                </a:moveTo>
                <a:lnTo>
                  <a:pt x="14791270" y="0"/>
                </a:lnTo>
                <a:lnTo>
                  <a:pt x="14791270" y="3054170"/>
                </a:lnTo>
                <a:lnTo>
                  <a:pt x="0" y="3054170"/>
                </a:lnTo>
                <a:lnTo>
                  <a:pt x="0" y="0"/>
                </a:lnTo>
                <a:close/>
              </a:path>
            </a:pathLst>
          </a:custGeom>
          <a:blipFill>
            <a:blip r:embed="rId2"/>
            <a:stretch>
              <a:fillRect l="0" t="0" r="0" b="0"/>
            </a:stretch>
          </a:blipFill>
        </p:spPr>
      </p:sp>
      <p:sp>
        <p:nvSpPr>
          <p:cNvPr name="TextBox 9" id="9"/>
          <p:cNvSpPr txBox="true"/>
          <p:nvPr/>
        </p:nvSpPr>
        <p:spPr>
          <a:xfrm rot="0">
            <a:off x="4675882" y="1361680"/>
            <a:ext cx="8936236" cy="1872602"/>
          </a:xfrm>
          <a:prstGeom prst="rect">
            <a:avLst/>
          </a:prstGeom>
        </p:spPr>
        <p:txBody>
          <a:bodyPr anchor="t" rtlCol="false" tIns="0" lIns="0" bIns="0" rIns="0">
            <a:spAutoFit/>
          </a:bodyPr>
          <a:lstStyle/>
          <a:p>
            <a:pPr algn="ctr">
              <a:lnSpc>
                <a:spcPts val="7560"/>
              </a:lnSpc>
            </a:pPr>
            <a:r>
              <a:rPr lang="en-US" sz="5400" u="sng">
                <a:solidFill>
                  <a:srgbClr val="000000"/>
                </a:solidFill>
                <a:latin typeface="Open Sans 2 Bold"/>
              </a:rPr>
              <a:t> Implémentation de code :</a:t>
            </a:r>
          </a:p>
          <a:p>
            <a:pPr algn="ctr" marL="0" indent="0" lvl="0">
              <a:lnSpc>
                <a:spcPts val="7560"/>
              </a:lnSpc>
              <a:spcBef>
                <a:spcPct val="0"/>
              </a:spcBef>
            </a:pPr>
          </a:p>
        </p:txBody>
      </p:sp>
      <p:sp>
        <p:nvSpPr>
          <p:cNvPr name="TextBox 10" id="10"/>
          <p:cNvSpPr txBox="true"/>
          <p:nvPr/>
        </p:nvSpPr>
        <p:spPr>
          <a:xfrm rot="0">
            <a:off x="1563687" y="1826155"/>
            <a:ext cx="15095520" cy="3317345"/>
          </a:xfrm>
          <a:prstGeom prst="rect">
            <a:avLst/>
          </a:prstGeom>
        </p:spPr>
        <p:txBody>
          <a:bodyPr anchor="t" rtlCol="false" tIns="0" lIns="0" bIns="0" rIns="0">
            <a:spAutoFit/>
          </a:bodyPr>
          <a:lstStyle/>
          <a:p>
            <a:pPr algn="just">
              <a:lnSpc>
                <a:spcPts val="4929"/>
              </a:lnSpc>
            </a:pPr>
          </a:p>
          <a:p>
            <a:pPr algn="just">
              <a:lnSpc>
                <a:spcPts val="4649"/>
              </a:lnSpc>
            </a:pPr>
            <a:r>
              <a:rPr lang="en-US" sz="3320" u="sng">
                <a:solidFill>
                  <a:srgbClr val="2196F3"/>
                </a:solidFill>
                <a:latin typeface="Open Sans 2 Bold"/>
              </a:rPr>
              <a:t>FrontEnd : Angular .</a:t>
            </a:r>
          </a:p>
          <a:p>
            <a:pPr algn="just">
              <a:lnSpc>
                <a:spcPts val="4229"/>
              </a:lnSpc>
              <a:spcBef>
                <a:spcPct val="0"/>
              </a:spcBef>
            </a:pPr>
            <a:r>
              <a:rPr lang="en-US" sz="3020">
                <a:solidFill>
                  <a:srgbClr val="000000"/>
                </a:solidFill>
                <a:latin typeface="Open Sans 2 Bold"/>
              </a:rPr>
              <a:t>Si l'utilisateur est authentifié avec succès, le jeton CSRF sera envoyé dans l'en-tête de chaque requête POST envoyée par l'utilisateur, en incluant dans l'en-tête "X-Csrf-Token", utilisant cette fonction. Ce jeton sera ensuite traité par le serveur pour identifier qu'il est lié à cette session de l’utilisateur connecter : </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542529" y="3709681"/>
            <a:ext cx="15202943" cy="5160400"/>
          </a:xfrm>
          <a:custGeom>
            <a:avLst/>
            <a:gdLst/>
            <a:ahLst/>
            <a:cxnLst/>
            <a:rect r="r" b="b" t="t" l="l"/>
            <a:pathLst>
              <a:path h="5160400" w="15202943">
                <a:moveTo>
                  <a:pt x="0" y="0"/>
                </a:moveTo>
                <a:lnTo>
                  <a:pt x="15202942" y="0"/>
                </a:lnTo>
                <a:lnTo>
                  <a:pt x="15202942" y="5160400"/>
                </a:lnTo>
                <a:lnTo>
                  <a:pt x="0" y="5160400"/>
                </a:lnTo>
                <a:lnTo>
                  <a:pt x="0" y="0"/>
                </a:lnTo>
                <a:close/>
              </a:path>
            </a:pathLst>
          </a:custGeom>
          <a:blipFill>
            <a:blip r:embed="rId2"/>
            <a:stretch>
              <a:fillRect l="0" t="0" r="0" b="0"/>
            </a:stretch>
          </a:blipFill>
        </p:spPr>
      </p:sp>
      <p:sp>
        <p:nvSpPr>
          <p:cNvPr name="TextBox 9" id="9"/>
          <p:cNvSpPr txBox="true"/>
          <p:nvPr/>
        </p:nvSpPr>
        <p:spPr>
          <a:xfrm rot="0">
            <a:off x="6539880" y="923925"/>
            <a:ext cx="5208240" cy="920102"/>
          </a:xfrm>
          <a:prstGeom prst="rect">
            <a:avLst/>
          </a:prstGeom>
        </p:spPr>
        <p:txBody>
          <a:bodyPr anchor="t" rtlCol="false" tIns="0" lIns="0" bIns="0" rIns="0">
            <a:spAutoFit/>
          </a:bodyPr>
          <a:lstStyle/>
          <a:p>
            <a:pPr algn="ctr" marL="0" indent="0" lvl="0">
              <a:lnSpc>
                <a:spcPts val="7560"/>
              </a:lnSpc>
              <a:spcBef>
                <a:spcPct val="0"/>
              </a:spcBef>
            </a:pPr>
            <a:r>
              <a:rPr lang="en-US" sz="5400" u="sng">
                <a:solidFill>
                  <a:srgbClr val="000000"/>
                </a:solidFill>
                <a:latin typeface="Open Sans 2 Bold"/>
              </a:rPr>
              <a:t>Démonstration</a:t>
            </a:r>
          </a:p>
        </p:txBody>
      </p:sp>
      <p:sp>
        <p:nvSpPr>
          <p:cNvPr name="TextBox 10" id="10"/>
          <p:cNvSpPr txBox="true"/>
          <p:nvPr/>
        </p:nvSpPr>
        <p:spPr>
          <a:xfrm rot="0">
            <a:off x="1444115" y="962025"/>
            <a:ext cx="15095520" cy="3116050"/>
          </a:xfrm>
          <a:prstGeom prst="rect">
            <a:avLst/>
          </a:prstGeom>
        </p:spPr>
        <p:txBody>
          <a:bodyPr anchor="t" rtlCol="false" tIns="0" lIns="0" bIns="0" rIns="0">
            <a:spAutoFit/>
          </a:bodyPr>
          <a:lstStyle/>
          <a:p>
            <a:pPr algn="just">
              <a:lnSpc>
                <a:spcPts val="4929"/>
              </a:lnSpc>
            </a:pPr>
          </a:p>
          <a:p>
            <a:pPr algn="just">
              <a:lnSpc>
                <a:spcPts val="4929"/>
              </a:lnSpc>
            </a:pPr>
          </a:p>
          <a:p>
            <a:pPr algn="just" marL="544257" indent="-272129" lvl="1">
              <a:lnSpc>
                <a:spcPts val="3529"/>
              </a:lnSpc>
              <a:buFont typeface="Arial"/>
              <a:buChar char="•"/>
            </a:pPr>
            <a:r>
              <a:rPr lang="en-US" sz="2520">
                <a:solidFill>
                  <a:srgbClr val="000000"/>
                </a:solidFill>
                <a:latin typeface="Open Sans 2 Bold"/>
              </a:rPr>
              <a:t>Lorsqu'un utilisateur demande la page root, le serveur, utilisant une authentification stateful, génère un token CSRF qui est envoyé en réponse à la requête HTTP GET. Pour chaque session créée sur le serveur, un nouveau token CSRF est généré.</a:t>
            </a:r>
          </a:p>
          <a:p>
            <a:pPr algn="just">
              <a:lnSpc>
                <a:spcPts val="4369"/>
              </a:lnSpc>
              <a:spcBef>
                <a:spcPct val="0"/>
              </a:spcBef>
            </a:pP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717789" y="4792610"/>
            <a:ext cx="15242911" cy="1867509"/>
          </a:xfrm>
          <a:custGeom>
            <a:avLst/>
            <a:gdLst/>
            <a:ahLst/>
            <a:cxnLst/>
            <a:rect r="r" b="b" t="t" l="l"/>
            <a:pathLst>
              <a:path h="1867509" w="15242911">
                <a:moveTo>
                  <a:pt x="0" y="0"/>
                </a:moveTo>
                <a:lnTo>
                  <a:pt x="15242911" y="0"/>
                </a:lnTo>
                <a:lnTo>
                  <a:pt x="15242911" y="1867509"/>
                </a:lnTo>
                <a:lnTo>
                  <a:pt x="0" y="1867509"/>
                </a:lnTo>
                <a:lnTo>
                  <a:pt x="0" y="0"/>
                </a:lnTo>
                <a:close/>
              </a:path>
            </a:pathLst>
          </a:custGeom>
          <a:blipFill>
            <a:blip r:embed="rId2"/>
            <a:stretch>
              <a:fillRect l="0" t="0" r="0" b="0"/>
            </a:stretch>
          </a:blipFill>
        </p:spPr>
      </p:sp>
      <p:sp>
        <p:nvSpPr>
          <p:cNvPr name="TextBox 9" id="9"/>
          <p:cNvSpPr txBox="true"/>
          <p:nvPr/>
        </p:nvSpPr>
        <p:spPr>
          <a:xfrm rot="0">
            <a:off x="6018147" y="2020182"/>
            <a:ext cx="5208240" cy="920102"/>
          </a:xfrm>
          <a:prstGeom prst="rect">
            <a:avLst/>
          </a:prstGeom>
        </p:spPr>
        <p:txBody>
          <a:bodyPr anchor="t" rtlCol="false" tIns="0" lIns="0" bIns="0" rIns="0">
            <a:spAutoFit/>
          </a:bodyPr>
          <a:lstStyle/>
          <a:p>
            <a:pPr algn="ctr" marL="0" indent="0" lvl="0">
              <a:lnSpc>
                <a:spcPts val="7560"/>
              </a:lnSpc>
              <a:spcBef>
                <a:spcPct val="0"/>
              </a:spcBef>
            </a:pPr>
            <a:r>
              <a:rPr lang="en-US" sz="5400" u="sng">
                <a:solidFill>
                  <a:srgbClr val="000000"/>
                </a:solidFill>
                <a:latin typeface="Open Sans 2 Bold"/>
              </a:rPr>
              <a:t>Démonstration</a:t>
            </a:r>
          </a:p>
        </p:txBody>
      </p:sp>
      <p:sp>
        <p:nvSpPr>
          <p:cNvPr name="TextBox 10" id="10"/>
          <p:cNvSpPr txBox="true"/>
          <p:nvPr/>
        </p:nvSpPr>
        <p:spPr>
          <a:xfrm rot="0">
            <a:off x="2197596" y="2873609"/>
            <a:ext cx="15095520" cy="1286615"/>
          </a:xfrm>
          <a:prstGeom prst="rect">
            <a:avLst/>
          </a:prstGeom>
        </p:spPr>
        <p:txBody>
          <a:bodyPr anchor="t" rtlCol="false" tIns="0" lIns="0" bIns="0" rIns="0">
            <a:spAutoFit/>
          </a:bodyPr>
          <a:lstStyle/>
          <a:p>
            <a:pPr algn="just">
              <a:lnSpc>
                <a:spcPts val="4929"/>
              </a:lnSpc>
            </a:pPr>
          </a:p>
          <a:p>
            <a:pPr algn="just">
              <a:lnSpc>
                <a:spcPts val="5489"/>
              </a:lnSpc>
              <a:spcBef>
                <a:spcPct val="0"/>
              </a:spcBef>
            </a:pPr>
            <a:r>
              <a:rPr lang="en-US" sz="3920">
                <a:solidFill>
                  <a:srgbClr val="000000"/>
                </a:solidFill>
                <a:latin typeface="Open Sans 2 Bold"/>
              </a:rPr>
              <a:t>le token généré :</a:t>
            </a:r>
          </a:p>
        </p:txBody>
      </p:sp>
    </p:spTree>
  </p:cSld>
  <p:clrMapOvr>
    <a:masterClrMapping/>
  </p:clrMapOvr>
</p:sld>
</file>

<file path=ppt/slides/slide4.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sp>
        <p:nvSpPr>
          <p:cNvPr name="TextBox 2" id="2"/>
          <p:cNvSpPr txBox="true"/>
          <p:nvPr/>
        </p:nvSpPr>
        <p:spPr>
          <a:xfrm rot="0">
            <a:off x="4980901" y="4145671"/>
            <a:ext cx="8326199" cy="2109958"/>
          </a:xfrm>
          <a:prstGeom prst="rect">
            <a:avLst/>
          </a:prstGeom>
        </p:spPr>
        <p:txBody>
          <a:bodyPr anchor="t" rtlCol="false" tIns="0" lIns="0" bIns="0" rIns="0">
            <a:spAutoFit/>
          </a:bodyPr>
          <a:lstStyle/>
          <a:p>
            <a:pPr algn="l">
              <a:lnSpc>
                <a:spcPts val="16204"/>
              </a:lnSpc>
            </a:pPr>
            <a:r>
              <a:rPr lang="en-US" sz="14598">
                <a:solidFill>
                  <a:srgbClr val="63F1F9"/>
                </a:solidFill>
                <a:latin typeface="Bebas Neue Cyrillic"/>
              </a:rPr>
              <a:t>INTRODUCTION</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525109" y="3579536"/>
            <a:ext cx="12933532" cy="5380005"/>
          </a:xfrm>
          <a:custGeom>
            <a:avLst/>
            <a:gdLst/>
            <a:ahLst/>
            <a:cxnLst/>
            <a:rect r="r" b="b" t="t" l="l"/>
            <a:pathLst>
              <a:path h="5380005" w="12933532">
                <a:moveTo>
                  <a:pt x="0" y="0"/>
                </a:moveTo>
                <a:lnTo>
                  <a:pt x="12933532" y="0"/>
                </a:lnTo>
                <a:lnTo>
                  <a:pt x="12933532" y="5380005"/>
                </a:lnTo>
                <a:lnTo>
                  <a:pt x="0" y="5380005"/>
                </a:lnTo>
                <a:lnTo>
                  <a:pt x="0" y="0"/>
                </a:lnTo>
                <a:close/>
              </a:path>
            </a:pathLst>
          </a:custGeom>
          <a:blipFill>
            <a:blip r:embed="rId2"/>
            <a:stretch>
              <a:fillRect l="0" t="0" r="0" b="0"/>
            </a:stretch>
          </a:blipFill>
        </p:spPr>
      </p:sp>
      <p:sp>
        <p:nvSpPr>
          <p:cNvPr name="TextBox 9" id="9"/>
          <p:cNvSpPr txBox="true"/>
          <p:nvPr/>
        </p:nvSpPr>
        <p:spPr>
          <a:xfrm rot="0">
            <a:off x="6539880" y="923925"/>
            <a:ext cx="5208240" cy="920102"/>
          </a:xfrm>
          <a:prstGeom prst="rect">
            <a:avLst/>
          </a:prstGeom>
        </p:spPr>
        <p:txBody>
          <a:bodyPr anchor="t" rtlCol="false" tIns="0" lIns="0" bIns="0" rIns="0">
            <a:spAutoFit/>
          </a:bodyPr>
          <a:lstStyle/>
          <a:p>
            <a:pPr algn="ctr" marL="0" indent="0" lvl="0">
              <a:lnSpc>
                <a:spcPts val="7560"/>
              </a:lnSpc>
              <a:spcBef>
                <a:spcPct val="0"/>
              </a:spcBef>
            </a:pPr>
            <a:r>
              <a:rPr lang="en-US" sz="5400" u="sng">
                <a:solidFill>
                  <a:srgbClr val="000000"/>
                </a:solidFill>
                <a:latin typeface="Open Sans 2 Bold"/>
              </a:rPr>
              <a:t>Démonstration</a:t>
            </a:r>
          </a:p>
        </p:txBody>
      </p:sp>
      <p:sp>
        <p:nvSpPr>
          <p:cNvPr name="TextBox 10" id="10"/>
          <p:cNvSpPr txBox="true"/>
          <p:nvPr/>
        </p:nvSpPr>
        <p:spPr>
          <a:xfrm rot="0">
            <a:off x="1444115" y="962025"/>
            <a:ext cx="15095520" cy="2325475"/>
          </a:xfrm>
          <a:prstGeom prst="rect">
            <a:avLst/>
          </a:prstGeom>
        </p:spPr>
        <p:txBody>
          <a:bodyPr anchor="t" rtlCol="false" tIns="0" lIns="0" bIns="0" rIns="0">
            <a:spAutoFit/>
          </a:bodyPr>
          <a:lstStyle/>
          <a:p>
            <a:pPr algn="just">
              <a:lnSpc>
                <a:spcPts val="4929"/>
              </a:lnSpc>
            </a:pPr>
          </a:p>
          <a:p>
            <a:pPr algn="just">
              <a:lnSpc>
                <a:spcPts val="4929"/>
              </a:lnSpc>
            </a:pPr>
          </a:p>
          <a:p>
            <a:pPr algn="just">
              <a:lnSpc>
                <a:spcPts val="4369"/>
              </a:lnSpc>
              <a:spcBef>
                <a:spcPct val="0"/>
              </a:spcBef>
            </a:pPr>
            <a:r>
              <a:rPr lang="en-US" sz="3120">
                <a:solidFill>
                  <a:srgbClr val="000000"/>
                </a:solidFill>
                <a:latin typeface="Open Sans 2 Bold"/>
              </a:rPr>
              <a:t>Si l'utilisateur est bien authentifié, le serveur envoie la réponse suivante au format JSON, contenant votre identifiant, votre login et votre nom.</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3184113" y="3328210"/>
            <a:ext cx="11615526" cy="5720791"/>
          </a:xfrm>
          <a:custGeom>
            <a:avLst/>
            <a:gdLst/>
            <a:ahLst/>
            <a:cxnLst/>
            <a:rect r="r" b="b" t="t" l="l"/>
            <a:pathLst>
              <a:path h="5720791" w="11615526">
                <a:moveTo>
                  <a:pt x="0" y="0"/>
                </a:moveTo>
                <a:lnTo>
                  <a:pt x="11615525" y="0"/>
                </a:lnTo>
                <a:lnTo>
                  <a:pt x="11615525" y="5720792"/>
                </a:lnTo>
                <a:lnTo>
                  <a:pt x="0" y="5720792"/>
                </a:lnTo>
                <a:lnTo>
                  <a:pt x="0" y="0"/>
                </a:lnTo>
                <a:close/>
              </a:path>
            </a:pathLst>
          </a:custGeom>
          <a:blipFill>
            <a:blip r:embed="rId2"/>
            <a:stretch>
              <a:fillRect l="0" t="0" r="0" b="0"/>
            </a:stretch>
          </a:blipFill>
        </p:spPr>
      </p:sp>
      <p:sp>
        <p:nvSpPr>
          <p:cNvPr name="TextBox 9" id="9"/>
          <p:cNvSpPr txBox="true"/>
          <p:nvPr/>
        </p:nvSpPr>
        <p:spPr>
          <a:xfrm rot="0">
            <a:off x="6539880" y="923925"/>
            <a:ext cx="5208240" cy="920102"/>
          </a:xfrm>
          <a:prstGeom prst="rect">
            <a:avLst/>
          </a:prstGeom>
        </p:spPr>
        <p:txBody>
          <a:bodyPr anchor="t" rtlCol="false" tIns="0" lIns="0" bIns="0" rIns="0">
            <a:spAutoFit/>
          </a:bodyPr>
          <a:lstStyle/>
          <a:p>
            <a:pPr algn="ctr" marL="0" indent="0" lvl="0">
              <a:lnSpc>
                <a:spcPts val="7560"/>
              </a:lnSpc>
              <a:spcBef>
                <a:spcPct val="0"/>
              </a:spcBef>
            </a:pPr>
            <a:r>
              <a:rPr lang="en-US" sz="5400" u="sng">
                <a:solidFill>
                  <a:srgbClr val="000000"/>
                </a:solidFill>
                <a:latin typeface="Open Sans 2 Bold"/>
              </a:rPr>
              <a:t>Démonstration</a:t>
            </a:r>
          </a:p>
        </p:txBody>
      </p:sp>
      <p:sp>
        <p:nvSpPr>
          <p:cNvPr name="TextBox 10" id="10"/>
          <p:cNvSpPr txBox="true"/>
          <p:nvPr/>
        </p:nvSpPr>
        <p:spPr>
          <a:xfrm rot="0">
            <a:off x="1444115" y="962025"/>
            <a:ext cx="15095520" cy="2654405"/>
          </a:xfrm>
          <a:prstGeom prst="rect">
            <a:avLst/>
          </a:prstGeom>
        </p:spPr>
        <p:txBody>
          <a:bodyPr anchor="t" rtlCol="false" tIns="0" lIns="0" bIns="0" rIns="0">
            <a:spAutoFit/>
          </a:bodyPr>
          <a:lstStyle/>
          <a:p>
            <a:pPr algn="just">
              <a:lnSpc>
                <a:spcPts val="4929"/>
              </a:lnSpc>
            </a:pPr>
          </a:p>
          <a:p>
            <a:pPr algn="just">
              <a:lnSpc>
                <a:spcPts val="4929"/>
              </a:lnSpc>
            </a:pPr>
          </a:p>
          <a:p>
            <a:pPr algn="just" marL="587436" indent="-293718" lvl="1">
              <a:lnSpc>
                <a:spcPts val="3809"/>
              </a:lnSpc>
              <a:spcBef>
                <a:spcPct val="0"/>
              </a:spcBef>
              <a:buFont typeface="Arial"/>
              <a:buChar char="•"/>
            </a:pPr>
            <a:r>
              <a:rPr lang="en-US" sz="2720">
                <a:solidFill>
                  <a:srgbClr val="000000"/>
                </a:solidFill>
                <a:latin typeface="Open Sans 2 Bold"/>
              </a:rPr>
              <a:t>Par exemple, l'utilisateur va envoyer un message “bonjour”, qui sera le contenu de la requête HTTP avec un en-tête contenant le token CSRF (X-CSRF-Token).</a:t>
            </a:r>
          </a:p>
          <a:p>
            <a:pPr algn="just">
              <a:lnSpc>
                <a:spcPts val="3809"/>
              </a:lnSpc>
              <a:spcBef>
                <a:spcPct val="0"/>
              </a:spcBef>
            </a:pP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3361470" y="3328210"/>
            <a:ext cx="12360466" cy="5631331"/>
          </a:xfrm>
          <a:custGeom>
            <a:avLst/>
            <a:gdLst/>
            <a:ahLst/>
            <a:cxnLst/>
            <a:rect r="r" b="b" t="t" l="l"/>
            <a:pathLst>
              <a:path h="5631331" w="12360466">
                <a:moveTo>
                  <a:pt x="0" y="0"/>
                </a:moveTo>
                <a:lnTo>
                  <a:pt x="12360466" y="0"/>
                </a:lnTo>
                <a:lnTo>
                  <a:pt x="12360466" y="5631331"/>
                </a:lnTo>
                <a:lnTo>
                  <a:pt x="0" y="5631331"/>
                </a:lnTo>
                <a:lnTo>
                  <a:pt x="0" y="0"/>
                </a:lnTo>
                <a:close/>
              </a:path>
            </a:pathLst>
          </a:custGeom>
          <a:blipFill>
            <a:blip r:embed="rId2"/>
            <a:stretch>
              <a:fillRect l="0" t="0" r="0" b="0"/>
            </a:stretch>
          </a:blipFill>
        </p:spPr>
      </p:sp>
      <p:sp>
        <p:nvSpPr>
          <p:cNvPr name="TextBox 9" id="9"/>
          <p:cNvSpPr txBox="true"/>
          <p:nvPr/>
        </p:nvSpPr>
        <p:spPr>
          <a:xfrm rot="0">
            <a:off x="6539880" y="923925"/>
            <a:ext cx="5208240" cy="920102"/>
          </a:xfrm>
          <a:prstGeom prst="rect">
            <a:avLst/>
          </a:prstGeom>
        </p:spPr>
        <p:txBody>
          <a:bodyPr anchor="t" rtlCol="false" tIns="0" lIns="0" bIns="0" rIns="0">
            <a:spAutoFit/>
          </a:bodyPr>
          <a:lstStyle/>
          <a:p>
            <a:pPr algn="ctr" marL="0" indent="0" lvl="0">
              <a:lnSpc>
                <a:spcPts val="7560"/>
              </a:lnSpc>
              <a:spcBef>
                <a:spcPct val="0"/>
              </a:spcBef>
            </a:pPr>
            <a:r>
              <a:rPr lang="en-US" sz="5400" u="sng">
                <a:solidFill>
                  <a:srgbClr val="000000"/>
                </a:solidFill>
                <a:latin typeface="Open Sans 2 Bold"/>
              </a:rPr>
              <a:t>Démonstration</a:t>
            </a:r>
          </a:p>
        </p:txBody>
      </p:sp>
      <p:sp>
        <p:nvSpPr>
          <p:cNvPr name="TextBox 10" id="10"/>
          <p:cNvSpPr txBox="true"/>
          <p:nvPr/>
        </p:nvSpPr>
        <p:spPr>
          <a:xfrm rot="0">
            <a:off x="1444115" y="673805"/>
            <a:ext cx="15095520" cy="2654405"/>
          </a:xfrm>
          <a:prstGeom prst="rect">
            <a:avLst/>
          </a:prstGeom>
        </p:spPr>
        <p:txBody>
          <a:bodyPr anchor="t" rtlCol="false" tIns="0" lIns="0" bIns="0" rIns="0">
            <a:spAutoFit/>
          </a:bodyPr>
          <a:lstStyle/>
          <a:p>
            <a:pPr algn="just">
              <a:lnSpc>
                <a:spcPts val="4929"/>
              </a:lnSpc>
            </a:pPr>
          </a:p>
          <a:p>
            <a:pPr algn="just">
              <a:lnSpc>
                <a:spcPts val="4929"/>
              </a:lnSpc>
            </a:pPr>
          </a:p>
          <a:p>
            <a:pPr algn="just">
              <a:lnSpc>
                <a:spcPts val="3809"/>
              </a:lnSpc>
              <a:spcBef>
                <a:spcPct val="0"/>
              </a:spcBef>
            </a:pPr>
            <a:r>
              <a:rPr lang="en-US" sz="2720">
                <a:solidFill>
                  <a:srgbClr val="000000"/>
                </a:solidFill>
                <a:latin typeface="Open Sans 2 Bold"/>
              </a:rPr>
              <a:t>Si nous essayons de nous connecter à partir d'un autre navigateur dans lequel nos cookies ne sont pas enregistrés, le serveur va générer un autre token CSRF, totalement différent</a:t>
            </a:r>
          </a:p>
        </p:txBody>
      </p:sp>
    </p:spTree>
  </p:cSld>
  <p:clrMapOvr>
    <a:masterClrMapping/>
  </p:clrMapOvr>
</p:sld>
</file>

<file path=ppt/slides/slide43.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sp>
        <p:nvSpPr>
          <p:cNvPr name="TextBox 2" id="2"/>
          <p:cNvSpPr txBox="true"/>
          <p:nvPr/>
        </p:nvSpPr>
        <p:spPr>
          <a:xfrm rot="0">
            <a:off x="2570709" y="1953117"/>
            <a:ext cx="13146582" cy="6037865"/>
          </a:xfrm>
          <a:prstGeom prst="rect">
            <a:avLst/>
          </a:prstGeom>
        </p:spPr>
        <p:txBody>
          <a:bodyPr anchor="t" rtlCol="false" tIns="0" lIns="0" bIns="0" rIns="0">
            <a:spAutoFit/>
          </a:bodyPr>
          <a:lstStyle/>
          <a:p>
            <a:pPr algn="ctr">
              <a:lnSpc>
                <a:spcPts val="24204"/>
              </a:lnSpc>
              <a:spcBef>
                <a:spcPct val="0"/>
              </a:spcBef>
            </a:pPr>
            <a:r>
              <a:rPr lang="en-US" sz="17288">
                <a:solidFill>
                  <a:srgbClr val="63F1F9"/>
                </a:solidFill>
                <a:latin typeface="Bebas Neue Cyrillic"/>
              </a:rPr>
              <a:t>MERCI POUR VOTRE ATTENTION</a:t>
            </a:r>
          </a:p>
        </p:txBody>
      </p:sp>
    </p:spTree>
  </p:cSld>
  <p:clrMapOvr>
    <a:masterClrMapping/>
  </p:clrMapOvr>
</p:sld>
</file>

<file path=ppt/slides/slide5.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425804" y="1276246"/>
            <a:ext cx="4812761" cy="1028688"/>
          </a:xfrm>
          <a:prstGeom prst="rect">
            <a:avLst/>
          </a:prstGeom>
        </p:spPr>
        <p:txBody>
          <a:bodyPr anchor="t" rtlCol="false" tIns="0" lIns="0" bIns="0" rIns="0">
            <a:spAutoFit/>
          </a:bodyPr>
          <a:lstStyle/>
          <a:p>
            <a:pPr algn="ctr" marL="0" indent="0" lvl="0">
              <a:lnSpc>
                <a:spcPts val="8400"/>
              </a:lnSpc>
              <a:spcBef>
                <a:spcPct val="0"/>
              </a:spcBef>
            </a:pPr>
            <a:r>
              <a:rPr lang="en-US" sz="6000" u="sng">
                <a:solidFill>
                  <a:srgbClr val="000000"/>
                </a:solidFill>
                <a:latin typeface="Open Sans 2 Bold"/>
              </a:rPr>
              <a:t>Introduction</a:t>
            </a:r>
          </a:p>
        </p:txBody>
      </p:sp>
      <p:sp>
        <p:nvSpPr>
          <p:cNvPr name="TextBox 9" id="9"/>
          <p:cNvSpPr txBox="true"/>
          <p:nvPr/>
        </p:nvSpPr>
        <p:spPr>
          <a:xfrm rot="0">
            <a:off x="1596240" y="2499638"/>
            <a:ext cx="15095520" cy="6370443"/>
          </a:xfrm>
          <a:prstGeom prst="rect">
            <a:avLst/>
          </a:prstGeom>
        </p:spPr>
        <p:txBody>
          <a:bodyPr anchor="t" rtlCol="false" tIns="0" lIns="0" bIns="0" rIns="0">
            <a:spAutoFit/>
          </a:bodyPr>
          <a:lstStyle/>
          <a:p>
            <a:pPr algn="just">
              <a:lnSpc>
                <a:spcPts val="5629"/>
              </a:lnSpc>
            </a:pPr>
            <a:r>
              <a:rPr lang="en-US" sz="4020">
                <a:solidFill>
                  <a:srgbClr val="000000"/>
                </a:solidFill>
                <a:latin typeface="Open Sans 2"/>
              </a:rPr>
              <a:t>Les modules de cryptographie sont essentiels pour garantir la sécurité et l'intégrité des données dans les applications web. Ils permettent de chiffrer les informations sensibles, d'assurer l'authenticité des communications et de protéger les données contre les attaques. </a:t>
            </a:r>
          </a:p>
          <a:p>
            <a:pPr algn="just" marL="0" indent="0" lvl="0">
              <a:lnSpc>
                <a:spcPts val="5629"/>
              </a:lnSpc>
              <a:spcBef>
                <a:spcPct val="0"/>
              </a:spcBef>
            </a:pPr>
            <a:r>
              <a:rPr lang="en-US" sz="4020">
                <a:solidFill>
                  <a:srgbClr val="000000"/>
                </a:solidFill>
                <a:latin typeface="Open Sans 2"/>
              </a:rPr>
              <a:t>Cependant, même les applications utilisant des modules de cryptographie peuvent être vulnérables aux attaques CSRF, si des mesures de sécurité spécifiques ne sont pas mises en place pour contrer cette menace.</a:t>
            </a:r>
          </a:p>
        </p:txBody>
      </p:sp>
    </p:spTree>
  </p:cSld>
  <p:clrMapOvr>
    <a:masterClrMapping/>
  </p:clrMapOvr>
</p:sld>
</file>

<file path=ppt/slides/slide6.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sp>
        <p:nvSpPr>
          <p:cNvPr name="TextBox 2" id="2"/>
          <p:cNvSpPr txBox="true"/>
          <p:nvPr/>
        </p:nvSpPr>
        <p:spPr>
          <a:xfrm rot="0">
            <a:off x="1927684" y="3116971"/>
            <a:ext cx="14432633" cy="4167358"/>
          </a:xfrm>
          <a:prstGeom prst="rect">
            <a:avLst/>
          </a:prstGeom>
        </p:spPr>
        <p:txBody>
          <a:bodyPr anchor="t" rtlCol="false" tIns="0" lIns="0" bIns="0" rIns="0">
            <a:spAutoFit/>
          </a:bodyPr>
          <a:lstStyle/>
          <a:p>
            <a:pPr algn="ctr">
              <a:lnSpc>
                <a:spcPts val="16204"/>
              </a:lnSpc>
            </a:pPr>
            <a:r>
              <a:rPr lang="en-US" sz="14598">
                <a:solidFill>
                  <a:srgbClr val="63F1F9"/>
                </a:solidFill>
                <a:latin typeface="Bebas Neue Cyrillic"/>
              </a:rPr>
              <a:t>DÉFINITION DE L’ATTAQUE  CSRF ET SON IMPORTANCE</a:t>
            </a:r>
          </a:p>
        </p:txBody>
      </p:sp>
    </p:spTree>
  </p:cSld>
  <p:clrMapOvr>
    <a:masterClrMapping/>
  </p:clrMapOvr>
</p:sld>
</file>

<file path=ppt/slides/slide7.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778327" y="1276246"/>
            <a:ext cx="14107717" cy="1028688"/>
          </a:xfrm>
          <a:prstGeom prst="rect">
            <a:avLst/>
          </a:prstGeom>
        </p:spPr>
        <p:txBody>
          <a:bodyPr anchor="t" rtlCol="false" tIns="0" lIns="0" bIns="0" rIns="0">
            <a:spAutoFit/>
          </a:bodyPr>
          <a:lstStyle/>
          <a:p>
            <a:pPr algn="ctr" marL="0" indent="0" lvl="0">
              <a:lnSpc>
                <a:spcPts val="8400"/>
              </a:lnSpc>
              <a:spcBef>
                <a:spcPct val="0"/>
              </a:spcBef>
            </a:pPr>
            <a:r>
              <a:rPr lang="en-US" sz="6000" u="sng">
                <a:solidFill>
                  <a:srgbClr val="000000"/>
                </a:solidFill>
                <a:latin typeface="Open Sans 2 Bold"/>
              </a:rPr>
              <a:t>Définition de CSRF et son importance</a:t>
            </a:r>
          </a:p>
        </p:txBody>
      </p:sp>
      <p:sp>
        <p:nvSpPr>
          <p:cNvPr name="TextBox 9" id="9"/>
          <p:cNvSpPr txBox="true"/>
          <p:nvPr/>
        </p:nvSpPr>
        <p:spPr>
          <a:xfrm rot="0">
            <a:off x="1596240" y="3005699"/>
            <a:ext cx="15095520" cy="4951144"/>
          </a:xfrm>
          <a:prstGeom prst="rect">
            <a:avLst/>
          </a:prstGeom>
        </p:spPr>
        <p:txBody>
          <a:bodyPr anchor="t" rtlCol="false" tIns="0" lIns="0" bIns="0" rIns="0">
            <a:spAutoFit/>
          </a:bodyPr>
          <a:lstStyle/>
          <a:p>
            <a:pPr algn="just" marL="0" indent="0" lvl="0">
              <a:lnSpc>
                <a:spcPts val="5629"/>
              </a:lnSpc>
              <a:spcBef>
                <a:spcPct val="0"/>
              </a:spcBef>
            </a:pPr>
            <a:r>
              <a:rPr lang="en-US" sz="4020">
                <a:solidFill>
                  <a:srgbClr val="000000"/>
                </a:solidFill>
                <a:latin typeface="Open Sans 2"/>
              </a:rPr>
              <a:t>Le Cross-Site Request Forgery (CSRF) est une attaque dans laquelle un utilisateur malveillant trompe le navigateur d'un utilisateur légitime pour envoyer des requêtes non désirées à une application web dans laquelle l'utilisateur est authentifié. Cette attaque exploite la confiance d'un site dans le navigateur d'un utilisateur, utilisant les cookies de session pour envoyer des requêtes malveillantes à l'insu de l'utilisateur.</a:t>
            </a:r>
          </a:p>
        </p:txBody>
      </p:sp>
    </p:spTree>
  </p:cSld>
  <p:clrMapOvr>
    <a:masterClrMapping/>
  </p:clrMapOvr>
</p:sld>
</file>

<file path=ppt/slides/slide8.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778327" y="1276246"/>
            <a:ext cx="14107717" cy="1028688"/>
          </a:xfrm>
          <a:prstGeom prst="rect">
            <a:avLst/>
          </a:prstGeom>
        </p:spPr>
        <p:txBody>
          <a:bodyPr anchor="t" rtlCol="false" tIns="0" lIns="0" bIns="0" rIns="0">
            <a:spAutoFit/>
          </a:bodyPr>
          <a:lstStyle/>
          <a:p>
            <a:pPr algn="ctr" marL="0" indent="0" lvl="0">
              <a:lnSpc>
                <a:spcPts val="8400"/>
              </a:lnSpc>
              <a:spcBef>
                <a:spcPct val="0"/>
              </a:spcBef>
            </a:pPr>
            <a:r>
              <a:rPr lang="en-US" sz="6000" u="sng">
                <a:solidFill>
                  <a:srgbClr val="000000"/>
                </a:solidFill>
                <a:latin typeface="Open Sans 2 Bold"/>
              </a:rPr>
              <a:t>Définition de CSRF et son importance</a:t>
            </a:r>
          </a:p>
        </p:txBody>
      </p:sp>
      <p:sp>
        <p:nvSpPr>
          <p:cNvPr name="TextBox 9" id="9"/>
          <p:cNvSpPr txBox="true"/>
          <p:nvPr/>
        </p:nvSpPr>
        <p:spPr>
          <a:xfrm rot="0">
            <a:off x="1596240" y="2645203"/>
            <a:ext cx="15095520" cy="5792575"/>
          </a:xfrm>
          <a:prstGeom prst="rect">
            <a:avLst/>
          </a:prstGeom>
        </p:spPr>
        <p:txBody>
          <a:bodyPr anchor="t" rtlCol="false" tIns="0" lIns="0" bIns="0" rIns="0">
            <a:spAutoFit/>
          </a:bodyPr>
          <a:lstStyle/>
          <a:p>
            <a:pPr algn="just">
              <a:lnSpc>
                <a:spcPts val="4649"/>
              </a:lnSpc>
            </a:pPr>
            <a:r>
              <a:rPr lang="en-US" sz="3320">
                <a:solidFill>
                  <a:srgbClr val="000000"/>
                </a:solidFill>
                <a:latin typeface="Open Sans 2"/>
              </a:rPr>
              <a:t>CSRF peut entraîner des conséquences graves, telles que :</a:t>
            </a:r>
          </a:p>
          <a:p>
            <a:pPr algn="just">
              <a:lnSpc>
                <a:spcPts val="4649"/>
              </a:lnSpc>
            </a:pPr>
          </a:p>
          <a:p>
            <a:pPr algn="just" marL="716973" indent="-358487" lvl="1">
              <a:lnSpc>
                <a:spcPts val="4649"/>
              </a:lnSpc>
              <a:buFont typeface="Arial"/>
              <a:buChar char="•"/>
            </a:pPr>
            <a:r>
              <a:rPr lang="en-US" sz="3320">
                <a:solidFill>
                  <a:srgbClr val="000000"/>
                </a:solidFill>
                <a:latin typeface="Open Sans 2 Bold"/>
              </a:rPr>
              <a:t>Modification non autorisée de données :</a:t>
            </a:r>
            <a:r>
              <a:rPr lang="en-US" sz="3320">
                <a:solidFill>
                  <a:srgbClr val="000000"/>
                </a:solidFill>
                <a:latin typeface="Open Sans 2"/>
              </a:rPr>
              <a:t> Un attaquant peut changer des informations personnelles de l'utilisateur comme l'adresse email, le mot de passe ou les informations de paiement.</a:t>
            </a:r>
          </a:p>
          <a:p>
            <a:pPr algn="just">
              <a:lnSpc>
                <a:spcPts val="4649"/>
              </a:lnSpc>
            </a:pPr>
          </a:p>
          <a:p>
            <a:pPr algn="just" marL="716973" indent="-358487" lvl="1">
              <a:lnSpc>
                <a:spcPts val="4649"/>
              </a:lnSpc>
              <a:buFont typeface="Arial"/>
              <a:buChar char="•"/>
            </a:pPr>
            <a:r>
              <a:rPr lang="en-US" sz="3320">
                <a:solidFill>
                  <a:srgbClr val="000000"/>
                </a:solidFill>
                <a:latin typeface="Open Sans 2 Bold"/>
              </a:rPr>
              <a:t>Exécution de transactions non désirées :</a:t>
            </a:r>
            <a:r>
              <a:rPr lang="en-US" sz="3320">
                <a:solidFill>
                  <a:srgbClr val="000000"/>
                </a:solidFill>
                <a:latin typeface="Open Sans 2"/>
              </a:rPr>
              <a:t> Dans les applications de commerce électronique ou bancaires, un attaquant peut initier des transferts d'argent ou des achats non autorisés.</a:t>
            </a:r>
          </a:p>
          <a:p>
            <a:pPr algn="just" marL="0" indent="0" lvl="0">
              <a:lnSpc>
                <a:spcPts val="464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657737"/>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778327" y="1276246"/>
            <a:ext cx="14107717" cy="1028688"/>
          </a:xfrm>
          <a:prstGeom prst="rect">
            <a:avLst/>
          </a:prstGeom>
        </p:spPr>
        <p:txBody>
          <a:bodyPr anchor="t" rtlCol="false" tIns="0" lIns="0" bIns="0" rIns="0">
            <a:spAutoFit/>
          </a:bodyPr>
          <a:lstStyle/>
          <a:p>
            <a:pPr algn="ctr" marL="0" indent="0" lvl="0">
              <a:lnSpc>
                <a:spcPts val="8400"/>
              </a:lnSpc>
              <a:spcBef>
                <a:spcPct val="0"/>
              </a:spcBef>
            </a:pPr>
            <a:r>
              <a:rPr lang="en-US" sz="6000" u="sng">
                <a:solidFill>
                  <a:srgbClr val="000000"/>
                </a:solidFill>
                <a:latin typeface="Open Sans 2 Bold"/>
              </a:rPr>
              <a:t>Définition de CSRF et son importance</a:t>
            </a:r>
          </a:p>
        </p:txBody>
      </p:sp>
      <p:sp>
        <p:nvSpPr>
          <p:cNvPr name="TextBox 9" id="9"/>
          <p:cNvSpPr txBox="true"/>
          <p:nvPr/>
        </p:nvSpPr>
        <p:spPr>
          <a:xfrm rot="0">
            <a:off x="1596240" y="4247462"/>
            <a:ext cx="15095520" cy="1725400"/>
          </a:xfrm>
          <a:prstGeom prst="rect">
            <a:avLst/>
          </a:prstGeom>
        </p:spPr>
        <p:txBody>
          <a:bodyPr anchor="t" rtlCol="false" tIns="0" lIns="0" bIns="0" rIns="0">
            <a:spAutoFit/>
          </a:bodyPr>
          <a:lstStyle/>
          <a:p>
            <a:pPr algn="just" marL="716973" indent="-358487" lvl="1">
              <a:lnSpc>
                <a:spcPts val="4649"/>
              </a:lnSpc>
              <a:spcBef>
                <a:spcPct val="0"/>
              </a:spcBef>
              <a:buFont typeface="Arial"/>
              <a:buChar char="•"/>
            </a:pPr>
            <a:r>
              <a:rPr lang="en-US" sz="3320">
                <a:solidFill>
                  <a:srgbClr val="000000"/>
                </a:solidFill>
                <a:latin typeface="Open Sans 2 Bold"/>
              </a:rPr>
              <a:t>Divulgation d'informations sensibles :</a:t>
            </a:r>
            <a:r>
              <a:rPr lang="en-US" sz="3320">
                <a:solidFill>
                  <a:srgbClr val="000000"/>
                </a:solidFill>
                <a:latin typeface="Open Sans 2"/>
              </a:rPr>
              <a:t> Un attaquant peut accéder et exposer des données sensibles en incitant le navigateur de l'utilisateur à envoyer des requêtes qui retournent des informations confidentielles.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DAGF_ouTEik</dc:identifier>
  <dcterms:modified xsi:type="dcterms:W3CDTF">2011-08-01T06:04:30Z</dcterms:modified>
  <cp:revision>1</cp:revision>
  <dc:title>Blue Futuristic Cyber Security Presentation</dc:title>
</cp:coreProperties>
</file>