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3" r:id="rId4"/>
    <p:sldId id="259" r:id="rId5"/>
    <p:sldId id="260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B2C8E-7952-4656-BD07-51F525B50358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CEAB6-E03F-4876-A242-5ED7E6813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0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1DD-7D23-4135-9692-3EF73C4E8D9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70D1-9F36-4EF3-B401-57AE4BCE7D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274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1DD-7D23-4135-9692-3EF73C4E8D9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70D1-9F36-4EF3-B401-57AE4BCE7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4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1DD-7D23-4135-9692-3EF73C4E8D9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70D1-9F36-4EF3-B401-57AE4BCE7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6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1DD-7D23-4135-9692-3EF73C4E8D9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70D1-9F36-4EF3-B401-57AE4BCE7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8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1DD-7D23-4135-9692-3EF73C4E8D9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70D1-9F36-4EF3-B401-57AE4BCE7D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710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1DD-7D23-4135-9692-3EF73C4E8D9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70D1-9F36-4EF3-B401-57AE4BCE7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0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1DD-7D23-4135-9692-3EF73C4E8D9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70D1-9F36-4EF3-B401-57AE4BCE7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4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1DD-7D23-4135-9692-3EF73C4E8D9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70D1-9F36-4EF3-B401-57AE4BCE7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1DD-7D23-4135-9692-3EF73C4E8D9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70D1-9F36-4EF3-B401-57AE4BCE7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3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1DD-7D23-4135-9692-3EF73C4E8D9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70D1-9F36-4EF3-B401-57AE4BCE7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4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21DD-7D23-4135-9692-3EF73C4E8D9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70D1-9F36-4EF3-B401-57AE4BCE7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B7A21DD-7D23-4135-9692-3EF73C4E8D9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49D70D1-9F36-4EF3-B401-57AE4BCE7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701A7F-C902-4A01-A29C-2D2A1053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194" y="2935224"/>
            <a:ext cx="7847611" cy="987552"/>
          </a:xfrm>
        </p:spPr>
        <p:txBody>
          <a:bodyPr>
            <a:noAutofit/>
          </a:bodyPr>
          <a:lstStyle/>
          <a:p>
            <a:r>
              <a:rPr lang="en-US" altLang="ko-KR" sz="7200" dirty="0">
                <a:latin typeface="+mj-ea"/>
              </a:rPr>
              <a:t>1</a:t>
            </a:r>
            <a:r>
              <a:rPr lang="ko-KR" altLang="en-US" sz="7200" dirty="0">
                <a:latin typeface="+mj-ea"/>
              </a:rPr>
              <a:t>차 프로젝트 발표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78208-286A-4D11-B67B-BFEC656E80B3}"/>
              </a:ext>
            </a:extLst>
          </p:cNvPr>
          <p:cNvSpPr txBox="1"/>
          <p:nvPr/>
        </p:nvSpPr>
        <p:spPr>
          <a:xfrm>
            <a:off x="9373589" y="6107875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2022182017 </a:t>
            </a:r>
            <a:r>
              <a:rPr lang="ko-KR" altLang="en-US" sz="2000" b="1" dirty="0">
                <a:latin typeface="+mn-ea"/>
              </a:rPr>
              <a:t>백경철</a:t>
            </a:r>
          </a:p>
        </p:txBody>
      </p:sp>
    </p:spTree>
    <p:extLst>
      <p:ext uri="{BB962C8B-B14F-4D97-AF65-F5344CB8AC3E}">
        <p14:creationId xmlns:p14="http://schemas.microsoft.com/office/powerpoint/2010/main" val="13451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F2D68-294D-44E8-9678-E99F1673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60864" cy="987552"/>
          </a:xfrm>
        </p:spPr>
        <p:txBody>
          <a:bodyPr>
            <a:normAutofit/>
          </a:bodyPr>
          <a:lstStyle/>
          <a:p>
            <a:r>
              <a:rPr lang="ko-KR" altLang="en-US" dirty="0"/>
              <a:t>개요 </a:t>
            </a:r>
            <a:r>
              <a:rPr lang="en-US" altLang="ko-KR" dirty="0"/>
              <a:t>– </a:t>
            </a:r>
            <a:r>
              <a:rPr lang="ko-KR" altLang="en-US" dirty="0"/>
              <a:t>컨셉 및 재미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EF15D-B0C5-4F66-9A2D-4B10F9E08645}"/>
              </a:ext>
            </a:extLst>
          </p:cNvPr>
          <p:cNvSpPr txBox="1"/>
          <p:nvPr/>
        </p:nvSpPr>
        <p:spPr>
          <a:xfrm>
            <a:off x="471054" y="1417123"/>
            <a:ext cx="943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메가맨</a:t>
            </a:r>
            <a:r>
              <a:rPr lang="en-US" altLang="ko-KR" dirty="0"/>
              <a:t>(</a:t>
            </a:r>
            <a:r>
              <a:rPr lang="ko-KR" altLang="en-US" dirty="0"/>
              <a:t>록맨</a:t>
            </a:r>
            <a:r>
              <a:rPr lang="en-US" altLang="ko-KR" dirty="0"/>
              <a:t>)</a:t>
            </a:r>
            <a:r>
              <a:rPr lang="ko-KR" altLang="en-US" dirty="0"/>
              <a:t> 게임에 등장하는 </a:t>
            </a:r>
            <a:r>
              <a:rPr lang="en-US" altLang="ko-KR" dirty="0"/>
              <a:t>4~5</a:t>
            </a:r>
            <a:r>
              <a:rPr lang="ko-KR" altLang="en-US" dirty="0"/>
              <a:t>명의 캐릭터 중에 </a:t>
            </a:r>
            <a:r>
              <a:rPr lang="en-US" altLang="ko-KR" dirty="0"/>
              <a:t>1</a:t>
            </a:r>
            <a:r>
              <a:rPr lang="ko-KR" altLang="en-US" dirty="0"/>
              <a:t>명을 선택하여 상대</a:t>
            </a:r>
            <a:r>
              <a:rPr lang="en-US" altLang="ko-KR" dirty="0"/>
              <a:t>(</a:t>
            </a:r>
            <a:r>
              <a:rPr lang="ko-KR" altLang="en-US" dirty="0"/>
              <a:t>사람 </a:t>
            </a:r>
            <a:r>
              <a:rPr lang="en-US" altLang="ko-KR" dirty="0"/>
              <a:t>or AI)</a:t>
            </a:r>
            <a:r>
              <a:rPr lang="ko-KR" altLang="en-US" dirty="0"/>
              <a:t>와 대전할 수 있는 게임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상대방의 </a:t>
            </a:r>
            <a:r>
              <a:rPr lang="en-US" altLang="ko-KR" dirty="0"/>
              <a:t>HP</a:t>
            </a:r>
            <a:r>
              <a:rPr lang="ko-KR" altLang="en-US" dirty="0"/>
              <a:t>를 모두 소진하면 승리하는 방식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8DCC5-D2B1-4CD4-B9DF-B8D7B9174AED}"/>
              </a:ext>
            </a:extLst>
          </p:cNvPr>
          <p:cNvSpPr txBox="1"/>
          <p:nvPr/>
        </p:nvSpPr>
        <p:spPr>
          <a:xfrm>
            <a:off x="471054" y="3483428"/>
            <a:ext cx="9575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과거에 즐겨했던 게임을 새로운 형식으로 수정하여 재미를 선사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캐릭터마다 보유하고 있는 특유의 컨셉</a:t>
            </a:r>
            <a:r>
              <a:rPr lang="en-US" altLang="ko-KR" dirty="0"/>
              <a:t>(</a:t>
            </a:r>
            <a:r>
              <a:rPr lang="ko-KR" altLang="en-US" dirty="0"/>
              <a:t>장풍</a:t>
            </a:r>
            <a:r>
              <a:rPr lang="en-US" altLang="ko-KR" dirty="0"/>
              <a:t>, </a:t>
            </a:r>
            <a:r>
              <a:rPr lang="ko-KR" altLang="en-US" dirty="0"/>
              <a:t>파워</a:t>
            </a:r>
            <a:r>
              <a:rPr lang="en-US" altLang="ko-KR" dirty="0"/>
              <a:t>, </a:t>
            </a:r>
            <a:r>
              <a:rPr lang="ko-KR" altLang="en-US" dirty="0"/>
              <a:t>스피드</a:t>
            </a:r>
            <a:r>
              <a:rPr lang="en-US" altLang="ko-KR" dirty="0"/>
              <a:t>)</a:t>
            </a:r>
            <a:r>
              <a:rPr lang="ko-KR" altLang="en-US" dirty="0"/>
              <a:t>으로 대전 게임 특유의 재미를 선사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원래는 어드벤처 형식의 발판 위를 뛰어다니는 점프 컨트롤이 중요한 게임 장르였던</a:t>
            </a:r>
            <a:r>
              <a:rPr lang="en-US" altLang="ko-KR" dirty="0"/>
              <a:t> 2D </a:t>
            </a:r>
            <a:r>
              <a:rPr lang="ko-KR" altLang="en-US" dirty="0"/>
              <a:t>게임 플랫포머였지만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대전</a:t>
            </a:r>
            <a:r>
              <a:rPr lang="en-US" altLang="ko-KR" dirty="0"/>
              <a:t>,</a:t>
            </a:r>
            <a:r>
              <a:rPr lang="ko-KR" altLang="en-US" dirty="0"/>
              <a:t> 액션 형식으로 바꾸어 색다른 재미감을 선사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60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F677DC-B460-4A8B-B258-1117D3215E37}"/>
              </a:ext>
            </a:extLst>
          </p:cNvPr>
          <p:cNvSpPr/>
          <p:nvPr/>
        </p:nvSpPr>
        <p:spPr>
          <a:xfrm>
            <a:off x="1595251" y="1088571"/>
            <a:ext cx="8922327" cy="4504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17788D-2022-4507-852C-BE542A7CF5FD}"/>
              </a:ext>
            </a:extLst>
          </p:cNvPr>
          <p:cNvSpPr/>
          <p:nvPr/>
        </p:nvSpPr>
        <p:spPr>
          <a:xfrm>
            <a:off x="2879350" y="4194919"/>
            <a:ext cx="1050227" cy="11997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220309-3A93-425E-A857-7E209DE89A8E}"/>
              </a:ext>
            </a:extLst>
          </p:cNvPr>
          <p:cNvSpPr/>
          <p:nvPr/>
        </p:nvSpPr>
        <p:spPr>
          <a:xfrm>
            <a:off x="8334024" y="4192605"/>
            <a:ext cx="1050227" cy="1199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chemeClr val="tx1"/>
                </a:solidFill>
              </a:rPr>
              <a:t>?</a:t>
            </a:r>
            <a:endParaRPr lang="ko-KR" altLang="en-US" sz="8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E09773-E5E5-4BEC-81E3-915306D134A5}"/>
              </a:ext>
            </a:extLst>
          </p:cNvPr>
          <p:cNvSpPr/>
          <p:nvPr/>
        </p:nvSpPr>
        <p:spPr>
          <a:xfrm>
            <a:off x="4256179" y="4181759"/>
            <a:ext cx="1050227" cy="1199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C66E55-7858-4070-B938-7B5BC4C208EB}"/>
              </a:ext>
            </a:extLst>
          </p:cNvPr>
          <p:cNvSpPr/>
          <p:nvPr/>
        </p:nvSpPr>
        <p:spPr>
          <a:xfrm>
            <a:off x="5606687" y="4192605"/>
            <a:ext cx="1050227" cy="1199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B2F4A7-F173-41EF-82B4-F54137F79115}"/>
              </a:ext>
            </a:extLst>
          </p:cNvPr>
          <p:cNvSpPr/>
          <p:nvPr/>
        </p:nvSpPr>
        <p:spPr>
          <a:xfrm>
            <a:off x="6957195" y="4192605"/>
            <a:ext cx="1050227" cy="119977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CF2D68-294D-44E8-9678-E99F1673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60864" cy="987552"/>
          </a:xfrm>
        </p:spPr>
        <p:txBody>
          <a:bodyPr/>
          <a:lstStyle/>
          <a:p>
            <a:r>
              <a:rPr lang="ko-KR" altLang="en-US" dirty="0"/>
              <a:t>예상되는 게임 진행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09209-73D5-42AF-928D-E49827A14C92}"/>
              </a:ext>
            </a:extLst>
          </p:cNvPr>
          <p:cNvSpPr txBox="1"/>
          <p:nvPr/>
        </p:nvSpPr>
        <p:spPr>
          <a:xfrm>
            <a:off x="5012693" y="5700058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예상 캐릭터 선택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F16781-AFF3-4532-AB7A-F5E57A21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50" y="4289912"/>
            <a:ext cx="905001" cy="1019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874432-01B7-40AB-853C-0673AA534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089" y="4229119"/>
            <a:ext cx="1019317" cy="11050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1DE7B7-F644-4D56-BC63-44FAEDADF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457" y="4238478"/>
            <a:ext cx="765704" cy="10938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B1F8318-DBC9-4830-8EA8-EC9027A12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770" y="4218504"/>
            <a:ext cx="663830" cy="114797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7D883E-6616-4EBB-9183-DD9D698AEACA}"/>
              </a:ext>
            </a:extLst>
          </p:cNvPr>
          <p:cNvSpPr/>
          <p:nvPr/>
        </p:nvSpPr>
        <p:spPr>
          <a:xfrm>
            <a:off x="3827894" y="1558297"/>
            <a:ext cx="579358" cy="2731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473042-7495-4BBF-ABBD-EFBB6D27B8B4}"/>
              </a:ext>
            </a:extLst>
          </p:cNvPr>
          <p:cNvSpPr/>
          <p:nvPr/>
        </p:nvSpPr>
        <p:spPr>
          <a:xfrm>
            <a:off x="7834806" y="1558297"/>
            <a:ext cx="579358" cy="2731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2P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E6E4B74-432C-48AF-91E3-E3B43CF2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810" y="2323057"/>
            <a:ext cx="1227533" cy="13825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4753B53-4D28-4707-87CD-4D88C14E8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37" y="2323057"/>
            <a:ext cx="1015762" cy="14510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689AAC1-2AEC-46C6-B381-7A8925800897}"/>
              </a:ext>
            </a:extLst>
          </p:cNvPr>
          <p:cNvSpPr txBox="1"/>
          <p:nvPr/>
        </p:nvSpPr>
        <p:spPr>
          <a:xfrm>
            <a:off x="5677138" y="2633038"/>
            <a:ext cx="750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VS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5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41B9454-57BF-4C0B-81ED-0B52958E282B}"/>
              </a:ext>
            </a:extLst>
          </p:cNvPr>
          <p:cNvSpPr/>
          <p:nvPr/>
        </p:nvSpPr>
        <p:spPr>
          <a:xfrm>
            <a:off x="1595251" y="1088571"/>
            <a:ext cx="8922327" cy="4504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Beating Every Mega Man Boss Until A New Game Is Announced: Day 329 - Psycho  Sigma &amp; Final Sigma W (Mega Man X5 - Finished!)">
            <a:extLst>
              <a:ext uri="{FF2B5EF4-FFF2-40B4-BE49-F238E27FC236}">
                <a16:creationId xmlns:a16="http://schemas.microsoft.com/office/drawing/2014/main" id="{A53AA0F6-1B31-44DB-BA6B-0300AA311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r="12430" b="6542"/>
          <a:stretch/>
        </p:blipFill>
        <p:spPr bwMode="auto">
          <a:xfrm>
            <a:off x="1595251" y="1106305"/>
            <a:ext cx="8922327" cy="45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CF2D68-294D-44E8-9678-E99F1673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60864" cy="987552"/>
          </a:xfrm>
        </p:spPr>
        <p:txBody>
          <a:bodyPr/>
          <a:lstStyle/>
          <a:p>
            <a:r>
              <a:rPr lang="ko-KR" altLang="en-US" dirty="0"/>
              <a:t>예상되는 게임 진행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134A9-137E-42C8-A08A-B1F41BCCF547}"/>
              </a:ext>
            </a:extLst>
          </p:cNvPr>
          <p:cNvSpPr txBox="1"/>
          <p:nvPr/>
        </p:nvSpPr>
        <p:spPr>
          <a:xfrm>
            <a:off x="5016706" y="5706966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예상 게임 플레이 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E60126-3E03-4FC1-9914-FDC98166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0"/>
          <a:stretch/>
        </p:blipFill>
        <p:spPr>
          <a:xfrm>
            <a:off x="2075923" y="3165683"/>
            <a:ext cx="1551708" cy="20119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BB16B7-D44B-4737-B55C-E11850F52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219" y="3311259"/>
            <a:ext cx="1454467" cy="17207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AE1993-9366-402F-9D80-C4FA26ABC3B3}"/>
              </a:ext>
            </a:extLst>
          </p:cNvPr>
          <p:cNvSpPr/>
          <p:nvPr/>
        </p:nvSpPr>
        <p:spPr>
          <a:xfrm>
            <a:off x="1785338" y="1297040"/>
            <a:ext cx="579358" cy="2731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DAF6A4-B31C-4A51-B30B-DAFB853F759D}"/>
              </a:ext>
            </a:extLst>
          </p:cNvPr>
          <p:cNvSpPr/>
          <p:nvPr/>
        </p:nvSpPr>
        <p:spPr>
          <a:xfrm>
            <a:off x="9742775" y="1297040"/>
            <a:ext cx="579358" cy="2731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2P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10C808-7CF4-43C6-9AB0-06DBBB9315F4}"/>
              </a:ext>
            </a:extLst>
          </p:cNvPr>
          <p:cNvSpPr/>
          <p:nvPr/>
        </p:nvSpPr>
        <p:spPr>
          <a:xfrm>
            <a:off x="1904011" y="1799738"/>
            <a:ext cx="277091" cy="314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E7E61B-2E38-4640-A319-9E0279260B6D}"/>
              </a:ext>
            </a:extLst>
          </p:cNvPr>
          <p:cNvSpPr/>
          <p:nvPr/>
        </p:nvSpPr>
        <p:spPr>
          <a:xfrm>
            <a:off x="1904011" y="2433089"/>
            <a:ext cx="277091" cy="251496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A59F37-D9A2-448C-92A6-A393119DD8D9}"/>
              </a:ext>
            </a:extLst>
          </p:cNvPr>
          <p:cNvSpPr/>
          <p:nvPr/>
        </p:nvSpPr>
        <p:spPr>
          <a:xfrm>
            <a:off x="9905446" y="1799738"/>
            <a:ext cx="277091" cy="314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F1EFAA-6849-460B-932F-31AE83C2B334}"/>
              </a:ext>
            </a:extLst>
          </p:cNvPr>
          <p:cNvSpPr/>
          <p:nvPr/>
        </p:nvSpPr>
        <p:spPr>
          <a:xfrm>
            <a:off x="9905446" y="3232694"/>
            <a:ext cx="277091" cy="17153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5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F2D68-294D-44E8-9678-E99F1673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60864" cy="987552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BAF0F1D-98BF-41FA-BF8A-0D8D18C2D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8327"/>
              </p:ext>
            </p:extLst>
          </p:nvPr>
        </p:nvGraphicFramePr>
        <p:xfrm>
          <a:off x="734950" y="1127385"/>
          <a:ext cx="10722100" cy="503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6">
                  <a:extLst>
                    <a:ext uri="{9D8B030D-6E8A-4147-A177-3AD203B41FA5}">
                      <a16:colId xmlns:a16="http://schemas.microsoft.com/office/drawing/2014/main" val="2195833256"/>
                    </a:ext>
                  </a:extLst>
                </a:gridCol>
                <a:gridCol w="9465954">
                  <a:extLst>
                    <a:ext uri="{9D8B030D-6E8A-4147-A177-3AD203B41FA5}">
                      <a16:colId xmlns:a16="http://schemas.microsoft.com/office/drawing/2014/main" val="2861060857"/>
                    </a:ext>
                  </a:extLst>
                </a:gridCol>
              </a:tblGrid>
              <a:tr h="559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번째 캐릭터 스프라이트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시트 애니메이션 구성 및 프로그래밍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43140"/>
                  </a:ext>
                </a:extLst>
              </a:tr>
              <a:tr h="559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번째 캐릭터 스프라이트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시트 애니메이션 구성 및 프로그래밍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645991"/>
                  </a:ext>
                </a:extLst>
              </a:tr>
              <a:tr h="559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번째 캐릭터 스프라이트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시트 애니메이션 구성 및 프로그래밍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93403"/>
                  </a:ext>
                </a:extLst>
              </a:tr>
              <a:tr h="559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번째 캐릭터 스프라이트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시트 애니메이션 구성 및 프로그래밍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6036"/>
                  </a:ext>
                </a:extLst>
              </a:tr>
              <a:tr h="559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번째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히든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캐릭터 스프라이트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시트 애니메이션 구성 및 프로그래밍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2957"/>
                  </a:ext>
                </a:extLst>
              </a:tr>
              <a:tr h="559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캐릭터 간의 충돌범위 판정 및 딜레이 재구성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97229"/>
                  </a:ext>
                </a:extLst>
              </a:tr>
              <a:tr h="559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캐릭터 간의 충돌범위 판정 및 딜레이 재구성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75727"/>
                  </a:ext>
                </a:extLst>
              </a:tr>
              <a:tr h="559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캐릭터를 특성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스피드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 밸런스 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34645"/>
                  </a:ext>
                </a:extLst>
              </a:tr>
              <a:tr h="559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최종 점검 및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3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36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701A7F-C902-4A01-A29C-2D2A1053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266" y="2935224"/>
            <a:ext cx="8337468" cy="987552"/>
          </a:xfrm>
        </p:spPr>
        <p:txBody>
          <a:bodyPr>
            <a:noAutofit/>
          </a:bodyPr>
          <a:lstStyle/>
          <a:p>
            <a:pPr algn="ctr"/>
            <a:r>
              <a:rPr lang="ko-KR" altLang="en-US" sz="7200" dirty="0">
                <a:latin typeface="+mj-ea"/>
              </a:rPr>
              <a:t>뒤에 상세 기획서가 이어집니다</a:t>
            </a:r>
            <a:r>
              <a:rPr lang="en-US" altLang="ko-KR" sz="7200" dirty="0">
                <a:latin typeface="+mj-ea"/>
              </a:rPr>
              <a:t>.</a:t>
            </a:r>
            <a:endParaRPr lang="ko-KR" altLang="en-US" sz="7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787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F4093E-356A-423E-AA1D-FADA0FE98A57}"/>
              </a:ext>
            </a:extLst>
          </p:cNvPr>
          <p:cNvSpPr/>
          <p:nvPr/>
        </p:nvSpPr>
        <p:spPr>
          <a:xfrm>
            <a:off x="1634836" y="1033153"/>
            <a:ext cx="8922327" cy="4504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2" descr="Beating Every Mega Man Boss Until A New Game Is Announced: Day 329 - Psycho  Sigma &amp; Final Sigma W (Mega Man X5 - Finished!)">
            <a:extLst>
              <a:ext uri="{FF2B5EF4-FFF2-40B4-BE49-F238E27FC236}">
                <a16:creationId xmlns:a16="http://schemas.microsoft.com/office/drawing/2014/main" id="{F5850295-EF0C-419C-AFA6-B4EBA6767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r="12430" b="6542"/>
          <a:stretch/>
        </p:blipFill>
        <p:spPr bwMode="auto">
          <a:xfrm>
            <a:off x="1634836" y="1050887"/>
            <a:ext cx="8922327" cy="45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41AAC0-DE26-420C-AADE-8EF54FEDC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0"/>
          <a:stretch/>
        </p:blipFill>
        <p:spPr>
          <a:xfrm>
            <a:off x="2115508" y="3110265"/>
            <a:ext cx="1551708" cy="2011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B086D3-DE9F-44D0-A4C1-05CD12019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804" y="3255841"/>
            <a:ext cx="1454467" cy="17207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938AC-A31E-4991-8694-99D5CEB4174B}"/>
              </a:ext>
            </a:extLst>
          </p:cNvPr>
          <p:cNvSpPr txBox="1"/>
          <p:nvPr/>
        </p:nvSpPr>
        <p:spPr>
          <a:xfrm>
            <a:off x="3426037" y="5692215"/>
            <a:ext cx="5339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맵 디자인은 복잡하지 않게</a:t>
            </a:r>
            <a:r>
              <a:rPr lang="en-US" altLang="ko-KR" dirty="0"/>
              <a:t>, </a:t>
            </a:r>
            <a:r>
              <a:rPr lang="ko-KR" altLang="en-US" dirty="0"/>
              <a:t>바닥과 양 끝 벽으로만 이루어짐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벽을 탈 수 있는 캐릭터가 있고</a:t>
            </a:r>
            <a:r>
              <a:rPr lang="en-US" altLang="ko-KR" dirty="0"/>
              <a:t>, </a:t>
            </a:r>
            <a:r>
              <a:rPr lang="ko-KR" altLang="en-US" dirty="0"/>
              <a:t>없는 캐릭터로 구분됨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맵의</a:t>
            </a:r>
            <a:r>
              <a:rPr lang="ko-KR" altLang="en-US" dirty="0"/>
              <a:t> 이미지는 </a:t>
            </a:r>
            <a:r>
              <a:rPr lang="en-US" altLang="ko-KR" dirty="0"/>
              <a:t>3~4</a:t>
            </a:r>
            <a:r>
              <a:rPr lang="ko-KR" altLang="en-US" dirty="0"/>
              <a:t>개로 랜덤으로 선택될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96CAD0C-C0D9-4FF2-A736-45F8C3619097}"/>
              </a:ext>
            </a:extLst>
          </p:cNvPr>
          <p:cNvSpPr txBox="1">
            <a:spLocks/>
          </p:cNvSpPr>
          <p:nvPr/>
        </p:nvSpPr>
        <p:spPr>
          <a:xfrm>
            <a:off x="0" y="139287"/>
            <a:ext cx="9960864" cy="9875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상세 기획서 </a:t>
            </a:r>
            <a:r>
              <a:rPr lang="en-US" altLang="ko-KR" dirty="0"/>
              <a:t>– </a:t>
            </a:r>
            <a:r>
              <a:rPr lang="ko-KR" altLang="en-US" dirty="0"/>
              <a:t>맵 디자인 부분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2C1564D-906E-437C-83B2-FDB3BBA0F6AD}"/>
              </a:ext>
            </a:extLst>
          </p:cNvPr>
          <p:cNvSpPr/>
          <p:nvPr/>
        </p:nvSpPr>
        <p:spPr>
          <a:xfrm>
            <a:off x="402071" y="2972789"/>
            <a:ext cx="957943" cy="6254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092292E-7435-43C8-9A62-313A6ED73EE7}"/>
              </a:ext>
            </a:extLst>
          </p:cNvPr>
          <p:cNvSpPr/>
          <p:nvPr/>
        </p:nvSpPr>
        <p:spPr>
          <a:xfrm rot="10800000">
            <a:off x="10831985" y="2972788"/>
            <a:ext cx="957943" cy="6254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144C0-D420-4325-8FE0-035B7A72B6B0}"/>
              </a:ext>
            </a:extLst>
          </p:cNvPr>
          <p:cNvSpPr txBox="1"/>
          <p:nvPr/>
        </p:nvSpPr>
        <p:spPr>
          <a:xfrm>
            <a:off x="630508" y="311857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4D4BE-F2AF-4495-9E2C-D0BD18C24519}"/>
              </a:ext>
            </a:extLst>
          </p:cNvPr>
          <p:cNvSpPr txBox="1"/>
          <p:nvPr/>
        </p:nvSpPr>
        <p:spPr>
          <a:xfrm>
            <a:off x="11282386" y="31008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벽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9A9C740D-375C-4A3D-8EFF-87296A55231D}"/>
              </a:ext>
            </a:extLst>
          </p:cNvPr>
          <p:cNvSpPr/>
          <p:nvPr/>
        </p:nvSpPr>
        <p:spPr>
          <a:xfrm>
            <a:off x="7612524" y="3470170"/>
            <a:ext cx="1588865" cy="9875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바닥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758313A6-0646-40AC-8671-17E6CA5CB0B3}"/>
              </a:ext>
            </a:extLst>
          </p:cNvPr>
          <p:cNvSpPr/>
          <p:nvPr/>
        </p:nvSpPr>
        <p:spPr>
          <a:xfrm>
            <a:off x="3585939" y="3470170"/>
            <a:ext cx="1588865" cy="9875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바닥</a:t>
            </a:r>
          </a:p>
        </p:txBody>
      </p:sp>
    </p:spTree>
    <p:extLst>
      <p:ext uri="{BB962C8B-B14F-4D97-AF65-F5344CB8AC3E}">
        <p14:creationId xmlns:p14="http://schemas.microsoft.com/office/powerpoint/2010/main" val="338425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B94C13C-FFE8-4E6A-A0F0-FE52D1A7A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56681"/>
              </p:ext>
            </p:extLst>
          </p:nvPr>
        </p:nvGraphicFramePr>
        <p:xfrm>
          <a:off x="821115" y="3353998"/>
          <a:ext cx="10487595" cy="2700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519">
                  <a:extLst>
                    <a:ext uri="{9D8B030D-6E8A-4147-A177-3AD203B41FA5}">
                      <a16:colId xmlns:a16="http://schemas.microsoft.com/office/drawing/2014/main" val="3221717829"/>
                    </a:ext>
                  </a:extLst>
                </a:gridCol>
                <a:gridCol w="2097519">
                  <a:extLst>
                    <a:ext uri="{9D8B030D-6E8A-4147-A177-3AD203B41FA5}">
                      <a16:colId xmlns:a16="http://schemas.microsoft.com/office/drawing/2014/main" val="3867189410"/>
                    </a:ext>
                  </a:extLst>
                </a:gridCol>
                <a:gridCol w="2097519">
                  <a:extLst>
                    <a:ext uri="{9D8B030D-6E8A-4147-A177-3AD203B41FA5}">
                      <a16:colId xmlns:a16="http://schemas.microsoft.com/office/drawing/2014/main" val="3776698563"/>
                    </a:ext>
                  </a:extLst>
                </a:gridCol>
                <a:gridCol w="2097519">
                  <a:extLst>
                    <a:ext uri="{9D8B030D-6E8A-4147-A177-3AD203B41FA5}">
                      <a16:colId xmlns:a16="http://schemas.microsoft.com/office/drawing/2014/main" val="407218710"/>
                    </a:ext>
                  </a:extLst>
                </a:gridCol>
                <a:gridCol w="2097519">
                  <a:extLst>
                    <a:ext uri="{9D8B030D-6E8A-4147-A177-3AD203B41FA5}">
                      <a16:colId xmlns:a16="http://schemas.microsoft.com/office/drawing/2014/main" val="402556370"/>
                    </a:ext>
                  </a:extLst>
                </a:gridCol>
              </a:tblGrid>
              <a:tr h="323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원거리형</a:t>
                      </a:r>
                      <a:endParaRPr lang="en-US" altLang="ko-KR" sz="15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스피드형</a:t>
                      </a:r>
                      <a:endParaRPr lang="en-US" altLang="ko-KR" sz="15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파워형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밸런스형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히든 캐릭터</a:t>
                      </a:r>
                      <a:r>
                        <a:rPr lang="en-US" altLang="ko-KR" sz="15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우월한 성능</a:t>
                      </a:r>
                      <a:r>
                        <a:rPr lang="en-US" altLang="ko-KR" sz="15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053669"/>
                  </a:ext>
                </a:extLst>
              </a:tr>
              <a:tr h="2153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원거리에서 장풍을 주로 날리는 캐릭터형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근접전은 약하지만 상대와 거리를 벌리는 플레이를 자주해야 하며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빠른 대시로 상대방과 멀어질 수 있음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벽에 붙어서 원거리 공격이 가능하다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근거리에서 검을 이용하여 공격하는 캐릭터형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다른 캐릭터에 비해 빠른 스피드가 특징이다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빠른 대시의 쿨타임이 다른 캐릭터보다 짧은 편으로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원거리의 상대에게 접근이 가능하다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또한 이 캐릭터는 빠른 대시 도중에 무적 판정이다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스피드가 느린 대신 파워에 집중한 캐릭터형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원거리에서 강력한 피해를 입히는 구체와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거대한 파동을 날릴 수 있으며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맵 끝에서 반대쪽 끝으로 순간적으로 이동하여 강력한 몸통 박치기 공격이 가능하다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쿨타임은 긴 편이다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파워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스피드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근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원거리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상대에게 순간이동 착지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 공격을 두루 갖춘 밸런스형 캐릭터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각각의 성능은 다른 캐릭터의 확실한 성능에 비해 부족하지만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상대방의 기술을 무시하는 무적 가드 등으로 다양한 방식으로 운용 가능한 캐릭터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원거리형 캐릭터의 히든 캐릭터 버전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원거리형 캐릭터와 공격 스타일은 비슷하지만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빠른 대시의 쿨타임이 매우 짧고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장풍의 공격력 및 쿨타임이 매우 짧으며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대시 도중 상대를 넉백시킬 수 있다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사기적인 성능의 치트형 캐릭터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3028834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D5CF2D68-294D-44E8-9678-E99F1673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60864" cy="987552"/>
          </a:xfrm>
        </p:spPr>
        <p:txBody>
          <a:bodyPr>
            <a:normAutofit/>
          </a:bodyPr>
          <a:lstStyle/>
          <a:p>
            <a:r>
              <a:rPr lang="ko-KR" altLang="en-US" dirty="0"/>
              <a:t>상세 기획서 </a:t>
            </a:r>
            <a:r>
              <a:rPr lang="en-US" altLang="ko-KR" dirty="0"/>
              <a:t>– </a:t>
            </a:r>
            <a:r>
              <a:rPr lang="ko-KR" altLang="en-US" dirty="0"/>
              <a:t>캐릭터 부분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AB8E23-CE6C-461A-8CA6-F6817DBA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424" y="1253589"/>
            <a:ext cx="1509088" cy="18312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3EEF1-B923-45D4-9B1D-67FB05140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36" y="1310227"/>
            <a:ext cx="1610824" cy="18142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C5E8E9-1FF9-471E-BD73-AEB104DC5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336" y="1185765"/>
            <a:ext cx="1814297" cy="19669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70A85B-135C-4811-B59D-F1A143276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993" y="1212119"/>
            <a:ext cx="1362888" cy="19469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8820F7-22DC-4AB3-AEA8-E3B7A8ACF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2403" y="1195725"/>
            <a:ext cx="1181561" cy="20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4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B94C13C-FFE8-4E6A-A0F0-FE52D1A7A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50849"/>
              </p:ext>
            </p:extLst>
          </p:nvPr>
        </p:nvGraphicFramePr>
        <p:xfrm>
          <a:off x="821115" y="3353998"/>
          <a:ext cx="10487595" cy="247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519">
                  <a:extLst>
                    <a:ext uri="{9D8B030D-6E8A-4147-A177-3AD203B41FA5}">
                      <a16:colId xmlns:a16="http://schemas.microsoft.com/office/drawing/2014/main" val="3221717829"/>
                    </a:ext>
                  </a:extLst>
                </a:gridCol>
                <a:gridCol w="2097519">
                  <a:extLst>
                    <a:ext uri="{9D8B030D-6E8A-4147-A177-3AD203B41FA5}">
                      <a16:colId xmlns:a16="http://schemas.microsoft.com/office/drawing/2014/main" val="3867189410"/>
                    </a:ext>
                  </a:extLst>
                </a:gridCol>
                <a:gridCol w="2097519">
                  <a:extLst>
                    <a:ext uri="{9D8B030D-6E8A-4147-A177-3AD203B41FA5}">
                      <a16:colId xmlns:a16="http://schemas.microsoft.com/office/drawing/2014/main" val="3776698563"/>
                    </a:ext>
                  </a:extLst>
                </a:gridCol>
                <a:gridCol w="2097519">
                  <a:extLst>
                    <a:ext uri="{9D8B030D-6E8A-4147-A177-3AD203B41FA5}">
                      <a16:colId xmlns:a16="http://schemas.microsoft.com/office/drawing/2014/main" val="407218710"/>
                    </a:ext>
                  </a:extLst>
                </a:gridCol>
                <a:gridCol w="2097519">
                  <a:extLst>
                    <a:ext uri="{9D8B030D-6E8A-4147-A177-3AD203B41FA5}">
                      <a16:colId xmlns:a16="http://schemas.microsoft.com/office/drawing/2014/main" val="402556370"/>
                    </a:ext>
                  </a:extLst>
                </a:gridCol>
              </a:tblGrid>
              <a:tr h="323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원거리형</a:t>
                      </a:r>
                      <a:endParaRPr lang="en-US" altLang="ko-KR" sz="15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스피드형</a:t>
                      </a:r>
                      <a:endParaRPr lang="en-US" altLang="ko-KR" sz="15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파워형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밸런스형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히든 캐릭터</a:t>
                      </a:r>
                      <a:r>
                        <a:rPr lang="en-US" altLang="ko-KR" sz="15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우월한 성능</a:t>
                      </a:r>
                      <a:r>
                        <a:rPr lang="en-US" altLang="ko-KR" sz="150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053669"/>
                  </a:ext>
                </a:extLst>
              </a:tr>
              <a:tr h="2153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체력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150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이동 속도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7</a:t>
                      </a:r>
                    </a:p>
                    <a:p>
                      <a:pPr algn="ctr" latinLnBrk="1"/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공격력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충전량에 따라 변함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장풍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직선 이동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): 3~5</a:t>
                      </a:r>
                    </a:p>
                    <a:p>
                      <a:pPr algn="ctr" latinLnBrk="1"/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대시 거리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캐릭터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*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체력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150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이동 속도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10</a:t>
                      </a:r>
                    </a:p>
                    <a:p>
                      <a:pPr algn="ctr" latinLnBrk="1"/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공격력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검격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5</a:t>
                      </a:r>
                    </a:p>
                    <a:p>
                      <a:pPr algn="ctr" latinLnBrk="1"/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대시 거리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캐릭터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* 5</a:t>
                      </a:r>
                    </a:p>
                    <a:p>
                      <a:pPr algn="ctr" latinLnBrk="1"/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체력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200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이동 속도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5</a:t>
                      </a:r>
                    </a:p>
                    <a:p>
                      <a:pPr algn="ctr" latinLnBrk="1"/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공격력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전격 구슬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곡선 이동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): 7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거대 장풍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15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몸통 박치기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15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체력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175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이동 속도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8</a:t>
                      </a:r>
                    </a:p>
                    <a:p>
                      <a:pPr algn="ctr" latinLnBrk="1"/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공격력</a:t>
                      </a:r>
                      <a:br>
                        <a:rPr lang="en-US" altLang="ko-KR" sz="1500" dirty="0">
                          <a:latin typeface="+mn-ea"/>
                          <a:ea typeface="+mn-ea"/>
                        </a:rPr>
                      </a:b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검격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4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순간이동 착지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7</a:t>
                      </a:r>
                    </a:p>
                    <a:p>
                      <a:pPr algn="ctr" latinLnBrk="1"/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무적 가드 시간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체력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200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이동 속도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10</a:t>
                      </a:r>
                    </a:p>
                    <a:p>
                      <a:pPr algn="ctr" latinLnBrk="1"/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공격력</a:t>
                      </a:r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충전량에 따라 변함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속도가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50%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더 빠름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장풍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직선 이동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): 10~15</a:t>
                      </a:r>
                    </a:p>
                    <a:p>
                      <a:pPr algn="ctr" latinLnBrk="1"/>
                      <a:endParaRPr lang="en-US" altLang="ko-KR" sz="15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대시 거리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500" dirty="0">
                          <a:latin typeface="+mn-ea"/>
                          <a:ea typeface="+mn-ea"/>
                        </a:rPr>
                        <a:t>캐릭터 </a:t>
                      </a: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*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3028834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D5CF2D68-294D-44E8-9678-E99F1673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55086" cy="987552"/>
          </a:xfrm>
        </p:spPr>
        <p:txBody>
          <a:bodyPr>
            <a:normAutofit/>
          </a:bodyPr>
          <a:lstStyle/>
          <a:p>
            <a:r>
              <a:rPr lang="ko-KR" altLang="en-US" dirty="0"/>
              <a:t>상세 기획서 </a:t>
            </a:r>
            <a:r>
              <a:rPr lang="en-US" altLang="ko-KR" dirty="0"/>
              <a:t>– </a:t>
            </a:r>
            <a:r>
              <a:rPr lang="ko-KR" altLang="en-US" dirty="0"/>
              <a:t>밸런스 부분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, </a:t>
            </a:r>
            <a:r>
              <a:rPr lang="ko-KR" altLang="en-US" dirty="0"/>
              <a:t>변할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AB8E23-CE6C-461A-8CA6-F6817DBA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424" y="1253589"/>
            <a:ext cx="1509088" cy="18312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3EEF1-B923-45D4-9B1D-67FB05140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36" y="1310227"/>
            <a:ext cx="1610824" cy="18142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C5E8E9-1FF9-471E-BD73-AEB104DC5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336" y="1185765"/>
            <a:ext cx="1814297" cy="19669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70A85B-135C-4811-B59D-F1A143276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993" y="1212119"/>
            <a:ext cx="1362888" cy="19469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8820F7-22DC-4AB3-AEA8-E3B7A8ACF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2403" y="1195725"/>
            <a:ext cx="1181561" cy="20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4478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우주 테마</Template>
  <TotalTime>127</TotalTime>
  <Words>600</Words>
  <Application>Microsoft Office PowerPoint</Application>
  <PresentationFormat>와이드스크린</PresentationFormat>
  <Paragraphs>111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1차 프로젝트 발표</vt:lpstr>
      <vt:lpstr>개요 – 컨셉 및 재미 요소</vt:lpstr>
      <vt:lpstr>예상되는 게임 진행 화면</vt:lpstr>
      <vt:lpstr>예상되는 게임 진행 화면</vt:lpstr>
      <vt:lpstr>개발 일정</vt:lpstr>
      <vt:lpstr>뒤에 상세 기획서가 이어집니다.</vt:lpstr>
      <vt:lpstr>PowerPoint 프레젠테이션</vt:lpstr>
      <vt:lpstr>상세 기획서 – 캐릭터 부분</vt:lpstr>
      <vt:lpstr>상세 기획서 – 밸런스 부분(예정, 변할 수 있음)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메가맨(록맨) 기반 액션 대전 게임</dc:title>
  <dc:creator>4949 49</dc:creator>
  <cp:lastModifiedBy>4949 49</cp:lastModifiedBy>
  <cp:revision>17</cp:revision>
  <dcterms:created xsi:type="dcterms:W3CDTF">2025-09-28T06:10:02Z</dcterms:created>
  <dcterms:modified xsi:type="dcterms:W3CDTF">2025-09-28T08:55:48Z</dcterms:modified>
</cp:coreProperties>
</file>