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345" r:id="rId5"/>
    <p:sldId id="346" r:id="rId6"/>
    <p:sldId id="260" r:id="rId7"/>
    <p:sldId id="348" r:id="rId8"/>
    <p:sldId id="347" r:id="rId9"/>
  </p:sldIdLst>
  <p:sldSz cx="9906000" cy="6858000" type="A4"/>
  <p:notesSz cx="6742113" cy="9875838"/>
  <p:embeddedFontLs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함초롬바탕" panose="02030604000101010101" pitchFamily="18" charset="-127"/>
      <p:regular r:id="rId15"/>
      <p:bold r:id="rId16"/>
    </p:embeddedFont>
    <p:embeddedFont>
      <p:font typeface="Eras Medium ITC" panose="020B0602030504020804" pitchFamily="3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0000FF"/>
    <a:srgbClr val="5B9BD5"/>
    <a:srgbClr val="6F9BC3"/>
    <a:srgbClr val="D2DEEF"/>
    <a:srgbClr val="DEDEDE"/>
    <a:srgbClr val="F9F9F9"/>
    <a:srgbClr val="E8E8E8"/>
    <a:srgbClr val="9900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3412" autoAdjust="0"/>
  </p:normalViewPr>
  <p:slideViewPr>
    <p:cSldViewPr snapToGrid="0">
      <p:cViewPr varScale="1">
        <p:scale>
          <a:sx n="114" d="100"/>
          <a:sy n="114" d="100"/>
        </p:scale>
        <p:origin x="1284" y="96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2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1024AC8-E307-4A1B-8BD9-704672335A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000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5853C-8D83-45D6-A41C-3DD5B5279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9525" y="1"/>
            <a:ext cx="2921000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7F9BF09F-A0B5-45B3-AD7D-3881E3FA756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3C1BE5-D8BD-4D49-9862-36EFD10E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CBD1C-BAF6-4F66-81D4-38F073B14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1000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D646A57A-5155-4FB7-B9D9-941E95D22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24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2922165" cy="495777"/>
          </a:xfrm>
          <a:prstGeom prst="rect">
            <a:avLst/>
          </a:prstGeom>
        </p:spPr>
        <p:txBody>
          <a:bodyPr vert="horz" lIns="91191" tIns="45598" rIns="91191" bIns="45598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359" y="5"/>
            <a:ext cx="2922164" cy="495777"/>
          </a:xfrm>
          <a:prstGeom prst="rect">
            <a:avLst/>
          </a:prstGeom>
        </p:spPr>
        <p:txBody>
          <a:bodyPr vert="horz" lIns="91191" tIns="45598" rIns="91191" bIns="45598"/>
          <a:lstStyle>
            <a:lvl1pPr algn="r">
              <a:defRPr sz="1200"/>
            </a:lvl1pPr>
          </a:lstStyle>
          <a:p>
            <a:pPr lvl="0">
              <a:defRPr/>
            </a:pPr>
            <a:fld id="{5A3CED18-DD6B-4B2C-803F-C0A065FFF148}" type="datetime1">
              <a:rPr lang="ko-KR" altLang="en-US"/>
              <a:pPr lvl="0">
                <a:defRPr/>
              </a:pPr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6788" y="1235075"/>
            <a:ext cx="48085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91" tIns="45598" rIns="91191" bIns="45598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740" y="4752798"/>
            <a:ext cx="5394644" cy="3888363"/>
          </a:xfrm>
          <a:prstGeom prst="rect">
            <a:avLst/>
          </a:prstGeom>
        </p:spPr>
        <p:txBody>
          <a:bodyPr vert="horz" lIns="91191" tIns="45598" rIns="91191" bIns="45598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9380065"/>
            <a:ext cx="2922165" cy="495777"/>
          </a:xfrm>
          <a:prstGeom prst="rect">
            <a:avLst/>
          </a:prstGeom>
        </p:spPr>
        <p:txBody>
          <a:bodyPr vert="horz" lIns="91191" tIns="45598" rIns="91191" bIns="45598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359" y="9380065"/>
            <a:ext cx="2922164" cy="495777"/>
          </a:xfrm>
          <a:prstGeom prst="rect">
            <a:avLst/>
          </a:prstGeom>
        </p:spPr>
        <p:txBody>
          <a:bodyPr vert="horz" lIns="91191" tIns="45598" rIns="91191" bIns="45598" anchor="b"/>
          <a:lstStyle>
            <a:lvl1pPr algn="r">
              <a:defRPr sz="1200"/>
            </a:lvl1pPr>
          </a:lstStyle>
          <a:p>
            <a:pPr lvl="0">
              <a:defRPr/>
            </a:pPr>
            <a:fld id="{E4078587-1216-4D99-8912-48FEF03678B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i="1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i="1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1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i="1" kern="0" spc="0" dirty="0">
              <a:solidFill>
                <a:srgbClr val="000000"/>
              </a:solidFill>
              <a:effectLst/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6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12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8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4"/>
          <a:stretch/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0" y="1513491"/>
            <a:ext cx="7654159" cy="1843898"/>
            <a:chOff x="0" y="1513491"/>
            <a:chExt cx="7654159" cy="1843898"/>
          </a:xfrm>
        </p:grpSpPr>
        <p:sp>
          <p:nvSpPr>
            <p:cNvPr id="8" name="자유형 7"/>
            <p:cNvSpPr/>
            <p:nvPr/>
          </p:nvSpPr>
          <p:spPr>
            <a:xfrm>
              <a:off x="7049692" y="1655379"/>
              <a:ext cx="604467" cy="1699400"/>
            </a:xfrm>
            <a:custGeom>
              <a:avLst/>
              <a:gdLst>
                <a:gd name="connsiteX0" fmla="*/ 4570 w 616149"/>
                <a:gd name="connsiteY0" fmla="*/ 1520042 h 1520042"/>
                <a:gd name="connsiteX1" fmla="*/ 616149 w 616149"/>
                <a:gd name="connsiteY1" fmla="*/ 1520042 h 1520042"/>
                <a:gd name="connsiteX2" fmla="*/ 4570 w 616149"/>
                <a:gd name="connsiteY2" fmla="*/ 0 h 1520042"/>
                <a:gd name="connsiteX3" fmla="*/ 4570 w 616149"/>
                <a:gd name="connsiteY3" fmla="*/ 1520042 h 152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149" h="1520042">
                  <a:moveTo>
                    <a:pt x="4570" y="1520042"/>
                  </a:moveTo>
                  <a:lnTo>
                    <a:pt x="616149" y="1520042"/>
                  </a:lnTo>
                  <a:lnTo>
                    <a:pt x="4570" y="0"/>
                  </a:lnTo>
                  <a:cubicBezTo>
                    <a:pt x="612" y="502722"/>
                    <a:pt x="-3347" y="1005445"/>
                    <a:pt x="4570" y="1520042"/>
                  </a:cubicBezTo>
                  <a:close/>
                </a:path>
              </a:pathLst>
            </a:custGeom>
            <a:solidFill>
              <a:srgbClr val="0B1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>
              <a:extLst>
                <a:ext uri="{FF2B5EF4-FFF2-40B4-BE49-F238E27FC236}">
                  <a16:creationId xmlns:a16="http://schemas.microsoft.com/office/drawing/2014/main" id="{4DA57971-EE5F-48AC-9166-ECD2E8E1608E}"/>
                </a:ext>
              </a:extLst>
            </p:cNvPr>
            <p:cNvSpPr/>
            <p:nvPr userDrawn="1"/>
          </p:nvSpPr>
          <p:spPr>
            <a:xfrm>
              <a:off x="0" y="1513491"/>
              <a:ext cx="7060002" cy="1843898"/>
            </a:xfrm>
            <a:prstGeom prst="round2SameRect">
              <a:avLst>
                <a:gd name="adj1" fmla="val 11192"/>
                <a:gd name="adj2" fmla="val 0"/>
              </a:avLst>
            </a:prstGeom>
            <a:solidFill>
              <a:srgbClr val="0B1C2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88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7CA937-CC8B-4581-8EB7-45B8D03796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71687E1-FFCD-48BB-BAAC-12849483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9803" y="648356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060-41E4-42A4-9574-6EBB913D53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6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A6330-ACCC-46A4-9118-616F5BAA4781}"/>
              </a:ext>
            </a:extLst>
          </p:cNvPr>
          <p:cNvSpPr/>
          <p:nvPr userDrawn="1"/>
        </p:nvSpPr>
        <p:spPr>
          <a:xfrm>
            <a:off x="0" y="0"/>
            <a:ext cx="9906000" cy="5939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6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2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81687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81362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C060-41E4-42A4-9574-6EBB913D53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9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6">
            <a:extLst>
              <a:ext uri="{FF2B5EF4-FFF2-40B4-BE49-F238E27FC236}">
                <a16:creationId xmlns:a16="http://schemas.microsoft.com/office/drawing/2014/main" id="{ADE7B5B5-DED1-5DF9-00C1-27A38F30142A}"/>
              </a:ext>
            </a:extLst>
          </p:cNvPr>
          <p:cNvSpPr txBox="1">
            <a:spLocks/>
          </p:cNvSpPr>
          <p:nvPr/>
        </p:nvSpPr>
        <p:spPr>
          <a:xfrm>
            <a:off x="-1022132" y="359023"/>
            <a:ext cx="7819836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indent="-12700" algn="ctr">
              <a:lnSpc>
                <a:spcPct val="100000"/>
              </a:lnSpc>
            </a:pPr>
            <a:r>
              <a:rPr lang="ko-KR" altLang="en-US" sz="2800" spc="-45" dirty="0">
                <a:solidFill>
                  <a:schemeClr val="accent1">
                    <a:lumMod val="50000"/>
                  </a:schemeClr>
                </a:solidFill>
                <a:latin typeface="+mj-ea"/>
                <a:cs typeface="Arial Narrow"/>
              </a:rPr>
              <a:t>산업 빅데이터 분석 실제</a:t>
            </a:r>
            <a:br>
              <a:rPr lang="ko-KR" altLang="en-US" sz="2800" spc="-90" dirty="0">
                <a:solidFill>
                  <a:schemeClr val="accent1">
                    <a:lumMod val="50000"/>
                  </a:schemeClr>
                </a:solidFill>
                <a:latin typeface="+mj-ea"/>
                <a:cs typeface="Arial Narrow"/>
              </a:rPr>
            </a:br>
            <a:r>
              <a:rPr lang="ko-KR" altLang="en-US" sz="2800" spc="-95" dirty="0">
                <a:solidFill>
                  <a:schemeClr val="accent1">
                    <a:lumMod val="50000"/>
                  </a:schemeClr>
                </a:solidFill>
                <a:latin typeface="+mj-ea"/>
                <a:cs typeface="Malgun Gothic"/>
              </a:rPr>
              <a:t>프로젝트 중간 평가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+mj-ea"/>
              <a:cs typeface="Malgun Gothic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2AE642DA-46E0-4F57-3C96-AA7D4C85CC3C}"/>
              </a:ext>
            </a:extLst>
          </p:cNvPr>
          <p:cNvSpPr txBox="1">
            <a:spLocks/>
          </p:cNvSpPr>
          <p:nvPr/>
        </p:nvSpPr>
        <p:spPr>
          <a:xfrm>
            <a:off x="1831600" y="4212771"/>
            <a:ext cx="7819836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indent="-12700" algn="ctr" latinLnBrk="0">
              <a:lnSpc>
                <a:spcPts val="3750"/>
              </a:lnSpc>
            </a:pP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산업인공지능학과</a:t>
            </a: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 Narrow"/>
            </a:endParaRPr>
          </a:p>
          <a:p>
            <a:pPr marL="12700" indent="-12700" algn="ctr" latinLnBrk="0">
              <a:lnSpc>
                <a:spcPts val="3750"/>
              </a:lnSpc>
            </a:pP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2022254003 </a:t>
            </a:r>
            <a:r>
              <a:rPr lang="ko-KR" altLang="en-US" sz="3200" kern="0" spc="-45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백정흠</a:t>
            </a: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 Narrow"/>
            </a:endParaRPr>
          </a:p>
          <a:p>
            <a:pPr marL="12700" indent="-12700" algn="ctr" latinLnBrk="0">
              <a:lnSpc>
                <a:spcPts val="3750"/>
              </a:lnSpc>
            </a:pP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</a:endParaRPr>
          </a:p>
          <a:p>
            <a:pPr marL="12700" indent="-12700" algn="ctr" latinLnBrk="0">
              <a:lnSpc>
                <a:spcPts val="3750"/>
              </a:lnSpc>
            </a:pP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22.</a:t>
            </a: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11.</a:t>
            </a: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D7D97-2CBB-08FF-A360-F079FD6FC7DF}"/>
              </a:ext>
            </a:extLst>
          </p:cNvPr>
          <p:cNvSpPr txBox="1"/>
          <p:nvPr/>
        </p:nvSpPr>
        <p:spPr>
          <a:xfrm>
            <a:off x="291399" y="2055448"/>
            <a:ext cx="6641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kern="0" dirty="0">
                <a:solidFill>
                  <a:schemeClr val="bg1"/>
                </a:solidFill>
                <a:latin typeface="+mn-ea"/>
              </a:rPr>
              <a:t>‘CNC </a:t>
            </a:r>
            <a:r>
              <a:rPr lang="ko-KR" altLang="en-US" sz="2800" kern="0" dirty="0">
                <a:solidFill>
                  <a:schemeClr val="bg1"/>
                </a:solidFill>
                <a:latin typeface="+mn-ea"/>
              </a:rPr>
              <a:t>머신</a:t>
            </a:r>
            <a:r>
              <a:rPr lang="en-US" altLang="ko-KR" sz="2800" kern="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2800" kern="0" dirty="0">
                <a:solidFill>
                  <a:schemeClr val="bg1"/>
                </a:solidFill>
                <a:latin typeface="+mn-ea"/>
              </a:rPr>
              <a:t>의 불량률을 예측을 위한</a:t>
            </a:r>
            <a:endParaRPr lang="en-US" altLang="ko-KR" sz="2800" kern="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kern="0" dirty="0">
                <a:solidFill>
                  <a:schemeClr val="bg1"/>
                </a:solidFill>
                <a:latin typeface="+mn-ea"/>
              </a:rPr>
              <a:t>AI </a:t>
            </a:r>
            <a:r>
              <a:rPr lang="ko-KR" altLang="en-US" sz="2800" kern="0" dirty="0">
                <a:solidFill>
                  <a:schemeClr val="bg1"/>
                </a:solidFill>
                <a:latin typeface="+mn-ea"/>
              </a:rPr>
              <a:t>알고리즘 개발 목적의 </a:t>
            </a:r>
            <a:r>
              <a:rPr lang="en-US" altLang="ko-KR" sz="2800" kern="0" dirty="0">
                <a:solidFill>
                  <a:schemeClr val="bg1"/>
                </a:solidFill>
                <a:latin typeface="+mn-ea"/>
              </a:rPr>
              <a:t>MES Data </a:t>
            </a:r>
            <a:r>
              <a:rPr lang="ko-KR" altLang="en-US" sz="2800" kern="0" dirty="0">
                <a:solidFill>
                  <a:schemeClr val="bg1"/>
                </a:solidFill>
                <a:latin typeface="+mn-ea"/>
              </a:rPr>
              <a:t>분석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4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51">
            <a:extLst>
              <a:ext uri="{FF2B5EF4-FFF2-40B4-BE49-F238E27FC236}">
                <a16:creationId xmlns:a16="http://schemas.microsoft.com/office/drawing/2014/main" id="{8BF45A72-9E3B-4023-9AFE-C7C731D90D57}"/>
              </a:ext>
            </a:extLst>
          </p:cNvPr>
          <p:cNvSpPr txBox="1">
            <a:spLocks/>
          </p:cNvSpPr>
          <p:nvPr/>
        </p:nvSpPr>
        <p:spPr>
          <a:xfrm>
            <a:off x="941218" y="152722"/>
            <a:ext cx="6768752" cy="741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  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89294-D1BC-A2BA-DA97-E13E6D075604}"/>
              </a:ext>
            </a:extLst>
          </p:cNvPr>
          <p:cNvSpPr txBox="1"/>
          <p:nvPr/>
        </p:nvSpPr>
        <p:spPr>
          <a:xfrm>
            <a:off x="941218" y="1504323"/>
            <a:ext cx="4953836" cy="414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 목적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ko-KR" alt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분석목적별 분석 모델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분석목적별 분석 결과</a:t>
            </a:r>
          </a:p>
        </p:txBody>
      </p:sp>
    </p:spTree>
    <p:extLst>
      <p:ext uri="{BB962C8B-B14F-4D97-AF65-F5344CB8AC3E}">
        <p14:creationId xmlns:p14="http://schemas.microsoft.com/office/powerpoint/2010/main" val="37617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1888" y="6530197"/>
            <a:ext cx="7002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Eras Medium ITC" panose="020B0602030504020804" pitchFamily="34" charset="0"/>
              </a:rPr>
              <a:t>- 2 -</a:t>
            </a:r>
            <a:endParaRPr lang="ko-KR" altLang="en-US" b="1" dirty="0">
              <a:latin typeface="Eras Medium ITC" panose="020B0602030504020804" pitchFamily="34" charset="0"/>
            </a:endParaRPr>
          </a:p>
        </p:txBody>
      </p:sp>
      <p:pic>
        <p:nvPicPr>
          <p:cNvPr id="3" name="Picture 2" descr="CNC 가공 서비스">
            <a:extLst>
              <a:ext uri="{FF2B5EF4-FFF2-40B4-BE49-F238E27FC236}">
                <a16:creationId xmlns:a16="http://schemas.microsoft.com/office/drawing/2014/main" id="{8B5B4F37-D4B1-85BA-9FB0-AE92085E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95" y="1585519"/>
            <a:ext cx="3759778" cy="17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알루미늄 합금의 CNC 가공이란 무엇입니까? _cnc 처리의 장점과 단점은 무엇입니까?">
            <a:extLst>
              <a:ext uri="{FF2B5EF4-FFF2-40B4-BE49-F238E27FC236}">
                <a16:creationId xmlns:a16="http://schemas.microsoft.com/office/drawing/2014/main" id="{32E003F4-73E9-DC33-9602-46EA8A39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95" y="3491042"/>
            <a:ext cx="3756692" cy="208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747C8-BB8C-A112-0E8B-759F756D2694}"/>
              </a:ext>
            </a:extLst>
          </p:cNvPr>
          <p:cNvSpPr txBox="1"/>
          <p:nvPr/>
        </p:nvSpPr>
        <p:spPr>
          <a:xfrm>
            <a:off x="426832" y="1817500"/>
            <a:ext cx="48917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</a:rPr>
              <a:t>재직하고 있는 회사</a:t>
            </a:r>
            <a:r>
              <a:rPr lang="en-US" altLang="ko-KR" sz="180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800" kern="0" dirty="0">
                <a:solidFill>
                  <a:sysClr val="windowText" lastClr="000000"/>
                </a:solidFill>
              </a:rPr>
              <a:t>㈜</a:t>
            </a:r>
            <a:r>
              <a:rPr lang="ko-KR" altLang="en-US" sz="1800" kern="0" dirty="0" err="1">
                <a:solidFill>
                  <a:sysClr val="windowText" lastClr="000000"/>
                </a:solidFill>
              </a:rPr>
              <a:t>디엘정보기술</a:t>
            </a:r>
            <a:r>
              <a:rPr lang="en-US" altLang="ko-KR" sz="1800" kern="0" dirty="0">
                <a:solidFill>
                  <a:sysClr val="windowText" lastClr="000000"/>
                </a:solidFill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는 현재 스마트공장 및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바우처 사업을 보급하고 있는 기업임</a:t>
            </a:r>
            <a:endParaRPr lang="en-US" altLang="ko-KR" kern="0" dirty="0">
              <a:solidFill>
                <a:sysClr val="windowText" lastClr="000000"/>
              </a:solidFill>
            </a:endParaRPr>
          </a:p>
          <a:p>
            <a:endParaRPr lang="en-US" altLang="ko-KR" kern="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</a:rPr>
              <a:t>현재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MES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고도화를 하고 있는 청주의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CNC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업체에서 내년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데이터 실증 사업을 통해 불량률 개선을 위한 알고리즘을 개발하려고 함</a:t>
            </a:r>
            <a:endParaRPr lang="en-US" altLang="ko-KR" kern="0" dirty="0">
              <a:solidFill>
                <a:sysClr val="windowText" lastClr="000000"/>
              </a:solidFill>
            </a:endParaRPr>
          </a:p>
          <a:p>
            <a:endParaRPr lang="en-US" altLang="ko-KR" kern="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</a:rPr>
              <a:t>CNC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설비의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MES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데이터를 분석하여 품질 문제를 해결함으로써 품질을 개선하기 위함</a:t>
            </a:r>
            <a:endParaRPr lang="en-US" altLang="ko-K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1888" y="6530197"/>
            <a:ext cx="7002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Eras Medium ITC" panose="020B0602030504020804" pitchFamily="34" charset="0"/>
              </a:rPr>
              <a:t>- 2 -</a:t>
            </a:r>
            <a:endParaRPr lang="ko-KR" altLang="en-US" b="1" dirty="0">
              <a:latin typeface="Eras Medium ITC" panose="020B06020305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D8AA-6C93-9AB1-EDD2-032E923704D2}"/>
              </a:ext>
            </a:extLst>
          </p:cNvPr>
          <p:cNvSpPr txBox="1"/>
          <p:nvPr/>
        </p:nvSpPr>
        <p:spPr>
          <a:xfrm>
            <a:off x="628485" y="2358739"/>
            <a:ext cx="48663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데이터 개수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Row 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11000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개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데이터셋 형태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CSV(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확장자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수집방법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CNC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머신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MES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생산 이력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</a:t>
            </a: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독립변수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압력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속도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회전 수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종속변수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불량 여부</a:t>
            </a:r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F0954-97DE-1D84-1466-49BD9752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58" y="1812503"/>
            <a:ext cx="3955936" cy="33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1888" y="6530197"/>
            <a:ext cx="7002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Eras Medium ITC" panose="020B0602030504020804" pitchFamily="34" charset="0"/>
              </a:rPr>
              <a:t>- 2 -</a:t>
            </a:r>
            <a:endParaRPr lang="ko-KR" altLang="en-US" b="1" dirty="0">
              <a:latin typeface="Eras Medium ITC" panose="020B06020305040208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F0954-97DE-1D84-1466-49BD9752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0" y="1797580"/>
            <a:ext cx="4488939" cy="3835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B6895-C0B1-CDD3-6AED-57323BAB21AE}"/>
              </a:ext>
            </a:extLst>
          </p:cNvPr>
          <p:cNvSpPr txBox="1"/>
          <p:nvPr/>
        </p:nvSpPr>
        <p:spPr>
          <a:xfrm>
            <a:off x="2786794" y="1463027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압력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E64D-9803-FFEC-DE81-0B4FEE59E2F9}"/>
              </a:ext>
            </a:extLst>
          </p:cNvPr>
          <p:cNvSpPr txBox="1"/>
          <p:nvPr/>
        </p:nvSpPr>
        <p:spPr>
          <a:xfrm>
            <a:off x="3303893" y="1465035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속도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96306-6F34-FA6C-7483-C051E89F3112}"/>
              </a:ext>
            </a:extLst>
          </p:cNvPr>
          <p:cNvSpPr txBox="1"/>
          <p:nvPr/>
        </p:nvSpPr>
        <p:spPr>
          <a:xfrm>
            <a:off x="3824502" y="1463027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A2BD7-0248-1839-5B7F-810299225D18}"/>
              </a:ext>
            </a:extLst>
          </p:cNvPr>
          <p:cNvSpPr txBox="1"/>
          <p:nvPr/>
        </p:nvSpPr>
        <p:spPr>
          <a:xfrm>
            <a:off x="4349248" y="1463027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B9A2D-C7A4-34C5-B658-3C8B52F50907}"/>
              </a:ext>
            </a:extLst>
          </p:cNvPr>
          <p:cNvSpPr txBox="1"/>
          <p:nvPr/>
        </p:nvSpPr>
        <p:spPr>
          <a:xfrm>
            <a:off x="933981" y="1461019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설비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765A6-A1B4-1246-3261-1592365D0229}"/>
              </a:ext>
            </a:extLst>
          </p:cNvPr>
          <p:cNvSpPr txBox="1"/>
          <p:nvPr/>
        </p:nvSpPr>
        <p:spPr>
          <a:xfrm>
            <a:off x="1602082" y="1463027"/>
            <a:ext cx="4073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품명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5ED1D-2B31-55B5-7DDA-408638F057CE}"/>
              </a:ext>
            </a:extLst>
          </p:cNvPr>
          <p:cNvSpPr txBox="1"/>
          <p:nvPr/>
        </p:nvSpPr>
        <p:spPr>
          <a:xfrm>
            <a:off x="5447637" y="2413337"/>
            <a:ext cx="394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CNC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설비명과 생산 품목 번호는  동일하기 때문에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Columns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을 제거 할 필요가 있음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압력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속도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회전 수의 단위가 달라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Scailer-MinMaxScaler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를 적용 해야 함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0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26A986-8374-4504-9066-3717E45587FA}"/>
              </a:ext>
            </a:extLst>
          </p:cNvPr>
          <p:cNvSpPr/>
          <p:nvPr/>
        </p:nvSpPr>
        <p:spPr>
          <a:xfrm>
            <a:off x="368014" y="732655"/>
            <a:ext cx="90937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Bar Chart</a:t>
            </a:r>
            <a:endParaRPr lang="ko-KR" altLang="en-US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분석목적별 분석모델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63657DC-0D4E-676F-9D55-59BC7E523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44"/>
          <a:stretch/>
        </p:blipFill>
        <p:spPr>
          <a:xfrm>
            <a:off x="583735" y="1971444"/>
            <a:ext cx="2558642" cy="176518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DF5D39A-522A-6A84-DD39-6692A3EB8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29" b="5408"/>
          <a:stretch/>
        </p:blipFill>
        <p:spPr>
          <a:xfrm>
            <a:off x="3142377" y="1498916"/>
            <a:ext cx="6477000" cy="462642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BE0F218F-1EC1-CE9D-1EF6-5E8E9AB26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25" t="-2806" r="-781" b="2806"/>
          <a:stretch/>
        </p:blipFill>
        <p:spPr>
          <a:xfrm>
            <a:off x="443515" y="3815772"/>
            <a:ext cx="2558642" cy="17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26A986-8374-4504-9066-3717E45587FA}"/>
              </a:ext>
            </a:extLst>
          </p:cNvPr>
          <p:cNvSpPr/>
          <p:nvPr/>
        </p:nvSpPr>
        <p:spPr>
          <a:xfrm>
            <a:off x="368014" y="732655"/>
            <a:ext cx="90937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 Encoder</a:t>
            </a:r>
            <a:endParaRPr lang="ko-KR" altLang="en-US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분석목적별 분석모델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2C0576-E35C-67A1-D811-C42CA7C3B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13548"/>
              </p:ext>
            </p:extLst>
          </p:nvPr>
        </p:nvGraphicFramePr>
        <p:xfrm>
          <a:off x="1511109" y="2022412"/>
          <a:ext cx="7253988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362">
                  <a:extLst>
                    <a:ext uri="{9D8B030D-6E8A-4147-A177-3AD203B41FA5}">
                      <a16:colId xmlns:a16="http://schemas.microsoft.com/office/drawing/2014/main" val="2226811980"/>
                    </a:ext>
                  </a:extLst>
                </a:gridCol>
                <a:gridCol w="1977520">
                  <a:extLst>
                    <a:ext uri="{9D8B030D-6E8A-4147-A177-3AD203B41FA5}">
                      <a16:colId xmlns:a16="http://schemas.microsoft.com/office/drawing/2014/main" val="219817463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3267790836"/>
                    </a:ext>
                  </a:extLst>
                </a:gridCol>
                <a:gridCol w="1903595">
                  <a:extLst>
                    <a:ext uri="{9D8B030D-6E8A-4147-A177-3AD203B41FA5}">
                      <a16:colId xmlns:a16="http://schemas.microsoft.com/office/drawing/2014/main" val="1938235761"/>
                    </a:ext>
                  </a:extLst>
                </a:gridCol>
                <a:gridCol w="1316806">
                  <a:extLst>
                    <a:ext uri="{9D8B030D-6E8A-4147-A177-3AD203B41FA5}">
                      <a16:colId xmlns:a16="http://schemas.microsoft.com/office/drawing/2014/main" val="15111256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231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2022-10-11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3254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2022-10-12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54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2022-10-14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02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2022-10-16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961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2022-10-17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4452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Orm-0270-E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2022-10-18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123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Orm-0270-E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2022-10-19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2134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2022-10-20 9:00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6299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D60765-E338-F828-E0A0-710675DC48FD}"/>
              </a:ext>
            </a:extLst>
          </p:cNvPr>
          <p:cNvSpPr txBox="1"/>
          <p:nvPr/>
        </p:nvSpPr>
        <p:spPr>
          <a:xfrm>
            <a:off x="1807496" y="4278578"/>
            <a:ext cx="68162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전체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중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Labeling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이 되어있지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않은 불량 데이터 활용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각 작업 날짜의 불량 개수 확인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알고리즘을 통해 모델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26A986-8374-4504-9066-3717E45587FA}"/>
              </a:ext>
            </a:extLst>
          </p:cNvPr>
          <p:cNvSpPr/>
          <p:nvPr/>
        </p:nvSpPr>
        <p:spPr>
          <a:xfrm>
            <a:off x="368014" y="732655"/>
            <a:ext cx="90937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 Encoder</a:t>
            </a:r>
            <a:endParaRPr lang="ko-KR" altLang="en-US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DD50D-F28C-4EF6-997F-6F98005F7ECA}"/>
              </a:ext>
            </a:extLst>
          </p:cNvPr>
          <p:cNvSpPr txBox="1"/>
          <p:nvPr/>
        </p:nvSpPr>
        <p:spPr>
          <a:xfrm>
            <a:off x="0" y="78175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분석목적별 분석결과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711A33-DB5A-90ED-D196-9362C01E4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5"/>
          <a:stretch/>
        </p:blipFill>
        <p:spPr bwMode="auto">
          <a:xfrm>
            <a:off x="2527883" y="3101829"/>
            <a:ext cx="5410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AFB2A6-4BD0-A0EA-9A97-3CCCEF6D93E5}"/>
              </a:ext>
            </a:extLst>
          </p:cNvPr>
          <p:cNvSpPr txBox="1"/>
          <p:nvPr/>
        </p:nvSpPr>
        <p:spPr>
          <a:xfrm>
            <a:off x="2832683" y="52368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-3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B4D612-D9CF-62D8-B95A-226DD50F9E93}"/>
              </a:ext>
            </a:extLst>
          </p:cNvPr>
          <p:cNvCxnSpPr/>
          <p:nvPr/>
        </p:nvCxnSpPr>
        <p:spPr>
          <a:xfrm>
            <a:off x="5068349" y="3152862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1DA7124-6AF1-99C8-0172-18E267956A63}"/>
              </a:ext>
            </a:extLst>
          </p:cNvPr>
          <p:cNvSpPr txBox="1"/>
          <p:nvPr/>
        </p:nvSpPr>
        <p:spPr>
          <a:xfrm>
            <a:off x="3505797" y="52368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-2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6C4AF-F06C-ADD3-4ADC-9FBD2A4DCFD9}"/>
              </a:ext>
            </a:extLst>
          </p:cNvPr>
          <p:cNvSpPr txBox="1"/>
          <p:nvPr/>
        </p:nvSpPr>
        <p:spPr>
          <a:xfrm>
            <a:off x="4156216" y="52368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9F51A-D699-3858-B6EB-522897E46C76}"/>
              </a:ext>
            </a:extLst>
          </p:cNvPr>
          <p:cNvSpPr txBox="1"/>
          <p:nvPr/>
        </p:nvSpPr>
        <p:spPr>
          <a:xfrm>
            <a:off x="5423483" y="523682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A56D6-BCCE-0BC8-3530-CFB92E918BC3}"/>
              </a:ext>
            </a:extLst>
          </p:cNvPr>
          <p:cNvSpPr txBox="1"/>
          <p:nvPr/>
        </p:nvSpPr>
        <p:spPr>
          <a:xfrm>
            <a:off x="6018130" y="523682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+2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016D4-3EAA-CE50-9BA3-A29C53000A64}"/>
              </a:ext>
            </a:extLst>
          </p:cNvPr>
          <p:cNvSpPr txBox="1"/>
          <p:nvPr/>
        </p:nvSpPr>
        <p:spPr>
          <a:xfrm>
            <a:off x="6668549" y="523682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+3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5B8523-C3BC-18C2-A7A1-275DA5A48EF0}"/>
              </a:ext>
            </a:extLst>
          </p:cNvPr>
          <p:cNvSpPr/>
          <p:nvPr/>
        </p:nvSpPr>
        <p:spPr>
          <a:xfrm>
            <a:off x="1918283" y="2873229"/>
            <a:ext cx="6400800" cy="2971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12C6E-D2EC-71FD-74EC-72BC4039E57C}"/>
              </a:ext>
            </a:extLst>
          </p:cNvPr>
          <p:cNvSpPr txBox="1"/>
          <p:nvPr/>
        </p:nvSpPr>
        <p:spPr>
          <a:xfrm>
            <a:off x="1089396" y="1453844"/>
            <a:ext cx="7957906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예측 결과와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Test Data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Loss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값을 활용하여 임계 값 설정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Six Sigma &gt; </a:t>
            </a:r>
            <a:r>
              <a:rPr lang="el-GR" altLang="ko-KR" dirty="0"/>
              <a:t>μ</a:t>
            </a:r>
            <a:r>
              <a:rPr lang="en-US" altLang="ko-KR" dirty="0"/>
              <a:t>-3</a:t>
            </a:r>
            <a:r>
              <a:rPr lang="el-GR" altLang="ko-KR" dirty="0"/>
              <a:t>σ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el-GR" altLang="ko-KR" dirty="0"/>
              <a:t>μ</a:t>
            </a:r>
            <a:r>
              <a:rPr lang="en-US" altLang="ko-KR" dirty="0"/>
              <a:t>+3</a:t>
            </a:r>
            <a:r>
              <a:rPr lang="el-GR" altLang="ko-KR" dirty="0"/>
              <a:t>σ</a:t>
            </a:r>
            <a:r>
              <a:rPr lang="en-US" altLang="ko-KR" dirty="0"/>
              <a:t> </a:t>
            </a:r>
            <a:r>
              <a:rPr lang="ko-KR" altLang="en-US" dirty="0"/>
              <a:t>안에 들어오지 않는 </a:t>
            </a:r>
            <a:r>
              <a:rPr lang="en-US" altLang="ko-KR" dirty="0"/>
              <a:t>Loss </a:t>
            </a:r>
            <a:r>
              <a:rPr lang="ko-KR" altLang="en-US" dirty="0"/>
              <a:t>값을 결함으로 판단</a:t>
            </a:r>
          </a:p>
        </p:txBody>
      </p:sp>
    </p:spTree>
    <p:extLst>
      <p:ext uri="{BB962C8B-B14F-4D97-AF65-F5344CB8AC3E}">
        <p14:creationId xmlns:p14="http://schemas.microsoft.com/office/powerpoint/2010/main" val="364920740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328</Words>
  <Application>Microsoft Office PowerPoint</Application>
  <PresentationFormat>A4 용지(210x297mm)</PresentationFormat>
  <Paragraphs>105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함초롬바탕</vt:lpstr>
      <vt:lpstr>Arial</vt:lpstr>
      <vt:lpstr>HY헤드라인M</vt:lpstr>
      <vt:lpstr>Arial</vt:lpstr>
      <vt:lpstr>맑은 고딕</vt:lpstr>
      <vt:lpstr>Eras Medium ITC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재성</dc:creator>
  <cp:lastModifiedBy>BAEK JH</cp:lastModifiedBy>
  <cp:revision>1070</cp:revision>
  <cp:lastPrinted>2021-04-05T13:30:43Z</cp:lastPrinted>
  <dcterms:created xsi:type="dcterms:W3CDTF">2019-06-13T11:16:22Z</dcterms:created>
  <dcterms:modified xsi:type="dcterms:W3CDTF">2022-12-13T07:03:54Z</dcterms:modified>
  <cp:version/>
</cp:coreProperties>
</file>