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21" r:id="rId4"/>
    <p:sldId id="1351" r:id="rId5"/>
    <p:sldId id="1358" r:id="rId6"/>
    <p:sldId id="1352" r:id="rId7"/>
    <p:sldId id="1359" r:id="rId8"/>
    <p:sldId id="1353" r:id="rId9"/>
    <p:sldId id="1360" r:id="rId10"/>
    <p:sldId id="1354" r:id="rId11"/>
    <p:sldId id="1355" r:id="rId12"/>
    <p:sldId id="1356" r:id="rId13"/>
    <p:sldId id="1362" r:id="rId14"/>
    <p:sldId id="1361" r:id="rId15"/>
    <p:sldId id="1357" r:id="rId16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66DD00-8356-45DD-2124-B86A0E9730AB}" name="BAEK JH" initials="BJ" userId="5bf085b155cd36c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83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2" cy="338348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9199" y="0"/>
            <a:ext cx="4275402" cy="338348"/>
          </a:xfrm>
          <a:prstGeom prst="rect">
            <a:avLst/>
          </a:prstGeom>
        </p:spPr>
        <p:txBody>
          <a:bodyPr vert="horz" lIns="90754" tIns="45377" rIns="90754" bIns="45377" rtlCol="0"/>
          <a:lstStyle>
            <a:lvl1pPr algn="r">
              <a:defRPr sz="1200"/>
            </a:lvl1pPr>
          </a:lstStyle>
          <a:p>
            <a:fld id="{6E5747AB-411D-46EA-BD5D-FC7D4E17AA0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4" tIns="45377" rIns="90754" bIns="4537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6"/>
          </a:xfrm>
          <a:prstGeom prst="rect">
            <a:avLst/>
          </a:prstGeom>
        </p:spPr>
        <p:txBody>
          <a:bodyPr vert="horz" lIns="90754" tIns="45377" rIns="90754" bIns="4537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397417"/>
            <a:ext cx="4275402" cy="338347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9199" y="6397417"/>
            <a:ext cx="4275402" cy="338347"/>
          </a:xfrm>
          <a:prstGeom prst="rect">
            <a:avLst/>
          </a:prstGeom>
        </p:spPr>
        <p:txBody>
          <a:bodyPr vert="horz" lIns="90754" tIns="45377" rIns="90754" bIns="45377" rtlCol="0" anchor="b"/>
          <a:lstStyle>
            <a:lvl1pPr algn="r">
              <a:defRPr sz="1200"/>
            </a:lvl1pPr>
          </a:lstStyle>
          <a:p>
            <a:fld id="{4C92D537-1A46-4D8F-9001-7AC4255E2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 userDrawn="1"/>
        </p:nvSpPr>
        <p:spPr>
          <a:xfrm>
            <a:off x="7979032" y="5786131"/>
            <a:ext cx="1166172" cy="1076785"/>
          </a:xfrm>
          <a:custGeom>
            <a:avLst/>
            <a:gdLst>
              <a:gd name="connsiteX0" fmla="*/ 1179871 w 1179871"/>
              <a:gd name="connsiteY0" fmla="*/ 1081548 h 1091380"/>
              <a:gd name="connsiteX1" fmla="*/ 1179871 w 1179871"/>
              <a:gd name="connsiteY1" fmla="*/ 1081548 h 1091380"/>
              <a:gd name="connsiteX2" fmla="*/ 1170038 w 1179871"/>
              <a:gd name="connsiteY2" fmla="*/ 0 h 1091380"/>
              <a:gd name="connsiteX3" fmla="*/ 0 w 1179871"/>
              <a:gd name="connsiteY3" fmla="*/ 1091380 h 1091380"/>
              <a:gd name="connsiteX4" fmla="*/ 1179871 w 1179871"/>
              <a:gd name="connsiteY4" fmla="*/ 1081548 h 1091380"/>
              <a:gd name="connsiteX0" fmla="*/ 1184633 w 1184633"/>
              <a:gd name="connsiteY0" fmla="*/ 1081548 h 1081548"/>
              <a:gd name="connsiteX1" fmla="*/ 1184633 w 1184633"/>
              <a:gd name="connsiteY1" fmla="*/ 1081548 h 1081548"/>
              <a:gd name="connsiteX2" fmla="*/ 1174800 w 1184633"/>
              <a:gd name="connsiteY2" fmla="*/ 0 h 1081548"/>
              <a:gd name="connsiteX3" fmla="*/ 0 w 1184633"/>
              <a:gd name="connsiteY3" fmla="*/ 1072330 h 1081548"/>
              <a:gd name="connsiteX4" fmla="*/ 1184633 w 1184633"/>
              <a:gd name="connsiteY4" fmla="*/ 1081548 h 1081548"/>
              <a:gd name="connsiteX0" fmla="*/ 1184633 w 1184633"/>
              <a:gd name="connsiteY0" fmla="*/ 1081548 h 1081548"/>
              <a:gd name="connsiteX1" fmla="*/ 1184633 w 1184633"/>
              <a:gd name="connsiteY1" fmla="*/ 1081548 h 1081548"/>
              <a:gd name="connsiteX2" fmla="*/ 1174800 w 1184633"/>
              <a:gd name="connsiteY2" fmla="*/ 0 h 1081548"/>
              <a:gd name="connsiteX3" fmla="*/ 0 w 1184633"/>
              <a:gd name="connsiteY3" fmla="*/ 1079473 h 1081548"/>
              <a:gd name="connsiteX4" fmla="*/ 1184633 w 1184633"/>
              <a:gd name="connsiteY4" fmla="*/ 1081548 h 1081548"/>
              <a:gd name="connsiteX0" fmla="*/ 1184633 w 1184633"/>
              <a:gd name="connsiteY0" fmla="*/ 1076785 h 1076785"/>
              <a:gd name="connsiteX1" fmla="*/ 1184633 w 1184633"/>
              <a:gd name="connsiteY1" fmla="*/ 1076785 h 1076785"/>
              <a:gd name="connsiteX2" fmla="*/ 1162894 w 1184633"/>
              <a:gd name="connsiteY2" fmla="*/ 0 h 1076785"/>
              <a:gd name="connsiteX3" fmla="*/ 0 w 1184633"/>
              <a:gd name="connsiteY3" fmla="*/ 1074710 h 1076785"/>
              <a:gd name="connsiteX4" fmla="*/ 1184633 w 1184633"/>
              <a:gd name="connsiteY4" fmla="*/ 1076785 h 1076785"/>
              <a:gd name="connsiteX0" fmla="*/ 1160820 w 1184633"/>
              <a:gd name="connsiteY0" fmla="*/ 1076785 h 1076785"/>
              <a:gd name="connsiteX1" fmla="*/ 1184633 w 1184633"/>
              <a:gd name="connsiteY1" fmla="*/ 1076785 h 1076785"/>
              <a:gd name="connsiteX2" fmla="*/ 1162894 w 1184633"/>
              <a:gd name="connsiteY2" fmla="*/ 0 h 1076785"/>
              <a:gd name="connsiteX3" fmla="*/ 0 w 1184633"/>
              <a:gd name="connsiteY3" fmla="*/ 1074710 h 1076785"/>
              <a:gd name="connsiteX4" fmla="*/ 1160820 w 1184633"/>
              <a:gd name="connsiteY4" fmla="*/ 1076785 h 1076785"/>
              <a:gd name="connsiteX0" fmla="*/ 1160820 w 1166172"/>
              <a:gd name="connsiteY0" fmla="*/ 1076785 h 1076785"/>
              <a:gd name="connsiteX1" fmla="*/ 1165583 w 1166172"/>
              <a:gd name="connsiteY1" fmla="*/ 1076785 h 1076785"/>
              <a:gd name="connsiteX2" fmla="*/ 1162894 w 1166172"/>
              <a:gd name="connsiteY2" fmla="*/ 0 h 1076785"/>
              <a:gd name="connsiteX3" fmla="*/ 0 w 1166172"/>
              <a:gd name="connsiteY3" fmla="*/ 1074710 h 1076785"/>
              <a:gd name="connsiteX4" fmla="*/ 1160820 w 1166172"/>
              <a:gd name="connsiteY4" fmla="*/ 1076785 h 107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172" h="1076785">
                <a:moveTo>
                  <a:pt x="1160820" y="1076785"/>
                </a:moveTo>
                <a:lnTo>
                  <a:pt x="1165583" y="1076785"/>
                </a:lnTo>
                <a:cubicBezTo>
                  <a:pt x="1162305" y="716269"/>
                  <a:pt x="1166172" y="360516"/>
                  <a:pt x="1162894" y="0"/>
                </a:cubicBezTo>
                <a:lnTo>
                  <a:pt x="0" y="1074710"/>
                </a:lnTo>
                <a:lnTo>
                  <a:pt x="1160820" y="107678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 userDrawn="1"/>
        </p:nvSpPr>
        <p:spPr>
          <a:xfrm>
            <a:off x="7965902" y="5783441"/>
            <a:ext cx="1182861" cy="1072024"/>
          </a:xfrm>
          <a:custGeom>
            <a:avLst/>
            <a:gdLst>
              <a:gd name="connsiteX0" fmla="*/ 0 w 1740310"/>
              <a:gd name="connsiteY0" fmla="*/ 1081549 h 1081549"/>
              <a:gd name="connsiteX1" fmla="*/ 609600 w 1740310"/>
              <a:gd name="connsiteY1" fmla="*/ 98323 h 1081549"/>
              <a:gd name="connsiteX2" fmla="*/ 1740310 w 1740310"/>
              <a:gd name="connsiteY2" fmla="*/ 0 h 1081549"/>
              <a:gd name="connsiteX3" fmla="*/ 0 w 1740310"/>
              <a:gd name="connsiteY3" fmla="*/ 1081549 h 1081549"/>
              <a:gd name="connsiteX0" fmla="*/ 0 w 1740310"/>
              <a:gd name="connsiteY0" fmla="*/ 1081549 h 1081549"/>
              <a:gd name="connsiteX1" fmla="*/ 609600 w 1740310"/>
              <a:gd name="connsiteY1" fmla="*/ 98323 h 1081549"/>
              <a:gd name="connsiteX2" fmla="*/ 1740310 w 1740310"/>
              <a:gd name="connsiteY2" fmla="*/ 0 h 1081549"/>
              <a:gd name="connsiteX3" fmla="*/ 0 w 1740310"/>
              <a:gd name="connsiteY3" fmla="*/ 1081549 h 1081549"/>
              <a:gd name="connsiteX0" fmla="*/ 0 w 1740310"/>
              <a:gd name="connsiteY0" fmla="*/ 1081549 h 1081549"/>
              <a:gd name="connsiteX1" fmla="*/ 609600 w 1740310"/>
              <a:gd name="connsiteY1" fmla="*/ 98323 h 1081549"/>
              <a:gd name="connsiteX2" fmla="*/ 1740310 w 1740310"/>
              <a:gd name="connsiteY2" fmla="*/ 0 h 1081549"/>
              <a:gd name="connsiteX3" fmla="*/ 0 w 1740310"/>
              <a:gd name="connsiteY3" fmla="*/ 1081549 h 1081549"/>
              <a:gd name="connsiteX0" fmla="*/ 0 w 1740310"/>
              <a:gd name="connsiteY0" fmla="*/ 1081549 h 1081549"/>
              <a:gd name="connsiteX1" fmla="*/ 609600 w 1740310"/>
              <a:gd name="connsiteY1" fmla="*/ 98323 h 1081549"/>
              <a:gd name="connsiteX2" fmla="*/ 1740310 w 1740310"/>
              <a:gd name="connsiteY2" fmla="*/ 0 h 1081549"/>
              <a:gd name="connsiteX3" fmla="*/ 0 w 1740310"/>
              <a:gd name="connsiteY3" fmla="*/ 1081549 h 1081549"/>
              <a:gd name="connsiteX0" fmla="*/ 0 w 1740310"/>
              <a:gd name="connsiteY0" fmla="*/ 1081549 h 1081549"/>
              <a:gd name="connsiteX1" fmla="*/ 609600 w 1740310"/>
              <a:gd name="connsiteY1" fmla="*/ 98323 h 1081549"/>
              <a:gd name="connsiteX2" fmla="*/ 1740310 w 1740310"/>
              <a:gd name="connsiteY2" fmla="*/ 0 h 1081549"/>
              <a:gd name="connsiteX3" fmla="*/ 0 w 1740310"/>
              <a:gd name="connsiteY3" fmla="*/ 1081549 h 1081549"/>
              <a:gd name="connsiteX0" fmla="*/ 0 w 1740310"/>
              <a:gd name="connsiteY0" fmla="*/ 1131665 h 1131665"/>
              <a:gd name="connsiteX1" fmla="*/ 609600 w 1740310"/>
              <a:gd name="connsiteY1" fmla="*/ 148439 h 1131665"/>
              <a:gd name="connsiteX2" fmla="*/ 1740310 w 1740310"/>
              <a:gd name="connsiteY2" fmla="*/ 50116 h 1131665"/>
              <a:gd name="connsiteX3" fmla="*/ 0 w 1740310"/>
              <a:gd name="connsiteY3" fmla="*/ 1131665 h 1131665"/>
              <a:gd name="connsiteX0" fmla="*/ 0 w 1740310"/>
              <a:gd name="connsiteY0" fmla="*/ 1131665 h 1131665"/>
              <a:gd name="connsiteX1" fmla="*/ 609600 w 1740310"/>
              <a:gd name="connsiteY1" fmla="*/ 148439 h 1131665"/>
              <a:gd name="connsiteX2" fmla="*/ 1740310 w 1740310"/>
              <a:gd name="connsiteY2" fmla="*/ 50116 h 1131665"/>
              <a:gd name="connsiteX3" fmla="*/ 0 w 1740310"/>
              <a:gd name="connsiteY3" fmla="*/ 1131665 h 1131665"/>
              <a:gd name="connsiteX0" fmla="*/ 0 w 1740310"/>
              <a:gd name="connsiteY0" fmla="*/ 1131665 h 1131665"/>
              <a:gd name="connsiteX1" fmla="*/ 609600 w 1740310"/>
              <a:gd name="connsiteY1" fmla="*/ 148439 h 1131665"/>
              <a:gd name="connsiteX2" fmla="*/ 1740310 w 1740310"/>
              <a:gd name="connsiteY2" fmla="*/ 50116 h 1131665"/>
              <a:gd name="connsiteX3" fmla="*/ 0 w 1740310"/>
              <a:gd name="connsiteY3" fmla="*/ 1131665 h 1131665"/>
              <a:gd name="connsiteX0" fmla="*/ 0 w 1740310"/>
              <a:gd name="connsiteY0" fmla="*/ 1131665 h 1131665"/>
              <a:gd name="connsiteX1" fmla="*/ 609600 w 1740310"/>
              <a:gd name="connsiteY1" fmla="*/ 148439 h 1131665"/>
              <a:gd name="connsiteX2" fmla="*/ 1740310 w 1740310"/>
              <a:gd name="connsiteY2" fmla="*/ 50116 h 1131665"/>
              <a:gd name="connsiteX3" fmla="*/ 0 w 1740310"/>
              <a:gd name="connsiteY3" fmla="*/ 1131665 h 1131665"/>
              <a:gd name="connsiteX0" fmla="*/ 0 w 1740310"/>
              <a:gd name="connsiteY0" fmla="*/ 1081549 h 1081549"/>
              <a:gd name="connsiteX1" fmla="*/ 609600 w 1740310"/>
              <a:gd name="connsiteY1" fmla="*/ 98323 h 1081549"/>
              <a:gd name="connsiteX2" fmla="*/ 1740310 w 1740310"/>
              <a:gd name="connsiteY2" fmla="*/ 0 h 1081549"/>
              <a:gd name="connsiteX3" fmla="*/ 0 w 1740310"/>
              <a:gd name="connsiteY3" fmla="*/ 1081549 h 1081549"/>
              <a:gd name="connsiteX0" fmla="*/ 0 w 1740310"/>
              <a:gd name="connsiteY0" fmla="*/ 1081549 h 1081549"/>
              <a:gd name="connsiteX1" fmla="*/ 609600 w 1740310"/>
              <a:gd name="connsiteY1" fmla="*/ 98323 h 1081549"/>
              <a:gd name="connsiteX2" fmla="*/ 1740310 w 1740310"/>
              <a:gd name="connsiteY2" fmla="*/ 0 h 1081549"/>
              <a:gd name="connsiteX3" fmla="*/ 0 w 1740310"/>
              <a:gd name="connsiteY3" fmla="*/ 1081549 h 1081549"/>
              <a:gd name="connsiteX0" fmla="*/ 0 w 1733330"/>
              <a:gd name="connsiteY0" fmla="*/ 1072024 h 1072024"/>
              <a:gd name="connsiteX1" fmla="*/ 602620 w 1733330"/>
              <a:gd name="connsiteY1" fmla="*/ 98323 h 1072024"/>
              <a:gd name="connsiteX2" fmla="*/ 1733330 w 1733330"/>
              <a:gd name="connsiteY2" fmla="*/ 0 h 1072024"/>
              <a:gd name="connsiteX3" fmla="*/ 0 w 1733330"/>
              <a:gd name="connsiteY3" fmla="*/ 1072024 h 10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3330" h="1072024">
                <a:moveTo>
                  <a:pt x="0" y="1072024"/>
                </a:moveTo>
                <a:cubicBezTo>
                  <a:pt x="692895" y="655693"/>
                  <a:pt x="903942" y="359751"/>
                  <a:pt x="602620" y="98323"/>
                </a:cubicBezTo>
                <a:cubicBezTo>
                  <a:pt x="1139509" y="165240"/>
                  <a:pt x="1416397" y="96318"/>
                  <a:pt x="1733330" y="0"/>
                </a:cubicBezTo>
                <a:cubicBezTo>
                  <a:pt x="1214150" y="746678"/>
                  <a:pt x="621118" y="881932"/>
                  <a:pt x="0" y="10720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CC109754-1F8C-B69C-52CA-DDD6FD490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54091" y="6346946"/>
            <a:ext cx="21336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22. 12. 12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8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33400"/>
            <a:ext cx="9144000" cy="45719"/>
          </a:xfrm>
          <a:prstGeom prst="rect">
            <a:avLst/>
          </a:prstGeom>
          <a:solidFill>
            <a:srgbClr val="036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754091" y="6346946"/>
            <a:ext cx="21336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22. 12. 12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38BC2-3349-4CB0-3450-DEEC54C71606}"/>
              </a:ext>
            </a:extLst>
          </p:cNvPr>
          <p:cNvSpPr txBox="1"/>
          <p:nvPr userDrawn="1"/>
        </p:nvSpPr>
        <p:spPr>
          <a:xfrm>
            <a:off x="182916" y="13716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산업 빅데이터 분석 실제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FD03D-F254-198A-8DA9-EEC78E4F4256}"/>
              </a:ext>
            </a:extLst>
          </p:cNvPr>
          <p:cNvSpPr txBox="1"/>
          <p:nvPr userDrawn="1"/>
        </p:nvSpPr>
        <p:spPr>
          <a:xfrm>
            <a:off x="4915587" y="137160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2022254003 </a:t>
            </a:r>
            <a:r>
              <a:rPr lang="ko-KR" altLang="en-US" dirty="0"/>
              <a:t>산업인공지능학과 </a:t>
            </a:r>
            <a:r>
              <a:rPr lang="ko-KR" altLang="en-US" dirty="0" err="1"/>
              <a:t>백정흠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82D1FC5-84F1-6663-B599-2BFA93927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54091" y="6346946"/>
            <a:ext cx="21336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22. 12. 12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64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57064BAC-3A4C-57F6-B82E-9952FD492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54091" y="6346946"/>
            <a:ext cx="21336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22. 12. 12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07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752F7C5C-0C5D-B9F0-CD0B-E7C4A04D2A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54091" y="6346946"/>
            <a:ext cx="21336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22. 12. 12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4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453E9D9-5319-7283-66AA-0A58EFF04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54091" y="6346946"/>
            <a:ext cx="21336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22. 12. 12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업무지원팀\바탕 화면\디엘정보통신\DLIT-기획안\회사소개서\디엘_간지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1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24" t="85658" r="1962" b="4895"/>
          <a:stretch>
            <a:fillRect/>
          </a:stretch>
        </p:blipFill>
        <p:spPr bwMode="auto">
          <a:xfrm>
            <a:off x="8316058" y="6243639"/>
            <a:ext cx="82940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4398FDA1-52B4-DC8A-B98C-C1016A095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54091" y="6346946"/>
            <a:ext cx="21336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22. 12. 12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7450EE-E33A-56B9-F519-6519DD8EFDC6}"/>
              </a:ext>
            </a:extLst>
          </p:cNvPr>
          <p:cNvSpPr/>
          <p:nvPr userDrawn="1"/>
        </p:nvSpPr>
        <p:spPr>
          <a:xfrm>
            <a:off x="0" y="533400"/>
            <a:ext cx="9144000" cy="45719"/>
          </a:xfrm>
          <a:prstGeom prst="rect">
            <a:avLst/>
          </a:prstGeom>
          <a:solidFill>
            <a:srgbClr val="036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8385208C-ED36-8AEF-A45C-0B6FB20DD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54091" y="6346946"/>
            <a:ext cx="2133600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22. 12. 12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5D67C-804A-BFE2-9DCF-2EDAB7A84DFE}"/>
              </a:ext>
            </a:extLst>
          </p:cNvPr>
          <p:cNvSpPr txBox="1"/>
          <p:nvPr userDrawn="1"/>
        </p:nvSpPr>
        <p:spPr>
          <a:xfrm>
            <a:off x="182916" y="13716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산업 빅데이터 분석 실제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FD595-F6F4-3DE7-7A95-F2506E438928}"/>
              </a:ext>
            </a:extLst>
          </p:cNvPr>
          <p:cNvSpPr txBox="1"/>
          <p:nvPr userDrawn="1"/>
        </p:nvSpPr>
        <p:spPr>
          <a:xfrm>
            <a:off x="4915587" y="137160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2022254003 </a:t>
            </a:r>
            <a:r>
              <a:rPr lang="ko-KR" altLang="en-US" dirty="0"/>
              <a:t>산업인공지능학과 </a:t>
            </a:r>
            <a:r>
              <a:rPr lang="ko-KR" altLang="en-US" dirty="0" err="1"/>
              <a:t>백정흠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5" r:id="rId3"/>
    <p:sldLayoutId id="2147483677" r:id="rId4"/>
    <p:sldLayoutId id="2147483678" r:id="rId5"/>
    <p:sldLayoutId id="2147483662" r:id="rId6"/>
    <p:sldLayoutId id="2147483666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 idx="4294967295"/>
          </p:nvPr>
        </p:nvSpPr>
        <p:spPr>
          <a:xfrm>
            <a:off x="655943" y="1600200"/>
            <a:ext cx="7819836" cy="1474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-12700" algn="ctr">
              <a:lnSpc>
                <a:spcPts val="3750"/>
              </a:lnSpc>
            </a:pPr>
            <a:r>
              <a:rPr lang="ko-KR" altLang="en-US" sz="4800" b="1" spc="-45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Narrow"/>
              </a:rPr>
              <a:t>산업 빅데이터 분석 실제</a:t>
            </a:r>
            <a:br>
              <a:rPr lang="en-US" sz="4800" b="1" spc="-9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Narrow"/>
              </a:rPr>
            </a:br>
            <a:br>
              <a:rPr lang="en-US" sz="4800" b="1" spc="-9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Arial Narrow"/>
              </a:rPr>
            </a:br>
            <a:r>
              <a:rPr lang="ko-KR" altLang="en-US" sz="4800" b="1" spc="-95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Malgun Gothic"/>
              </a:rPr>
              <a:t>프로젝트 최종 결과 발표</a:t>
            </a:r>
            <a:endParaRPr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cs typeface="Malgun Gothic"/>
            </a:endParaRPr>
          </a:p>
        </p:txBody>
      </p:sp>
      <p:sp>
        <p:nvSpPr>
          <p:cNvPr id="2" name="object 16">
            <a:extLst>
              <a:ext uri="{FF2B5EF4-FFF2-40B4-BE49-F238E27FC236}">
                <a16:creationId xmlns:a16="http://schemas.microsoft.com/office/drawing/2014/main" id="{5BFA4533-4073-2C48-0F41-BD06D989E60C}"/>
              </a:ext>
            </a:extLst>
          </p:cNvPr>
          <p:cNvSpPr txBox="1">
            <a:spLocks/>
          </p:cNvSpPr>
          <p:nvPr/>
        </p:nvSpPr>
        <p:spPr>
          <a:xfrm>
            <a:off x="655943" y="4343400"/>
            <a:ext cx="7819836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indent="-12700" algn="ctr" latinLnBrk="0">
              <a:lnSpc>
                <a:spcPts val="3750"/>
              </a:lnSpc>
            </a:pPr>
            <a:r>
              <a:rPr lang="ko-KR" altLang="en-US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 Narrow"/>
              </a:rPr>
              <a:t>산업인공지능학과</a:t>
            </a:r>
            <a:endParaRPr lang="en-US" altLang="ko-KR" sz="3200" kern="0" spc="-45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 Narrow"/>
            </a:endParaRPr>
          </a:p>
          <a:p>
            <a:pPr marL="12700" indent="-12700" algn="ctr" latinLnBrk="0">
              <a:lnSpc>
                <a:spcPts val="3750"/>
              </a:lnSpc>
            </a:pPr>
            <a:r>
              <a:rPr lang="en-US" altLang="ko-KR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 Narrow"/>
              </a:rPr>
              <a:t>2022254003 </a:t>
            </a:r>
            <a:r>
              <a:rPr lang="ko-KR" altLang="en-US" sz="3200" kern="0" spc="-45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 Narrow"/>
              </a:rPr>
              <a:t>백정흠</a:t>
            </a:r>
            <a:endParaRPr lang="en-US" altLang="ko-KR" sz="3200" kern="0" spc="-45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 Narrow"/>
            </a:endParaRPr>
          </a:p>
          <a:p>
            <a:pPr marL="12700" indent="-12700" algn="ctr" latinLnBrk="0">
              <a:lnSpc>
                <a:spcPts val="3750"/>
              </a:lnSpc>
            </a:pPr>
            <a:endParaRPr lang="en-US" altLang="ko-KR" sz="3200" kern="0" spc="-45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Malgun Gothic"/>
            </a:endParaRPr>
          </a:p>
          <a:p>
            <a:pPr marL="12700" indent="-12700" algn="ctr" latinLnBrk="0">
              <a:lnSpc>
                <a:spcPts val="3750"/>
              </a:lnSpc>
            </a:pPr>
            <a:r>
              <a:rPr lang="en-US" altLang="ko-KR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22.</a:t>
            </a:r>
            <a:r>
              <a:rPr lang="ko-KR" altLang="en-US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en-US" altLang="ko-KR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12.</a:t>
            </a:r>
            <a:r>
              <a:rPr lang="ko-KR" altLang="en-US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 </a:t>
            </a:r>
            <a:r>
              <a:rPr lang="en-US" altLang="ko-KR" sz="3200" kern="0" spc="-45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algun Gothic"/>
              </a:rPr>
              <a:t>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</a:t>
            </a:r>
            <a:r>
              <a:rPr lang="ko-KR" altLang="en-US" sz="2400" b="1" dirty="0" err="1">
                <a:latin typeface="+mj-ea"/>
                <a:ea typeface="+mj-ea"/>
                <a:cs typeface="Malgun Gothic"/>
              </a:rPr>
              <a:t>전처리</a:t>
            </a:r>
            <a:endParaRPr lang="en-US" altLang="ko-KR" sz="2400" b="1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C4E9804-FA4A-6006-06BE-9E49847A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60403"/>
              </p:ext>
            </p:extLst>
          </p:nvPr>
        </p:nvGraphicFramePr>
        <p:xfrm>
          <a:off x="1524000" y="4343400"/>
          <a:ext cx="6096000" cy="200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9338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485255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6683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Ratio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3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Row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8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Learning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78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Data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(Learning Data)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30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3593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187879-C7FD-2053-CA7E-4C29810AC3B6}"/>
              </a:ext>
            </a:extLst>
          </p:cNvPr>
          <p:cNvSpPr txBox="1"/>
          <p:nvPr/>
        </p:nvSpPr>
        <p:spPr>
          <a:xfrm>
            <a:off x="609600" y="2048470"/>
            <a:ext cx="792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CNC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설비명과 생산 품목 번호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Columns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제거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endParaRPr lang="en-US" altLang="ko-KR" sz="1800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압력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속도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전압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회전 수의 단위가 달라 </a:t>
            </a:r>
            <a:r>
              <a:rPr lang="en-US" altLang="ko-KR" kern="0" dirty="0" err="1">
                <a:solidFill>
                  <a:sysClr val="windowText" lastClr="000000"/>
                </a:solidFill>
                <a:latin typeface="+mn-ea"/>
              </a:rPr>
              <a:t>Scailer-MinMaxScaler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를 적용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8E5A0-DD7D-F420-FE25-B388C991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813" y="3200551"/>
            <a:ext cx="4676925" cy="859027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B0ABBD1-C28A-FE27-0120-BB948536572B}"/>
              </a:ext>
            </a:extLst>
          </p:cNvPr>
          <p:cNvSpPr/>
          <p:nvPr/>
        </p:nvSpPr>
        <p:spPr>
          <a:xfrm>
            <a:off x="3581400" y="3168400"/>
            <a:ext cx="4978167" cy="923330"/>
          </a:xfrm>
          <a:prstGeom prst="wedgeRectCallout">
            <a:avLst>
              <a:gd name="adj1" fmla="val 4950"/>
              <a:gd name="adj2" fmla="val -683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6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4114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학습</a:t>
            </a:r>
            <a:r>
              <a:rPr lang="en-US" altLang="ko-KR" sz="2400" b="1" dirty="0">
                <a:latin typeface="+mj-ea"/>
                <a:ea typeface="+mj-ea"/>
                <a:cs typeface="Malgun Gothic"/>
              </a:rPr>
              <a:t>_ Auto Encoder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4.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DDFE7C8-DB44-D2A8-1534-10FC114A9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01405"/>
              </p:ext>
            </p:extLst>
          </p:nvPr>
        </p:nvGraphicFramePr>
        <p:xfrm>
          <a:off x="823211" y="1745575"/>
          <a:ext cx="7253988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362">
                  <a:extLst>
                    <a:ext uri="{9D8B030D-6E8A-4147-A177-3AD203B41FA5}">
                      <a16:colId xmlns:a16="http://schemas.microsoft.com/office/drawing/2014/main" val="2226811980"/>
                    </a:ext>
                  </a:extLst>
                </a:gridCol>
                <a:gridCol w="1977520">
                  <a:extLst>
                    <a:ext uri="{9D8B030D-6E8A-4147-A177-3AD203B41FA5}">
                      <a16:colId xmlns:a16="http://schemas.microsoft.com/office/drawing/2014/main" val="219817463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3267790836"/>
                    </a:ext>
                  </a:extLst>
                </a:gridCol>
                <a:gridCol w="1903595">
                  <a:extLst>
                    <a:ext uri="{9D8B030D-6E8A-4147-A177-3AD203B41FA5}">
                      <a16:colId xmlns:a16="http://schemas.microsoft.com/office/drawing/2014/main" val="1938235761"/>
                    </a:ext>
                  </a:extLst>
                </a:gridCol>
                <a:gridCol w="1316806">
                  <a:extLst>
                    <a:ext uri="{9D8B030D-6E8A-4147-A177-3AD203B41FA5}">
                      <a16:colId xmlns:a16="http://schemas.microsoft.com/office/drawing/2014/main" val="151112563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Machine_Name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 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working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231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2022-10-11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53254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2022-10-12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2544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2022-10-14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202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2022-10-16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6961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2022-10-17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4452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Orm-0270-E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2022-10-18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123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Orm-0270-E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2022-10-19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2134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DN-Chop-01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Orm-0270-E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2022-10-20 9:00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62995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6EFEACD-B596-1983-4970-08CCD54F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962400"/>
            <a:ext cx="3557240" cy="2209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B6DC56-BACE-3DB1-DA2A-11EA562D6F31}"/>
              </a:ext>
            </a:extLst>
          </p:cNvPr>
          <p:cNvSpPr txBox="1"/>
          <p:nvPr/>
        </p:nvSpPr>
        <p:spPr>
          <a:xfrm>
            <a:off x="862360" y="4038600"/>
            <a:ext cx="37459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전체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Data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중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Labeling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이 되어있지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않은 불량 데이터 활용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각 작업 날짜의 불량 개수 확인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kern="0" dirty="0" err="1">
                <a:solidFill>
                  <a:sysClr val="windowText" lastClr="000000"/>
                </a:solidFill>
                <a:latin typeface="+mn-ea"/>
              </a:rPr>
              <a:t>AutoEncoder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알고리즘을 통해 모델 학습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3E6575-2FC2-2EC2-700D-BF11E3450614}"/>
              </a:ext>
            </a:extLst>
          </p:cNvPr>
          <p:cNvSpPr/>
          <p:nvPr/>
        </p:nvSpPr>
        <p:spPr>
          <a:xfrm>
            <a:off x="685800" y="3886200"/>
            <a:ext cx="757168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8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69D3F7-684C-5673-6345-30A6A03477AA}"/>
              </a:ext>
            </a:extLst>
          </p:cNvPr>
          <p:cNvSpPr txBox="1"/>
          <p:nvPr/>
        </p:nvSpPr>
        <p:spPr>
          <a:xfrm>
            <a:off x="728894" y="1610312"/>
            <a:ext cx="795790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Data Set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을 사용하여 </a:t>
            </a:r>
            <a:r>
              <a:rPr lang="en-US" altLang="ko-KR" kern="0" dirty="0" err="1">
                <a:solidFill>
                  <a:sysClr val="windowText" lastClr="000000"/>
                </a:solidFill>
                <a:latin typeface="+mn-ea"/>
              </a:rPr>
              <a:t>AutoEncoder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모델을 훈련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85F90-AE40-D059-D9AD-4467B461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8400"/>
            <a:ext cx="4800600" cy="3705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A40F66-91E5-A7A7-A94D-C027B8258849}"/>
              </a:ext>
            </a:extLst>
          </p:cNvPr>
          <p:cNvSpPr txBox="1"/>
          <p:nvPr/>
        </p:nvSpPr>
        <p:spPr>
          <a:xfrm>
            <a:off x="5791200" y="5334000"/>
            <a:ext cx="1981200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구현</a:t>
            </a:r>
            <a:endParaRPr lang="en-US" altLang="ko-KR" dirty="0"/>
          </a:p>
          <a:p>
            <a:r>
              <a:rPr lang="en-US" altLang="ko-KR" sz="2000" dirty="0"/>
              <a:t>&gt; Encoder Model</a:t>
            </a:r>
            <a:endParaRPr lang="ko-KR" altLang="en-US" sz="2000" dirty="0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55CF2B9-68CD-D379-031D-5CABA8CDD749}"/>
              </a:ext>
            </a:extLst>
          </p:cNvPr>
          <p:cNvSpPr txBox="1"/>
          <p:nvPr/>
        </p:nvSpPr>
        <p:spPr>
          <a:xfrm>
            <a:off x="914400" y="990600"/>
            <a:ext cx="4114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학습</a:t>
            </a:r>
            <a:r>
              <a:rPr lang="en-US" altLang="ko-KR" sz="2400" b="1" dirty="0">
                <a:latin typeface="+mj-ea"/>
                <a:ea typeface="+mj-ea"/>
                <a:cs typeface="Malgun Gothic"/>
              </a:rPr>
              <a:t>_ Auto Encoder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D13B5C58-83C4-19C7-C572-2995F06EDB2B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4.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467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69D3F7-684C-5673-6345-30A6A03477AA}"/>
              </a:ext>
            </a:extLst>
          </p:cNvPr>
          <p:cNvSpPr txBox="1"/>
          <p:nvPr/>
        </p:nvSpPr>
        <p:spPr>
          <a:xfrm>
            <a:off x="728894" y="1936626"/>
            <a:ext cx="795790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Data Set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을 사용하여 </a:t>
            </a:r>
            <a:r>
              <a:rPr lang="en-US" altLang="ko-KR" kern="0" dirty="0" err="1">
                <a:solidFill>
                  <a:sysClr val="windowText" lastClr="000000"/>
                </a:solidFill>
                <a:latin typeface="+mn-ea"/>
              </a:rPr>
              <a:t>AutoEncoder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모델을 훈련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40F66-91E5-A7A7-A94D-C027B8258849}"/>
              </a:ext>
            </a:extLst>
          </p:cNvPr>
          <p:cNvSpPr txBox="1"/>
          <p:nvPr/>
        </p:nvSpPr>
        <p:spPr>
          <a:xfrm>
            <a:off x="5943600" y="4199692"/>
            <a:ext cx="1981200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모델 설정</a:t>
            </a:r>
            <a:endParaRPr lang="en-US" altLang="ko-KR" dirty="0"/>
          </a:p>
          <a:p>
            <a:r>
              <a:rPr lang="en-US" altLang="ko-KR" sz="2000" dirty="0"/>
              <a:t>&gt; Encoder Model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FBBFFB-B93A-ADB1-2490-E4B596D3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73808"/>
            <a:ext cx="6467475" cy="1419225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113B8270-B7D7-73CB-7083-55DCAD94D914}"/>
              </a:ext>
            </a:extLst>
          </p:cNvPr>
          <p:cNvSpPr txBox="1"/>
          <p:nvPr/>
        </p:nvSpPr>
        <p:spPr>
          <a:xfrm>
            <a:off x="914400" y="990600"/>
            <a:ext cx="4114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학습</a:t>
            </a:r>
            <a:r>
              <a:rPr lang="en-US" altLang="ko-KR" sz="2400" b="1" dirty="0">
                <a:latin typeface="+mj-ea"/>
                <a:ea typeface="+mj-ea"/>
                <a:cs typeface="Malgun Gothic"/>
              </a:rPr>
              <a:t>_ Auto Encoder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15BA882-1939-D531-3785-4293C9795C27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4.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284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4114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분석 학습 결과</a:t>
            </a:r>
            <a:endParaRPr lang="en-US" altLang="ko-KR" sz="2400" b="1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5.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9D3F7-684C-5673-6345-30A6A03477AA}"/>
              </a:ext>
            </a:extLst>
          </p:cNvPr>
          <p:cNvSpPr txBox="1"/>
          <p:nvPr/>
        </p:nvSpPr>
        <p:spPr>
          <a:xfrm>
            <a:off x="695113" y="1821343"/>
            <a:ext cx="7957906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>
                <a:solidFill>
                  <a:sysClr val="windowText" lastClr="000000"/>
                </a:solidFill>
                <a:latin typeface="+mn-ea"/>
              </a:rPr>
              <a:t>AutoEncoder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예측 결과와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Test Data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 Loss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값을 활용하여 임계 값 설정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Six Sigma &gt; </a:t>
            </a:r>
            <a:r>
              <a:rPr lang="el-GR" altLang="ko-KR" dirty="0"/>
              <a:t>μ</a:t>
            </a:r>
            <a:r>
              <a:rPr lang="en-US" altLang="ko-KR" dirty="0"/>
              <a:t>-3</a:t>
            </a:r>
            <a:r>
              <a:rPr lang="el-GR" altLang="ko-KR" dirty="0"/>
              <a:t>σ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el-GR" altLang="ko-KR" dirty="0"/>
              <a:t>μ</a:t>
            </a:r>
            <a:r>
              <a:rPr lang="en-US" altLang="ko-KR" dirty="0"/>
              <a:t>+3</a:t>
            </a:r>
            <a:r>
              <a:rPr lang="el-GR" altLang="ko-KR" dirty="0"/>
              <a:t>σ</a:t>
            </a:r>
            <a:r>
              <a:rPr lang="en-US" altLang="ko-KR" dirty="0"/>
              <a:t> </a:t>
            </a:r>
            <a:r>
              <a:rPr lang="ko-KR" altLang="en-US" dirty="0"/>
              <a:t>안에 들어오지 않는 </a:t>
            </a:r>
            <a:r>
              <a:rPr lang="en-US" altLang="ko-KR" dirty="0"/>
              <a:t>Loss </a:t>
            </a:r>
            <a:r>
              <a:rPr lang="ko-KR" altLang="en-US" dirty="0"/>
              <a:t>값을 결함으로 판단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AC273-11C8-F078-AB49-15B14B526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5"/>
          <a:stretch/>
        </p:blipFill>
        <p:spPr bwMode="auto">
          <a:xfrm>
            <a:off x="2133600" y="3429000"/>
            <a:ext cx="5410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0BA28F-9F83-A0C9-91E7-1F2511539240}"/>
              </a:ext>
            </a:extLst>
          </p:cNvPr>
          <p:cNvSpPr txBox="1"/>
          <p:nvPr/>
        </p:nvSpPr>
        <p:spPr>
          <a:xfrm>
            <a:off x="2438400" y="55639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-3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456F54-6EF4-75C7-C17A-BE8A4A28C5A4}"/>
              </a:ext>
            </a:extLst>
          </p:cNvPr>
          <p:cNvCxnSpPr/>
          <p:nvPr/>
        </p:nvCxnSpPr>
        <p:spPr>
          <a:xfrm>
            <a:off x="4674066" y="3480033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0F4EAE-0461-21D8-FE59-554A54581FD5}"/>
              </a:ext>
            </a:extLst>
          </p:cNvPr>
          <p:cNvSpPr txBox="1"/>
          <p:nvPr/>
        </p:nvSpPr>
        <p:spPr>
          <a:xfrm>
            <a:off x="3111514" y="55639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-2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6E797-F65D-EB72-E382-4892D4C71AE3}"/>
              </a:ext>
            </a:extLst>
          </p:cNvPr>
          <p:cNvSpPr txBox="1"/>
          <p:nvPr/>
        </p:nvSpPr>
        <p:spPr>
          <a:xfrm>
            <a:off x="3761933" y="55639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-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A06E9-1AC8-32BC-E980-F49DFC53AB57}"/>
              </a:ext>
            </a:extLst>
          </p:cNvPr>
          <p:cNvSpPr txBox="1"/>
          <p:nvPr/>
        </p:nvSpPr>
        <p:spPr>
          <a:xfrm>
            <a:off x="5029200" y="556399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+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067D5C-CA31-98FF-42F7-5F3B42B30111}"/>
              </a:ext>
            </a:extLst>
          </p:cNvPr>
          <p:cNvSpPr txBox="1"/>
          <p:nvPr/>
        </p:nvSpPr>
        <p:spPr>
          <a:xfrm>
            <a:off x="5623847" y="556399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+2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F255B-6D86-44F3-DA2E-943314BACA2C}"/>
              </a:ext>
            </a:extLst>
          </p:cNvPr>
          <p:cNvSpPr txBox="1"/>
          <p:nvPr/>
        </p:nvSpPr>
        <p:spPr>
          <a:xfrm>
            <a:off x="6274266" y="556399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/>
              <a:t>μ</a:t>
            </a:r>
            <a:r>
              <a:rPr lang="en-US" altLang="ko-KR" dirty="0"/>
              <a:t>+3</a:t>
            </a:r>
            <a:r>
              <a:rPr lang="el-GR" altLang="ko-KR" dirty="0"/>
              <a:t>σ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9BF184-002B-3BFA-AB5D-D264F895BDB7}"/>
              </a:ext>
            </a:extLst>
          </p:cNvPr>
          <p:cNvSpPr/>
          <p:nvPr/>
        </p:nvSpPr>
        <p:spPr>
          <a:xfrm>
            <a:off x="1524000" y="3200400"/>
            <a:ext cx="6400800" cy="29718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9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794A65-CC6C-8800-D00A-7C61E517A1EE}"/>
              </a:ext>
            </a:extLst>
          </p:cNvPr>
          <p:cNvSpPr/>
          <p:nvPr/>
        </p:nvSpPr>
        <p:spPr>
          <a:xfrm>
            <a:off x="609600" y="4191000"/>
            <a:ext cx="8077200" cy="2121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4114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분석 학습 결과</a:t>
            </a:r>
            <a:endParaRPr lang="en-US" altLang="ko-KR" sz="2400" b="1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5.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976854-8EBF-9CDA-A31E-EC248929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17057"/>
              </p:ext>
            </p:extLst>
          </p:nvPr>
        </p:nvGraphicFramePr>
        <p:xfrm>
          <a:off x="1149350" y="1600200"/>
          <a:ext cx="685165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0">
                  <a:extLst>
                    <a:ext uri="{9D8B030D-6E8A-4147-A177-3AD203B41FA5}">
                      <a16:colId xmlns:a16="http://schemas.microsoft.com/office/drawing/2014/main" val="404660597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043888720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TEST DATA SET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240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7442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TEST DATA SET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제품 결함 실제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107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TEST DATA SET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제품 결함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92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개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865926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F847D2-4966-68CA-2D24-469543BD42D0}"/>
              </a:ext>
            </a:extLst>
          </p:cNvPr>
          <p:cNvCxnSpPr>
            <a:cxnSpLocks/>
          </p:cNvCxnSpPr>
          <p:nvPr/>
        </p:nvCxnSpPr>
        <p:spPr>
          <a:xfrm>
            <a:off x="990600" y="3581400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5A5D9C-F0C6-1CB4-BD45-EA334B1CC0EE}"/>
              </a:ext>
            </a:extLst>
          </p:cNvPr>
          <p:cNvSpPr txBox="1"/>
          <p:nvPr/>
        </p:nvSpPr>
        <p:spPr>
          <a:xfrm>
            <a:off x="728894" y="3200400"/>
            <a:ext cx="6281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실제 제품 결함 개수와 많은 차이가 있음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D25317D-102B-1408-FE47-9E1DA214480E}"/>
              </a:ext>
            </a:extLst>
          </p:cNvPr>
          <p:cNvSpPr/>
          <p:nvPr/>
        </p:nvSpPr>
        <p:spPr>
          <a:xfrm>
            <a:off x="5638800" y="3238500"/>
            <a:ext cx="304800" cy="293132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65DE4-DDE0-6ACF-2388-755723741EB4}"/>
              </a:ext>
            </a:extLst>
          </p:cNvPr>
          <p:cNvSpPr txBox="1"/>
          <p:nvPr/>
        </p:nvSpPr>
        <p:spPr>
          <a:xfrm>
            <a:off x="6172200" y="3210820"/>
            <a:ext cx="1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보완 필요</a:t>
            </a:r>
            <a:endParaRPr lang="en-US" altLang="ko-KR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FBA03-16EC-2CDE-7CF9-B766112EFF70}"/>
              </a:ext>
            </a:extLst>
          </p:cNvPr>
          <p:cNvSpPr txBox="1"/>
          <p:nvPr/>
        </p:nvSpPr>
        <p:spPr>
          <a:xfrm>
            <a:off x="728894" y="4800586"/>
            <a:ext cx="795790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Train/Test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Loss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에 큰 차이가 있으므로 학습 모델 튜닝 및 성능 개선 필요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학습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Feature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가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개 밖에 없으므로 더 많은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Feature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를 확보해야 함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Data Labeling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을 통해 데이터를 가공하여 알고리즘 개선으로 보완 가능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1DED7C-2A0F-DCD6-CEB3-E3921C53323B}"/>
              </a:ext>
            </a:extLst>
          </p:cNvPr>
          <p:cNvCxnSpPr>
            <a:cxnSpLocks/>
          </p:cNvCxnSpPr>
          <p:nvPr/>
        </p:nvCxnSpPr>
        <p:spPr>
          <a:xfrm>
            <a:off x="990600" y="471271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E30422-105F-4A64-D1A3-F44D5F2B9123}"/>
              </a:ext>
            </a:extLst>
          </p:cNvPr>
          <p:cNvSpPr txBox="1"/>
          <p:nvPr/>
        </p:nvSpPr>
        <p:spPr>
          <a:xfrm>
            <a:off x="940279" y="4343386"/>
            <a:ext cx="190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0" dirty="0">
                <a:solidFill>
                  <a:sysClr val="windowText" lastClr="000000"/>
                </a:solidFill>
                <a:latin typeface="+mn-ea"/>
              </a:rPr>
              <a:t>개선 사항</a:t>
            </a:r>
            <a:endParaRPr lang="en-US" altLang="ko-KR" b="1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88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762000" y="589005"/>
            <a:ext cx="283159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>
              <a:lnSpc>
                <a:spcPct val="100000"/>
              </a:lnSpc>
            </a:pPr>
            <a:r>
              <a:rPr lang="ko-KR" altLang="en-US" sz="3600" spc="409" dirty="0">
                <a:latin typeface="+mj-ea"/>
                <a:cs typeface="Arial"/>
              </a:rPr>
              <a:t>목차</a:t>
            </a:r>
            <a:endParaRPr sz="3600" spc="370" dirty="0">
              <a:latin typeface="+mj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0" y="1848906"/>
            <a:ext cx="2438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분석 개요</a:t>
            </a:r>
            <a:endParaRPr sz="2400" dirty="0">
              <a:latin typeface="+mj-ea"/>
              <a:ea typeface="+mj-ea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8408" y="1776983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8408" y="2685581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80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80" y="502919"/>
                </a:lnTo>
                <a:lnTo>
                  <a:pt x="416147" y="496855"/>
                </a:lnTo>
                <a:lnTo>
                  <a:pt x="440690" y="480313"/>
                </a:lnTo>
                <a:lnTo>
                  <a:pt x="457231" y="455771"/>
                </a:lnTo>
                <a:lnTo>
                  <a:pt x="463296" y="425703"/>
                </a:lnTo>
                <a:lnTo>
                  <a:pt x="463296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80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5233" y="3595086"/>
            <a:ext cx="466725" cy="502920"/>
          </a:xfrm>
          <a:custGeom>
            <a:avLst/>
            <a:gdLst/>
            <a:ahLst/>
            <a:cxnLst/>
            <a:rect l="l" t="t" r="r" b="b"/>
            <a:pathLst>
              <a:path w="466725" h="502920">
                <a:moveTo>
                  <a:pt x="388620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425195"/>
                </a:lnTo>
                <a:lnTo>
                  <a:pt x="6107" y="455449"/>
                </a:lnTo>
                <a:lnTo>
                  <a:pt x="22764" y="480155"/>
                </a:lnTo>
                <a:lnTo>
                  <a:pt x="47470" y="496812"/>
                </a:lnTo>
                <a:lnTo>
                  <a:pt x="77724" y="502919"/>
                </a:lnTo>
                <a:lnTo>
                  <a:pt x="388620" y="502919"/>
                </a:lnTo>
                <a:lnTo>
                  <a:pt x="418873" y="496812"/>
                </a:lnTo>
                <a:lnTo>
                  <a:pt x="443579" y="480155"/>
                </a:lnTo>
                <a:lnTo>
                  <a:pt x="460236" y="455449"/>
                </a:lnTo>
                <a:lnTo>
                  <a:pt x="466344" y="425195"/>
                </a:lnTo>
                <a:lnTo>
                  <a:pt x="466344" y="77724"/>
                </a:lnTo>
                <a:lnTo>
                  <a:pt x="460236" y="47470"/>
                </a:lnTo>
                <a:lnTo>
                  <a:pt x="443579" y="22764"/>
                </a:lnTo>
                <a:lnTo>
                  <a:pt x="418873" y="6107"/>
                </a:lnTo>
                <a:lnTo>
                  <a:pt x="388620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2692" y="4545457"/>
            <a:ext cx="28829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dist">
              <a:lnSpc>
                <a:spcPts val="2840"/>
              </a:lnSpc>
            </a:pPr>
            <a:r>
              <a:rPr sz="2400" b="1" dirty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4.</a:t>
            </a:r>
            <a:endParaRPr sz="2400">
              <a:latin typeface="+mj-ea"/>
              <a:ea typeface="+mj-ea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5232" y="4470484"/>
            <a:ext cx="466725" cy="502920"/>
          </a:xfrm>
          <a:custGeom>
            <a:avLst/>
            <a:gdLst/>
            <a:ahLst/>
            <a:cxnLst/>
            <a:rect l="l" t="t" r="r" b="b"/>
            <a:pathLst>
              <a:path w="466725" h="502920">
                <a:moveTo>
                  <a:pt x="388620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425196"/>
                </a:lnTo>
                <a:lnTo>
                  <a:pt x="6107" y="455449"/>
                </a:lnTo>
                <a:lnTo>
                  <a:pt x="22764" y="480155"/>
                </a:lnTo>
                <a:lnTo>
                  <a:pt x="47470" y="496812"/>
                </a:lnTo>
                <a:lnTo>
                  <a:pt x="77724" y="502920"/>
                </a:lnTo>
                <a:lnTo>
                  <a:pt x="388620" y="502920"/>
                </a:lnTo>
                <a:lnTo>
                  <a:pt x="418873" y="496812"/>
                </a:lnTo>
                <a:lnTo>
                  <a:pt x="443579" y="480155"/>
                </a:lnTo>
                <a:lnTo>
                  <a:pt x="460236" y="455449"/>
                </a:lnTo>
                <a:lnTo>
                  <a:pt x="466344" y="425196"/>
                </a:lnTo>
                <a:lnTo>
                  <a:pt x="466344" y="77724"/>
                </a:lnTo>
                <a:lnTo>
                  <a:pt x="460236" y="47470"/>
                </a:lnTo>
                <a:lnTo>
                  <a:pt x="443579" y="22764"/>
                </a:lnTo>
                <a:lnTo>
                  <a:pt x="418873" y="6107"/>
                </a:lnTo>
                <a:lnTo>
                  <a:pt x="388620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4.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DD2E6971-E0A4-4D25-829F-460463FC923B}"/>
              </a:ext>
            </a:extLst>
          </p:cNvPr>
          <p:cNvSpPr txBox="1"/>
          <p:nvPr/>
        </p:nvSpPr>
        <p:spPr>
          <a:xfrm>
            <a:off x="1078789" y="5454055"/>
            <a:ext cx="28829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dist">
              <a:lnSpc>
                <a:spcPts val="2840"/>
              </a:lnSpc>
            </a:pPr>
            <a:r>
              <a:rPr sz="2400" b="1" dirty="0">
                <a:solidFill>
                  <a:srgbClr val="FFFFFF"/>
                </a:solidFill>
                <a:latin typeface="+mj-ea"/>
                <a:ea typeface="+mj-ea"/>
                <a:cs typeface="Arial"/>
              </a:rPr>
              <a:t>4.</a:t>
            </a:r>
            <a:endParaRPr sz="2400">
              <a:latin typeface="+mj-ea"/>
              <a:ea typeface="+mj-ea"/>
              <a:cs typeface="Arial"/>
            </a:endParaRPr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4D4B43DD-31C3-4ACE-93FC-7EE6C963D903}"/>
              </a:ext>
            </a:extLst>
          </p:cNvPr>
          <p:cNvSpPr/>
          <p:nvPr/>
        </p:nvSpPr>
        <p:spPr>
          <a:xfrm>
            <a:off x="975231" y="5368952"/>
            <a:ext cx="466725" cy="502920"/>
          </a:xfrm>
          <a:custGeom>
            <a:avLst/>
            <a:gdLst/>
            <a:ahLst/>
            <a:cxnLst/>
            <a:rect l="l" t="t" r="r" b="b"/>
            <a:pathLst>
              <a:path w="466725" h="502920">
                <a:moveTo>
                  <a:pt x="388620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425196"/>
                </a:lnTo>
                <a:lnTo>
                  <a:pt x="6107" y="455449"/>
                </a:lnTo>
                <a:lnTo>
                  <a:pt x="22764" y="480155"/>
                </a:lnTo>
                <a:lnTo>
                  <a:pt x="47470" y="496812"/>
                </a:lnTo>
                <a:lnTo>
                  <a:pt x="77724" y="502920"/>
                </a:lnTo>
                <a:lnTo>
                  <a:pt x="388620" y="502920"/>
                </a:lnTo>
                <a:lnTo>
                  <a:pt x="418873" y="496812"/>
                </a:lnTo>
                <a:lnTo>
                  <a:pt x="443579" y="480155"/>
                </a:lnTo>
                <a:lnTo>
                  <a:pt x="460236" y="455449"/>
                </a:lnTo>
                <a:lnTo>
                  <a:pt x="466344" y="425196"/>
                </a:lnTo>
                <a:lnTo>
                  <a:pt x="466344" y="77724"/>
                </a:lnTo>
                <a:lnTo>
                  <a:pt x="460236" y="47470"/>
                </a:lnTo>
                <a:lnTo>
                  <a:pt x="443579" y="22764"/>
                </a:lnTo>
                <a:lnTo>
                  <a:pt x="418873" y="6107"/>
                </a:lnTo>
                <a:lnTo>
                  <a:pt x="388620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5.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A1D28802-F9A3-26D2-7DCF-86C3EFB08DFB}"/>
              </a:ext>
            </a:extLst>
          </p:cNvPr>
          <p:cNvSpPr txBox="1"/>
          <p:nvPr/>
        </p:nvSpPr>
        <p:spPr>
          <a:xfrm>
            <a:off x="1600199" y="2757504"/>
            <a:ext cx="2971801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>
                <a:latin typeface="+mj-ea"/>
                <a:ea typeface="+mj-ea"/>
                <a:cs typeface="Malgun Gothic"/>
              </a:rPr>
              <a:t>탐색적 데이터 분석</a:t>
            </a:r>
            <a:endParaRPr sz="2400" dirty="0">
              <a:latin typeface="+mj-ea"/>
              <a:ea typeface="+mj-ea"/>
              <a:cs typeface="Malgun Gothic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2F1D80FF-D4D5-5F40-2C03-1709BD99E8BC}"/>
              </a:ext>
            </a:extLst>
          </p:cNvPr>
          <p:cNvSpPr txBox="1"/>
          <p:nvPr/>
        </p:nvSpPr>
        <p:spPr>
          <a:xfrm>
            <a:off x="1600198" y="3667009"/>
            <a:ext cx="213360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</a:t>
            </a:r>
            <a:r>
              <a:rPr lang="ko-KR" altLang="en-US" sz="2400" b="1" dirty="0" err="1">
                <a:latin typeface="+mj-ea"/>
                <a:ea typeface="+mj-ea"/>
                <a:cs typeface="Malgun Gothic"/>
              </a:rPr>
              <a:t>전처리</a:t>
            </a:r>
            <a:endParaRPr sz="2400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59E0C9C-3521-0C3C-4945-2183D49C59E1}"/>
              </a:ext>
            </a:extLst>
          </p:cNvPr>
          <p:cNvSpPr txBox="1"/>
          <p:nvPr/>
        </p:nvSpPr>
        <p:spPr>
          <a:xfrm>
            <a:off x="1600198" y="4542407"/>
            <a:ext cx="266700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>
                <a:latin typeface="+mj-ea"/>
                <a:ea typeface="+mj-ea"/>
                <a:cs typeface="Malgun Gothic"/>
              </a:rPr>
              <a:t>데이터 분석 모델</a:t>
            </a:r>
            <a:endParaRPr sz="2400" dirty="0">
              <a:latin typeface="+mj-ea"/>
              <a:ea typeface="+mj-ea"/>
              <a:cs typeface="Malgun Gothic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5815E1A-B068-FC30-F21B-9202E2A5B6C0}"/>
              </a:ext>
            </a:extLst>
          </p:cNvPr>
          <p:cNvSpPr txBox="1"/>
          <p:nvPr/>
        </p:nvSpPr>
        <p:spPr>
          <a:xfrm>
            <a:off x="1602295" y="5440875"/>
            <a:ext cx="251250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>
                <a:latin typeface="+mj-ea"/>
                <a:ea typeface="+mj-ea"/>
                <a:cs typeface="Malgun Gothic"/>
              </a:rPr>
              <a:t>데이터 분석 결과</a:t>
            </a:r>
            <a:endParaRPr sz="2400" dirty="0">
              <a:latin typeface="+mj-ea"/>
              <a:ea typeface="+mj-ea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2438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분석 개요</a:t>
            </a:r>
            <a:endParaRPr sz="2400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3167E-13CC-AE09-E19B-2FEAEDA9194C}"/>
              </a:ext>
            </a:extLst>
          </p:cNvPr>
          <p:cNvSpPr txBox="1"/>
          <p:nvPr/>
        </p:nvSpPr>
        <p:spPr>
          <a:xfrm>
            <a:off x="292608" y="1600200"/>
            <a:ext cx="85465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ysClr val="windowText" lastClr="000000"/>
                </a:solidFill>
              </a:rPr>
              <a:t>데이터 출처</a:t>
            </a:r>
            <a:r>
              <a:rPr lang="en-US" altLang="ko-KR" sz="1800" kern="0" dirty="0">
                <a:solidFill>
                  <a:sysClr val="windowText" lastClr="000000"/>
                </a:solidFill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청주 소재 스마트공장 도입기업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기계공구제조 정밀가공업체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)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의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CNC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머신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AI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데이터셋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스마트공장 사업 기간 중 추출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(22. 10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월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10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일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~ 20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일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kern="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</a:rPr>
              <a:t>분석 개요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차후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AI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바우처 사업에서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CNC </a:t>
            </a:r>
            <a:r>
              <a:rPr lang="ko-KR" altLang="en-US" kern="0" dirty="0" err="1">
                <a:solidFill>
                  <a:sysClr val="windowText" lastClr="000000"/>
                </a:solidFill>
              </a:rPr>
              <a:t>머신의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 불량률을 예측하기 위한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AI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알고리즘 개발을 목적으로 설비의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MES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데이터 중 목적 대상 변수를 분석 함</a:t>
            </a:r>
            <a:endParaRPr lang="en-US" altLang="ko-KR" kern="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</a:rPr>
              <a:t>분석 목적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: CNC </a:t>
            </a:r>
            <a:r>
              <a:rPr lang="ko-KR" altLang="en-US" kern="0" dirty="0" err="1">
                <a:solidFill>
                  <a:sysClr val="windowText" lastClr="000000"/>
                </a:solidFill>
              </a:rPr>
              <a:t>머신의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 데이터 분석을 통해 품질 문제 해결과 생산성 향상을 도모하고 현재 공정의 </a:t>
            </a:r>
            <a:r>
              <a:rPr lang="en-US" altLang="ko-KR" kern="0" dirty="0">
                <a:solidFill>
                  <a:sysClr val="windowText" lastClr="000000"/>
                </a:solidFill>
              </a:rPr>
              <a:t>AI </a:t>
            </a:r>
            <a:r>
              <a:rPr lang="ko-KR" altLang="en-US" kern="0" dirty="0">
                <a:solidFill>
                  <a:sysClr val="windowText" lastClr="000000"/>
                </a:solidFill>
              </a:rPr>
              <a:t>솔루션의 도입을 위한 학습 데이터 구축</a:t>
            </a:r>
            <a:endParaRPr lang="en-US" altLang="ko-KR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NC 가공 서비스">
            <a:extLst>
              <a:ext uri="{FF2B5EF4-FFF2-40B4-BE49-F238E27FC236}">
                <a16:creationId xmlns:a16="http://schemas.microsoft.com/office/drawing/2014/main" id="{AA247D91-7FF0-CCB5-57BD-2615CA50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23473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루미늄 합금의 CNC 가공이란 무엇입니까? _cnc 처리의 장점과 단점은 무엇입니까?">
            <a:extLst>
              <a:ext uri="{FF2B5EF4-FFF2-40B4-BE49-F238E27FC236}">
                <a16:creationId xmlns:a16="http://schemas.microsoft.com/office/drawing/2014/main" id="{172DF14F-3B64-7ED1-394D-2AC0C327D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36" y="4523473"/>
            <a:ext cx="264033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4C46D5-7308-6900-71F6-9EC1A7E254FF}"/>
              </a:ext>
            </a:extLst>
          </p:cNvPr>
          <p:cNvSpPr/>
          <p:nvPr/>
        </p:nvSpPr>
        <p:spPr>
          <a:xfrm>
            <a:off x="1066800" y="4343400"/>
            <a:ext cx="6858000" cy="1932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CA66C32-0586-7A6A-8C98-82C9F4C6E27A}"/>
              </a:ext>
            </a:extLst>
          </p:cNvPr>
          <p:cNvSpPr/>
          <p:nvPr/>
        </p:nvSpPr>
        <p:spPr>
          <a:xfrm>
            <a:off x="381000" y="1752600"/>
            <a:ext cx="4806696" cy="380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탐색적 데이터 분석</a:t>
            </a:r>
            <a:endParaRPr lang="en-US" altLang="ko-KR" sz="2400" b="1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3167E-13CC-AE09-E19B-2FEAEDA9194C}"/>
              </a:ext>
            </a:extLst>
          </p:cNvPr>
          <p:cNvSpPr txBox="1"/>
          <p:nvPr/>
        </p:nvSpPr>
        <p:spPr>
          <a:xfrm>
            <a:off x="387096" y="2383907"/>
            <a:ext cx="48066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데이터 개수</a:t>
            </a:r>
            <a:r>
              <a:rPr lang="en-US" altLang="ko-KR" sz="1800" kern="0" dirty="0">
                <a:solidFill>
                  <a:sysClr val="windowText" lastClr="000000"/>
                </a:solidFill>
                <a:latin typeface="+mn-ea"/>
              </a:rPr>
              <a:t>: Row </a:t>
            </a: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11000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개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데이터셋 형태</a:t>
            </a:r>
            <a:r>
              <a:rPr lang="en-US" altLang="ko-KR" sz="1800" kern="0" dirty="0">
                <a:solidFill>
                  <a:sysClr val="windowText" lastClr="000000"/>
                </a:solidFill>
                <a:latin typeface="+mn-ea"/>
              </a:rPr>
              <a:t>: CSV(</a:t>
            </a: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확장자</a:t>
            </a:r>
            <a:r>
              <a:rPr lang="en-US" altLang="ko-KR" sz="18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endParaRPr lang="en-US" altLang="ko-KR" sz="1800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수집방법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 CNC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머신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MES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생산 이력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Data</a:t>
            </a:r>
          </a:p>
          <a:p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독립변수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압력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속도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전압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회전 수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종속변수</a:t>
            </a:r>
            <a:r>
              <a:rPr lang="en-US" altLang="ko-KR" sz="1800" kern="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sz="1800" kern="0" dirty="0">
                <a:solidFill>
                  <a:sysClr val="windowText" lastClr="000000"/>
                </a:solidFill>
                <a:latin typeface="+mn-ea"/>
              </a:rPr>
              <a:t>불량 여부</a:t>
            </a:r>
            <a:endParaRPr lang="en-US" altLang="ko-KR" sz="18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48D533-08BC-2FF5-0585-1F751D38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286000"/>
            <a:ext cx="351671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탐색적 데이터 분석</a:t>
            </a:r>
            <a:endParaRPr lang="en-US" altLang="ko-KR" sz="2400" b="1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ABD2D-B6BF-0D0A-AE7F-B25F4E11A116}"/>
              </a:ext>
            </a:extLst>
          </p:cNvPr>
          <p:cNvSpPr txBox="1"/>
          <p:nvPr/>
        </p:nvSpPr>
        <p:spPr>
          <a:xfrm>
            <a:off x="4962178" y="3821668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압력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04DD0-BA2B-BD11-D649-313865DD30EA}"/>
              </a:ext>
            </a:extLst>
          </p:cNvPr>
          <p:cNvSpPr txBox="1"/>
          <p:nvPr/>
        </p:nvSpPr>
        <p:spPr>
          <a:xfrm>
            <a:off x="5876578" y="3821668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속도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A78BA-8310-FACF-4A6F-080070649763}"/>
              </a:ext>
            </a:extLst>
          </p:cNvPr>
          <p:cNvSpPr txBox="1"/>
          <p:nvPr/>
        </p:nvSpPr>
        <p:spPr>
          <a:xfrm>
            <a:off x="6714778" y="3821668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전압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27B2C-E312-D135-E000-74138FAFC9AC}"/>
              </a:ext>
            </a:extLst>
          </p:cNvPr>
          <p:cNvSpPr txBox="1"/>
          <p:nvPr/>
        </p:nvSpPr>
        <p:spPr>
          <a:xfrm>
            <a:off x="7624290" y="3821668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회전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84212A-184F-A94F-2790-C575FADB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14800"/>
            <a:ext cx="8006842" cy="2285814"/>
          </a:xfrm>
          <a:prstGeom prst="rect">
            <a:avLst/>
          </a:prstGeom>
        </p:spPr>
      </p:pic>
      <p:graphicFrame>
        <p:nvGraphicFramePr>
          <p:cNvPr id="2" name="표">
            <a:extLst>
              <a:ext uri="{FF2B5EF4-FFF2-40B4-BE49-F238E27FC236}">
                <a16:creationId xmlns:a16="http://schemas.microsoft.com/office/drawing/2014/main" id="{8F872368-960A-6156-1B61-E7415931F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838375"/>
              </p:ext>
            </p:extLst>
          </p:nvPr>
        </p:nvGraphicFramePr>
        <p:xfrm>
          <a:off x="1251204" y="1502073"/>
          <a:ext cx="6641592" cy="2275840"/>
        </p:xfrm>
        <a:graphic>
          <a:graphicData uri="http://schemas.openxmlformats.org/drawingml/2006/table">
            <a:tbl>
              <a:tblPr firstRow="1" firstCol="1"/>
              <a:tblGrid>
                <a:gridCol w="1720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86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sz="1200" b="1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ARTICLE</a:t>
                      </a:r>
                      <a:endParaRPr sz="1200" b="1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수집</a:t>
                      </a:r>
                      <a:r>
                        <a:rPr sz="1200" b="1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sz="1200" b="1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범위</a:t>
                      </a:r>
                      <a:endParaRPr sz="1200" b="1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4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CNC Machine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CNC </a:t>
                      </a:r>
                      <a:r>
                        <a:rPr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설비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DN-Chop-01 (</a:t>
                      </a:r>
                      <a:r>
                        <a:rPr lang="ko-KR" alt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주 </a:t>
                      </a:r>
                      <a:r>
                        <a:rPr lang="ko-KR" altLang="en-US"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생산기</a:t>
                      </a:r>
                      <a:r>
                        <a:rPr lang="en-US" altLang="ko-KR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4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Item 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품목 번호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Orm-0270-E (</a:t>
                      </a:r>
                      <a:r>
                        <a:rPr lang="ko-KR" alt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주 생산품</a:t>
                      </a:r>
                      <a:r>
                        <a:rPr lang="en-US" altLang="ko-KR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47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Working </a:t>
                      </a: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ime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r>
                        <a:rPr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22. 10. 10 ~ 22. 10. 20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863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cnc</a:t>
                      </a:r>
                      <a:r>
                        <a:rPr lang="ko-KR" alt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Pres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압력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2.16 ~ 10.01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863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cnc</a:t>
                      </a: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Spd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속도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7.53 ~ 7.97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863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cnc</a:t>
                      </a:r>
                      <a:r>
                        <a:rPr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 Volt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전압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2.46 ~ 2.86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863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 err="1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cnc</a:t>
                      </a: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 Spin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회전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5E5E5E"/>
                          </a:solidFill>
                          <a:latin typeface="+mn-ea"/>
                          <a:ea typeface="+mn-ea"/>
                        </a:rPr>
                        <a:t>70 ~ 73</a:t>
                      </a:r>
                      <a:endParaRPr sz="1200" dirty="0">
                        <a:solidFill>
                          <a:srgbClr val="5E5E5E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91317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91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탐색적 데이터 분석</a:t>
            </a:r>
            <a:endParaRPr lang="en-US" altLang="ko-KR" sz="2400" b="1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C74E0E65-BC59-45C2-1A27-D6CDB6993B01}"/>
              </a:ext>
            </a:extLst>
          </p:cNvPr>
          <p:cNvSpPr txBox="1"/>
          <p:nvPr/>
        </p:nvSpPr>
        <p:spPr>
          <a:xfrm>
            <a:off x="914400" y="1479049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en-US" altLang="ko-KR" sz="2400" b="1" dirty="0">
                <a:latin typeface="+mj-ea"/>
                <a:ea typeface="+mj-ea"/>
                <a:cs typeface="Malgun Gothic"/>
              </a:rPr>
              <a:t>[</a:t>
            </a:r>
            <a:r>
              <a:rPr lang="ko-KR" altLang="en-US" sz="2400" b="1" dirty="0">
                <a:latin typeface="+mj-ea"/>
                <a:ea typeface="+mj-ea"/>
                <a:cs typeface="Malgun Gothic"/>
              </a:rPr>
              <a:t>데이터 특성 파악</a:t>
            </a:r>
            <a:r>
              <a:rPr lang="en-US" altLang="ko-KR" sz="2400" b="1" dirty="0">
                <a:latin typeface="+mj-ea"/>
                <a:ea typeface="+mj-ea"/>
                <a:cs typeface="Malgun Gothic"/>
              </a:rPr>
              <a:t>]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A051B64-3EE7-951D-C8DA-FDEE650AE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58" y="2133600"/>
            <a:ext cx="5963099" cy="2286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CD09CB-8B7B-9EDF-DF94-06C1F89A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800600"/>
            <a:ext cx="312825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탐색적 데이터 분석</a:t>
            </a:r>
            <a:endParaRPr lang="en-US" altLang="ko-KR" sz="2400" b="1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C74E0E65-BC59-45C2-1A27-D6CDB6993B01}"/>
              </a:ext>
            </a:extLst>
          </p:cNvPr>
          <p:cNvSpPr txBox="1"/>
          <p:nvPr/>
        </p:nvSpPr>
        <p:spPr>
          <a:xfrm>
            <a:off x="914400" y="1479049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en-US" altLang="ko-KR" sz="2400" b="1" dirty="0">
                <a:latin typeface="+mj-ea"/>
                <a:ea typeface="+mj-ea"/>
                <a:cs typeface="Malgun Gothic"/>
              </a:rPr>
              <a:t>[Bar</a:t>
            </a:r>
            <a:r>
              <a:rPr lang="ko-KR" altLang="en-US" sz="2400" b="1" dirty="0">
                <a:latin typeface="+mj-ea"/>
                <a:ea typeface="+mj-ea"/>
                <a:cs typeface="Malgun Gothic"/>
              </a:rPr>
              <a:t> </a:t>
            </a:r>
            <a:r>
              <a:rPr lang="en-US" altLang="ko-KR" sz="2400" b="1" dirty="0">
                <a:latin typeface="+mj-ea"/>
                <a:ea typeface="+mj-ea"/>
                <a:cs typeface="Malgun Gothic"/>
              </a:rPr>
              <a:t>Chart]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3E05189-E8D5-DBC2-3B33-42BF9D245366}"/>
              </a:ext>
            </a:extLst>
          </p:cNvPr>
          <p:cNvCxnSpPr>
            <a:cxnSpLocks/>
          </p:cNvCxnSpPr>
          <p:nvPr/>
        </p:nvCxnSpPr>
        <p:spPr>
          <a:xfrm>
            <a:off x="990600" y="5791200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97E94B-C749-333E-6632-3491312102AA}"/>
              </a:ext>
            </a:extLst>
          </p:cNvPr>
          <p:cNvSpPr txBox="1"/>
          <p:nvPr/>
        </p:nvSpPr>
        <p:spPr>
          <a:xfrm>
            <a:off x="728894" y="5410200"/>
            <a:ext cx="6281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변수 중 </a:t>
            </a:r>
            <a:r>
              <a:rPr lang="en-US" altLang="ko-KR" kern="0" dirty="0">
                <a:solidFill>
                  <a:sysClr val="windowText" lastClr="000000"/>
                </a:solidFill>
                <a:latin typeface="+mn-ea"/>
              </a:rPr>
              <a:t>CNC </a:t>
            </a:r>
            <a:r>
              <a:rPr lang="ko-KR" altLang="en-US" kern="0" dirty="0">
                <a:solidFill>
                  <a:sysClr val="windowText" lastClr="000000"/>
                </a:solidFill>
                <a:latin typeface="+mn-ea"/>
              </a:rPr>
              <a:t>설비명과 생산 품목 번호는 동일 값 임</a:t>
            </a:r>
            <a:endParaRPr lang="en-US" altLang="ko-KR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F8E09E-8FD8-407B-25A4-CFE8FAFA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10528"/>
            <a:ext cx="7543800" cy="26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0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탐색적 데이터 분석</a:t>
            </a:r>
            <a:endParaRPr lang="en-US" altLang="ko-KR" sz="2400" b="1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C74E0E65-BC59-45C2-1A27-D6CDB6993B01}"/>
              </a:ext>
            </a:extLst>
          </p:cNvPr>
          <p:cNvSpPr txBox="1"/>
          <p:nvPr/>
        </p:nvSpPr>
        <p:spPr>
          <a:xfrm>
            <a:off x="914400" y="1479049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en-US" altLang="ko-KR" sz="2400" b="1" dirty="0">
                <a:latin typeface="+mj-ea"/>
                <a:ea typeface="+mj-ea"/>
                <a:cs typeface="Malgun Gothic"/>
              </a:rPr>
              <a:t>[Bar</a:t>
            </a:r>
            <a:r>
              <a:rPr lang="ko-KR" altLang="en-US" sz="2400" b="1" dirty="0">
                <a:latin typeface="+mj-ea"/>
                <a:ea typeface="+mj-ea"/>
                <a:cs typeface="Malgun Gothic"/>
              </a:rPr>
              <a:t> </a:t>
            </a:r>
            <a:r>
              <a:rPr lang="en-US" altLang="ko-KR" sz="2400" b="1" dirty="0">
                <a:latin typeface="+mj-ea"/>
                <a:ea typeface="+mj-ea"/>
                <a:cs typeface="Malgun Gothic"/>
              </a:rPr>
              <a:t>Chart]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31F6758-CA15-DEF0-92EC-4E49A2DEF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29" b="5408"/>
          <a:stretch/>
        </p:blipFill>
        <p:spPr>
          <a:xfrm>
            <a:off x="1447800" y="1967497"/>
            <a:ext cx="6477000" cy="46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D57590BC-0680-535A-9EEA-68B8930E2FF9}"/>
              </a:ext>
            </a:extLst>
          </p:cNvPr>
          <p:cNvSpPr txBox="1"/>
          <p:nvPr/>
        </p:nvSpPr>
        <p:spPr>
          <a:xfrm>
            <a:off x="914400" y="990600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b="1" dirty="0">
                <a:latin typeface="+mj-ea"/>
                <a:ea typeface="+mj-ea"/>
                <a:cs typeface="Malgun Gothic"/>
              </a:rPr>
              <a:t>탐색적 데이터 분석</a:t>
            </a:r>
            <a:endParaRPr lang="en-US" altLang="ko-KR" sz="2400" b="1" dirty="0">
              <a:latin typeface="+mj-ea"/>
              <a:ea typeface="+mj-ea"/>
              <a:cs typeface="Malgun Gothic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602C849-3D55-E0CC-21D8-625084C4D5B1}"/>
              </a:ext>
            </a:extLst>
          </p:cNvPr>
          <p:cNvSpPr/>
          <p:nvPr/>
        </p:nvSpPr>
        <p:spPr>
          <a:xfrm>
            <a:off x="292608" y="918677"/>
            <a:ext cx="463550" cy="502920"/>
          </a:xfrm>
          <a:custGeom>
            <a:avLst/>
            <a:gdLst/>
            <a:ahLst/>
            <a:cxnLst/>
            <a:rect l="l" t="t" r="r" b="b"/>
            <a:pathLst>
              <a:path w="463550" h="502919">
                <a:moveTo>
                  <a:pt x="386079" y="0"/>
                </a:moveTo>
                <a:lnTo>
                  <a:pt x="77215" y="0"/>
                </a:lnTo>
                <a:lnTo>
                  <a:pt x="47159" y="6064"/>
                </a:lnTo>
                <a:lnTo>
                  <a:pt x="22615" y="22605"/>
                </a:lnTo>
                <a:lnTo>
                  <a:pt x="6067" y="47148"/>
                </a:lnTo>
                <a:lnTo>
                  <a:pt x="0" y="77215"/>
                </a:lnTo>
                <a:lnTo>
                  <a:pt x="0" y="425703"/>
                </a:lnTo>
                <a:lnTo>
                  <a:pt x="6067" y="455771"/>
                </a:lnTo>
                <a:lnTo>
                  <a:pt x="22615" y="480313"/>
                </a:lnTo>
                <a:lnTo>
                  <a:pt x="47159" y="496855"/>
                </a:lnTo>
                <a:lnTo>
                  <a:pt x="77215" y="502919"/>
                </a:lnTo>
                <a:lnTo>
                  <a:pt x="386079" y="502919"/>
                </a:lnTo>
                <a:lnTo>
                  <a:pt x="416147" y="496855"/>
                </a:lnTo>
                <a:lnTo>
                  <a:pt x="440689" y="480313"/>
                </a:lnTo>
                <a:lnTo>
                  <a:pt x="457231" y="455771"/>
                </a:lnTo>
                <a:lnTo>
                  <a:pt x="463295" y="425703"/>
                </a:lnTo>
                <a:lnTo>
                  <a:pt x="463295" y="77215"/>
                </a:lnTo>
                <a:lnTo>
                  <a:pt x="457231" y="47148"/>
                </a:lnTo>
                <a:lnTo>
                  <a:pt x="440690" y="22606"/>
                </a:lnTo>
                <a:lnTo>
                  <a:pt x="416147" y="6064"/>
                </a:lnTo>
                <a:lnTo>
                  <a:pt x="386079" y="0"/>
                </a:lnTo>
                <a:close/>
              </a:path>
            </a:pathLst>
          </a:custGeom>
          <a:solidFill>
            <a:srgbClr val="2346A3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C74E0E65-BC59-45C2-1A27-D6CDB6993B01}"/>
              </a:ext>
            </a:extLst>
          </p:cNvPr>
          <p:cNvSpPr txBox="1"/>
          <p:nvPr/>
        </p:nvSpPr>
        <p:spPr>
          <a:xfrm>
            <a:off x="914400" y="1479049"/>
            <a:ext cx="3124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en-US" altLang="ko-KR" sz="2400" b="1" dirty="0">
                <a:latin typeface="+mj-ea"/>
                <a:ea typeface="+mj-ea"/>
                <a:cs typeface="Malgun Gothic"/>
              </a:rPr>
              <a:t>[Heatmap]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19D057-C25E-32FB-B41D-6739C5C2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71" y="2133600"/>
            <a:ext cx="3835672" cy="3746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B370C5-B9A6-3D0E-9A95-08C784F3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76" y="3733800"/>
            <a:ext cx="4410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5466</TotalTime>
  <Words>594</Words>
  <Application>Microsoft Office PowerPoint</Application>
  <PresentationFormat>화면 슬라이드 쇼(4:3)</PresentationFormat>
  <Paragraphs>185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산업 빅데이터 분석 실제  프로젝트 최종 결과 발표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HNE</dc:creator>
  <cp:lastModifiedBy>BAEK JH</cp:lastModifiedBy>
  <cp:revision>137</cp:revision>
  <cp:lastPrinted>2018-10-11T07:22:05Z</cp:lastPrinted>
  <dcterms:created xsi:type="dcterms:W3CDTF">2017-02-15T01:18:15Z</dcterms:created>
  <dcterms:modified xsi:type="dcterms:W3CDTF">2022-12-13T05:43:41Z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2017-02-15T00:00:00Z</vt:filetime>
  </property>
</Properties>
</file>