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31" r:id="rId6"/>
    <p:sldId id="355" r:id="rId7"/>
    <p:sldId id="349" r:id="rId8"/>
    <p:sldId id="356" r:id="rId9"/>
    <p:sldId id="359" r:id="rId10"/>
    <p:sldId id="352" r:id="rId11"/>
    <p:sldId id="328" r:id="rId12"/>
    <p:sldId id="372" r:id="rId13"/>
    <p:sldId id="376" r:id="rId14"/>
    <p:sldId id="377" r:id="rId15"/>
    <p:sldId id="378" r:id="rId16"/>
    <p:sldId id="379" r:id="rId17"/>
    <p:sldId id="374" r:id="rId18"/>
    <p:sldId id="335" r:id="rId19"/>
    <p:sldId id="375" r:id="rId20"/>
    <p:sldId id="367" r:id="rId21"/>
    <p:sldId id="380" r:id="rId22"/>
    <p:sldId id="362" r:id="rId23"/>
    <p:sldId id="366" r:id="rId24"/>
    <p:sldId id="363" r:id="rId2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7" autoAdjust="0"/>
    <p:restoredTop sz="88539" autoAdjust="0"/>
  </p:normalViewPr>
  <p:slideViewPr>
    <p:cSldViewPr>
      <p:cViewPr varScale="1">
        <p:scale>
          <a:sx n="160" d="100"/>
          <a:sy n="160" d="100"/>
        </p:scale>
        <p:origin x="840" y="18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6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80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22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40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76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1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2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00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55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4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09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6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2023. 4. 23.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2023. 04. 26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[5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이재익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백정흠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그래프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>
                <a:latin typeface="+mn-ea"/>
              </a:rPr>
              <a:t>3.  data : 1,000 / </a:t>
            </a:r>
            <a:r>
              <a:rPr lang="en-US" altLang="ko-KR" dirty="0">
                <a:solidFill>
                  <a:srgbClr val="FF0000"/>
                </a:solidFill>
              </a:rPr>
              <a:t>epoch : 30 / </a:t>
            </a:r>
            <a:r>
              <a:rPr lang="en-US" altLang="ko-KR" dirty="0" err="1">
                <a:solidFill>
                  <a:srgbClr val="FF0000"/>
                </a:solidFill>
              </a:rPr>
              <a:t>batchSize</a:t>
            </a:r>
            <a:r>
              <a:rPr lang="en-US" altLang="ko-KR" dirty="0">
                <a:solidFill>
                  <a:srgbClr val="FF0000"/>
                </a:solidFill>
              </a:rPr>
              <a:t> : 200 </a:t>
            </a:r>
            <a:r>
              <a:rPr lang="en-US" altLang="ko-KR" dirty="0"/>
              <a:t>/ learningLate:0.01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학습 시 이미지 변형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 / conv</a:t>
            </a:r>
            <a:r>
              <a:rPr lang="ko-KR" altLang="en-US" dirty="0">
                <a:latin typeface="+mn-ea"/>
              </a:rPr>
              <a:t>층 추가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X</a:t>
            </a:r>
          </a:p>
        </p:txBody>
      </p:sp>
      <p:pic>
        <p:nvPicPr>
          <p:cNvPr id="3" name="그림 2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206DACDC-C3B6-4FCF-BEA3-FE65EFDF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9" y="1674365"/>
            <a:ext cx="7848872" cy="19353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333ADC-1144-1ED6-882C-FEACE2F0C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7" y="3609703"/>
            <a:ext cx="3924300" cy="2882900"/>
          </a:xfrm>
          <a:prstGeom prst="rect">
            <a:avLst/>
          </a:prstGeom>
        </p:spPr>
      </p:pic>
      <p:pic>
        <p:nvPicPr>
          <p:cNvPr id="8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523960B6-4BDA-0790-D46E-1BC151917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91" y="3622403"/>
            <a:ext cx="3657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6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그래프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>
                <a:latin typeface="+mn-ea"/>
              </a:rPr>
              <a:t>4.  data : 1,000 / </a:t>
            </a:r>
            <a:r>
              <a:rPr lang="en-US" altLang="ko-KR" dirty="0">
                <a:solidFill>
                  <a:srgbClr val="FF0000"/>
                </a:solidFill>
              </a:rPr>
              <a:t>epoch : 40 / </a:t>
            </a:r>
            <a:r>
              <a:rPr lang="en-US" altLang="ko-KR" dirty="0" err="1">
                <a:solidFill>
                  <a:srgbClr val="FF0000"/>
                </a:solidFill>
              </a:rPr>
              <a:t>batchSize</a:t>
            </a:r>
            <a:r>
              <a:rPr lang="en-US" altLang="ko-KR" dirty="0">
                <a:solidFill>
                  <a:srgbClr val="FF0000"/>
                </a:solidFill>
              </a:rPr>
              <a:t> : 200 </a:t>
            </a:r>
            <a:r>
              <a:rPr lang="en-US" altLang="ko-KR" dirty="0"/>
              <a:t>/ learningLate:0.01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학습 시 이미지 변형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 / conv</a:t>
            </a:r>
            <a:r>
              <a:rPr lang="ko-KR" altLang="en-US" dirty="0">
                <a:latin typeface="+mn-ea"/>
              </a:rPr>
              <a:t>층 추가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X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52A11C-77E9-CA46-E0D0-DFD5E0BB0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7" y="1741667"/>
            <a:ext cx="8430010" cy="1336918"/>
          </a:xfrm>
          <a:prstGeom prst="rect">
            <a:avLst/>
          </a:prstGeom>
        </p:spPr>
      </p:pic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CA8A38B4-FCB6-C9FF-A3B5-A10D8E9ED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2" y="3251553"/>
            <a:ext cx="4064000" cy="2844800"/>
          </a:xfrm>
          <a:prstGeom prst="rect">
            <a:avLst/>
          </a:prstGeom>
        </p:spPr>
      </p:pic>
      <p:pic>
        <p:nvPicPr>
          <p:cNvPr id="12" name="그림 11" descr="차트이(가) 표시된 사진&#10;&#10;자동 생성된 설명">
            <a:extLst>
              <a:ext uri="{FF2B5EF4-FFF2-40B4-BE49-F238E27FC236}">
                <a16:creationId xmlns:a16="http://schemas.microsoft.com/office/drawing/2014/main" id="{464217CF-2D69-DE22-0C83-06E2E264C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2" y="3195805"/>
            <a:ext cx="37465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2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그래프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>
                <a:latin typeface="+mn-ea"/>
              </a:rPr>
              <a:t>5.  data : 1,000 / </a:t>
            </a:r>
            <a:r>
              <a:rPr lang="en-US" altLang="ko-KR" dirty="0"/>
              <a:t>epoch : 20 / </a:t>
            </a:r>
            <a:r>
              <a:rPr lang="en-US" altLang="ko-KR" dirty="0" err="1"/>
              <a:t>batchSize</a:t>
            </a:r>
            <a:r>
              <a:rPr lang="en-US" altLang="ko-KR" dirty="0"/>
              <a:t> : 100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/ learningLate:0.01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학습 시 이미지 변형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 /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conv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층 추가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O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A33CFB9-F124-5CBC-D85D-6563E5565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6" y="1710264"/>
            <a:ext cx="7772400" cy="1227685"/>
          </a:xfrm>
          <a:prstGeom prst="rect">
            <a:avLst/>
          </a:prstGeom>
        </p:spPr>
      </p:pic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13DE3045-4641-5FFF-0CF8-46C32D586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226153"/>
            <a:ext cx="3771900" cy="2870200"/>
          </a:xfrm>
          <a:prstGeom prst="rect">
            <a:avLst/>
          </a:prstGeom>
        </p:spPr>
      </p:pic>
      <p:pic>
        <p:nvPicPr>
          <p:cNvPr id="14" name="그림 13" descr="차트이(가) 표시된 사진&#10;&#10;자동 생성된 설명">
            <a:extLst>
              <a:ext uri="{FF2B5EF4-FFF2-40B4-BE49-F238E27FC236}">
                <a16:creationId xmlns:a16="http://schemas.microsoft.com/office/drawing/2014/main" id="{59B27EE3-DCB8-5802-8361-A8816092A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76" y="3207103"/>
            <a:ext cx="37211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8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그래프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>
                <a:latin typeface="+mn-ea"/>
              </a:rPr>
              <a:t>6.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data : 3,000 / </a:t>
            </a:r>
            <a:r>
              <a:rPr lang="en-US" altLang="ko-KR" dirty="0">
                <a:solidFill>
                  <a:srgbClr val="FF0000"/>
                </a:solidFill>
              </a:rPr>
              <a:t>epoch : 30 </a:t>
            </a:r>
            <a:r>
              <a:rPr lang="en-US" altLang="ko-KR" dirty="0"/>
              <a:t>/ </a:t>
            </a:r>
            <a:r>
              <a:rPr lang="en-US" altLang="ko-KR" dirty="0" err="1"/>
              <a:t>batchSize</a:t>
            </a:r>
            <a:r>
              <a:rPr lang="en-US" altLang="ko-KR" dirty="0"/>
              <a:t> : 100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/ learningLate:0.01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학습 시 이미지 변형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 / conv</a:t>
            </a:r>
            <a:r>
              <a:rPr lang="ko-KR" altLang="en-US" dirty="0">
                <a:latin typeface="+mn-ea"/>
              </a:rPr>
              <a:t>층 추가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0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BC71FF7-E507-A5B2-5001-1F37A8CA2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6" y="1710264"/>
            <a:ext cx="7834004" cy="18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8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파라미터 설정 코드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A54020B-8FA4-79B2-7BFE-D896D94F6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7" y="1539408"/>
            <a:ext cx="7440425" cy="47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9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B6A67-933E-F071-6688-21F38F170F12}"/>
              </a:ext>
            </a:extLst>
          </p:cNvPr>
          <p:cNvSpPr txBox="1"/>
          <p:nvPr/>
        </p:nvSpPr>
        <p:spPr>
          <a:xfrm>
            <a:off x="179512" y="951859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비교 모델 별 학습 순서 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conv</a:t>
            </a:r>
            <a:r>
              <a:rPr lang="ko-KR" altLang="en-US" sz="2000" b="1" dirty="0">
                <a:latin typeface="+mn-ea"/>
              </a:rPr>
              <a:t>층 추가 </a:t>
            </a:r>
            <a:r>
              <a:rPr lang="en-US" altLang="ko-KR" sz="2000" b="1" dirty="0">
                <a:latin typeface="+mn-ea"/>
              </a:rPr>
              <a:t>X )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9644401-FCD5-2A65-1FE9-D592AA1BF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39629"/>
            <a:ext cx="2171099" cy="5168266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C55E15C0-38F5-7064-A820-77784A4C8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58" y="4423584"/>
            <a:ext cx="4892306" cy="2184311"/>
          </a:xfrm>
          <a:prstGeom prst="rect">
            <a:avLst/>
          </a:prstGeom>
        </p:spPr>
      </p:pic>
      <p:sp>
        <p:nvSpPr>
          <p:cNvPr id="22" name="화살표: 오른쪽 55">
            <a:extLst>
              <a:ext uri="{FF2B5EF4-FFF2-40B4-BE49-F238E27FC236}">
                <a16:creationId xmlns:a16="http://schemas.microsoft.com/office/drawing/2014/main" id="{7C59617B-4885-2603-C3B2-3EA3D65415F5}"/>
              </a:ext>
            </a:extLst>
          </p:cNvPr>
          <p:cNvSpPr/>
          <p:nvPr/>
        </p:nvSpPr>
        <p:spPr>
          <a:xfrm>
            <a:off x="3102577" y="5264797"/>
            <a:ext cx="492695" cy="2880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B6A67-933E-F071-6688-21F38F170F12}"/>
              </a:ext>
            </a:extLst>
          </p:cNvPr>
          <p:cNvSpPr txBox="1"/>
          <p:nvPr/>
        </p:nvSpPr>
        <p:spPr>
          <a:xfrm>
            <a:off x="179512" y="951859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비교 모델 별 학습 순서 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conv</a:t>
            </a:r>
            <a:r>
              <a:rPr lang="ko-KR" altLang="en-US" sz="2000" b="1" dirty="0">
                <a:latin typeface="+mn-ea"/>
              </a:rPr>
              <a:t>층 추가 </a:t>
            </a:r>
            <a:r>
              <a:rPr lang="en-US" altLang="ko-KR" sz="2000" b="1" dirty="0">
                <a:latin typeface="+mn-ea"/>
              </a:rPr>
              <a:t>O )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9644401-FCD5-2A65-1FE9-D592AA1BF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39629"/>
            <a:ext cx="2171099" cy="5168266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C55E15C0-38F5-7064-A820-77784A4C8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58" y="4423584"/>
            <a:ext cx="4892306" cy="2184311"/>
          </a:xfrm>
          <a:prstGeom prst="rect">
            <a:avLst/>
          </a:prstGeom>
        </p:spPr>
      </p:pic>
      <p:sp>
        <p:nvSpPr>
          <p:cNvPr id="22" name="화살표: 오른쪽 55">
            <a:extLst>
              <a:ext uri="{FF2B5EF4-FFF2-40B4-BE49-F238E27FC236}">
                <a16:creationId xmlns:a16="http://schemas.microsoft.com/office/drawing/2014/main" id="{7C59617B-4885-2603-C3B2-3EA3D65415F5}"/>
              </a:ext>
            </a:extLst>
          </p:cNvPr>
          <p:cNvSpPr/>
          <p:nvPr/>
        </p:nvSpPr>
        <p:spPr>
          <a:xfrm>
            <a:off x="3275856" y="2698507"/>
            <a:ext cx="492695" cy="2880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082242C-D16F-5450-B077-1F01F4F12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46" y="2343517"/>
            <a:ext cx="1955198" cy="1286039"/>
          </a:xfrm>
          <a:prstGeom prst="rect">
            <a:avLst/>
          </a:prstGeom>
        </p:spPr>
      </p:pic>
      <p:sp>
        <p:nvSpPr>
          <p:cNvPr id="7" name="화살표: 오른쪽 55">
            <a:extLst>
              <a:ext uri="{FF2B5EF4-FFF2-40B4-BE49-F238E27FC236}">
                <a16:creationId xmlns:a16="http://schemas.microsoft.com/office/drawing/2014/main" id="{4D582B34-A349-F9A4-93F7-6365D8E04B4B}"/>
              </a:ext>
            </a:extLst>
          </p:cNvPr>
          <p:cNvSpPr/>
          <p:nvPr/>
        </p:nvSpPr>
        <p:spPr>
          <a:xfrm rot="5400000">
            <a:off x="4716016" y="3846087"/>
            <a:ext cx="492695" cy="2880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8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841CD6-885C-1EC0-35EE-3901F3CEE5F4}"/>
              </a:ext>
            </a:extLst>
          </p:cNvPr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0AB703-F513-F85C-2BAF-72ED37F33198}"/>
              </a:ext>
            </a:extLst>
          </p:cNvPr>
          <p:cNvGrpSpPr/>
          <p:nvPr/>
        </p:nvGrpSpPr>
        <p:grpSpPr>
          <a:xfrm>
            <a:off x="-2956" y="761647"/>
            <a:ext cx="9144000" cy="76200"/>
            <a:chOff x="0" y="3756786"/>
            <a:chExt cx="9144000" cy="76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554516-ED87-2B1F-462D-33FCA2104051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1D42409-B362-1B55-5744-AB61ACF446CC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9F6BDFF-867D-0D68-1389-E11DC37C8C34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4D61F-A06A-C329-B647-32B7336BC6C1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분류 성능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" name="_x1087156376">
            <a:extLst>
              <a:ext uri="{FF2B5EF4-FFF2-40B4-BE49-F238E27FC236}">
                <a16:creationId xmlns:a16="http://schemas.microsoft.com/office/drawing/2014/main" id="{9ECD3F9A-CBF2-77C6-E5DB-463EE4710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"/>
          <a:stretch/>
        </p:blipFill>
        <p:spPr bwMode="auto">
          <a:xfrm>
            <a:off x="155912" y="2899702"/>
            <a:ext cx="3624001" cy="339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14C3DD-1D28-7B14-6E49-21A9BC3730BC}"/>
              </a:ext>
            </a:extLst>
          </p:cNvPr>
          <p:cNvSpPr txBox="1"/>
          <p:nvPr/>
        </p:nvSpPr>
        <p:spPr>
          <a:xfrm>
            <a:off x="299927" y="1385325"/>
            <a:ext cx="8148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>
                <a:effectLst/>
                <a:latin typeface="-apple-system"/>
              </a:rPr>
              <a:t> 학습 시간이 짧으면서 검증 정확도가 높은 </a:t>
            </a:r>
            <a:r>
              <a:rPr lang="en-US" altLang="ko-KR" sz="1600" b="0" i="0" dirty="0">
                <a:effectLst/>
                <a:latin typeface="-apple-system"/>
              </a:rPr>
              <a:t>2</a:t>
            </a:r>
            <a:r>
              <a:rPr lang="ko-KR" altLang="en-US" sz="1600" b="0" i="0" dirty="0">
                <a:effectLst/>
                <a:latin typeface="-apple-system"/>
              </a:rPr>
              <a:t>번 학습 조건을 이용하여 비교하였습니다</a:t>
            </a:r>
            <a:r>
              <a:rPr lang="en-US" altLang="ko-KR" sz="1600" b="0" i="0" dirty="0">
                <a:effectLst/>
                <a:latin typeface="-apple-system"/>
              </a:rPr>
              <a:t>.</a:t>
            </a:r>
            <a:r>
              <a:rPr lang="ko-KR" altLang="en-US" sz="1600" b="0" i="0" dirty="0">
                <a:effectLst/>
                <a:latin typeface="-apple-system"/>
              </a:rPr>
              <a:t> </a:t>
            </a:r>
            <a:endParaRPr lang="en-US" altLang="ko-KR" sz="1600" b="0" i="0" dirty="0">
              <a:effectLst/>
              <a:latin typeface="-apple-system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2F6D429-FA06-8C94-61B4-E4E8B57F0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06" y="2899702"/>
            <a:ext cx="5220072" cy="36038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177B99-3261-9335-5BE0-F055712AECE1}"/>
              </a:ext>
            </a:extLst>
          </p:cNvPr>
          <p:cNvSpPr txBox="1"/>
          <p:nvPr/>
        </p:nvSpPr>
        <p:spPr>
          <a:xfrm>
            <a:off x="505532" y="2424476"/>
            <a:ext cx="2160240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논문 </a:t>
            </a:r>
            <a:r>
              <a:rPr lang="en-US" altLang="ko-KR" sz="1200" b="1" dirty="0">
                <a:latin typeface="+mn-ea"/>
              </a:rPr>
              <a:t>Confusion Matrix</a:t>
            </a:r>
            <a:endParaRPr lang="en-US" altLang="ko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1EB84F-DCA5-2383-6943-797675367AF2}"/>
              </a:ext>
            </a:extLst>
          </p:cNvPr>
          <p:cNvSpPr txBox="1"/>
          <p:nvPr/>
        </p:nvSpPr>
        <p:spPr>
          <a:xfrm>
            <a:off x="3972330" y="2420888"/>
            <a:ext cx="2160240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구현 </a:t>
            </a:r>
            <a:r>
              <a:rPr lang="en-US" altLang="ko-KR" sz="1200" b="1" dirty="0">
                <a:latin typeface="+mn-ea"/>
              </a:rPr>
              <a:t>Confusion Matrix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77D1B-333B-B82D-7146-C1EDE0050889}"/>
              </a:ext>
            </a:extLst>
          </p:cNvPr>
          <p:cNvSpPr txBox="1"/>
          <p:nvPr/>
        </p:nvSpPr>
        <p:spPr>
          <a:xfrm>
            <a:off x="334247" y="1695833"/>
            <a:ext cx="870625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data : 1,000 / </a:t>
            </a:r>
            <a:r>
              <a:rPr lang="en-US" altLang="ko-KR" sz="1400" dirty="0"/>
              <a:t>epoch : 20 / </a:t>
            </a:r>
            <a:r>
              <a:rPr lang="en-US" altLang="ko-KR" sz="1400" dirty="0" err="1"/>
              <a:t>batchSize</a:t>
            </a:r>
            <a:r>
              <a:rPr lang="en-US" altLang="ko-KR" sz="1400" dirty="0"/>
              <a:t> : 100 / learningLate:0.01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학습 시 이미지 변형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O </a:t>
            </a:r>
            <a:r>
              <a:rPr lang="en-US" altLang="ko-KR" sz="1400" dirty="0">
                <a:latin typeface="+mn-ea"/>
              </a:rPr>
              <a:t>/ conv</a:t>
            </a:r>
            <a:r>
              <a:rPr lang="ko-KR" altLang="en-US" sz="1400" dirty="0">
                <a:latin typeface="+mn-ea"/>
              </a:rPr>
              <a:t>층 추가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147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841CD6-885C-1EC0-35EE-3901F3CEE5F4}"/>
              </a:ext>
            </a:extLst>
          </p:cNvPr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0AB703-F513-F85C-2BAF-72ED37F33198}"/>
              </a:ext>
            </a:extLst>
          </p:cNvPr>
          <p:cNvGrpSpPr/>
          <p:nvPr/>
        </p:nvGrpSpPr>
        <p:grpSpPr>
          <a:xfrm>
            <a:off x="-2956" y="761647"/>
            <a:ext cx="9144000" cy="76200"/>
            <a:chOff x="0" y="3756786"/>
            <a:chExt cx="9144000" cy="76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554516-ED87-2B1F-462D-33FCA2104051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1D42409-B362-1B55-5744-AB61ACF446CC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9F6BDFF-867D-0D68-1389-E11DC37C8C34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4D61F-A06A-C329-B647-32B7336BC6C1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분류 성능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" name="_x768306360">
            <a:extLst>
              <a:ext uri="{FF2B5EF4-FFF2-40B4-BE49-F238E27FC236}">
                <a16:creationId xmlns:a16="http://schemas.microsoft.com/office/drawing/2014/main" id="{6427AB0C-2B8C-0EE5-35A0-8FDA4FC86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8864" r="2761"/>
          <a:stretch/>
        </p:blipFill>
        <p:spPr bwMode="auto">
          <a:xfrm>
            <a:off x="123682" y="3534440"/>
            <a:ext cx="8890723" cy="235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828EE4-3DA0-89D1-A39B-38B987E78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87606"/>
              </p:ext>
            </p:extLst>
          </p:nvPr>
        </p:nvGraphicFramePr>
        <p:xfrm>
          <a:off x="693069" y="2168422"/>
          <a:ext cx="8197332" cy="723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222">
                  <a:extLst>
                    <a:ext uri="{9D8B030D-6E8A-4147-A177-3AD203B41FA5}">
                      <a16:colId xmlns:a16="http://schemas.microsoft.com/office/drawing/2014/main" val="478068380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3071961068"/>
                    </a:ext>
                  </a:extLst>
                </a:gridCol>
                <a:gridCol w="1229926">
                  <a:extLst>
                    <a:ext uri="{9D8B030D-6E8A-4147-A177-3AD203B41FA5}">
                      <a16:colId xmlns:a16="http://schemas.microsoft.com/office/drawing/2014/main" val="2144677083"/>
                    </a:ext>
                  </a:extLst>
                </a:gridCol>
                <a:gridCol w="1366222">
                  <a:extLst>
                    <a:ext uri="{9D8B030D-6E8A-4147-A177-3AD203B41FA5}">
                      <a16:colId xmlns:a16="http://schemas.microsoft.com/office/drawing/2014/main" val="3690250993"/>
                    </a:ext>
                  </a:extLst>
                </a:gridCol>
                <a:gridCol w="1366222">
                  <a:extLst>
                    <a:ext uri="{9D8B030D-6E8A-4147-A177-3AD203B41FA5}">
                      <a16:colId xmlns:a16="http://schemas.microsoft.com/office/drawing/2014/main" val="3316972092"/>
                    </a:ext>
                  </a:extLst>
                </a:gridCol>
                <a:gridCol w="1366222">
                  <a:extLst>
                    <a:ext uri="{9D8B030D-6E8A-4147-A177-3AD203B41FA5}">
                      <a16:colId xmlns:a16="http://schemas.microsoft.com/office/drawing/2014/main" val="1335649482"/>
                    </a:ext>
                  </a:extLst>
                </a:gridCol>
              </a:tblGrid>
              <a:tr h="3734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Training Acc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Validation ACC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Testing ACC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Precision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Recall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F1-Score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020303"/>
                  </a:ext>
                </a:extLst>
              </a:tr>
              <a:tr h="3502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92.88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94.49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94.55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94.55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94.54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94.5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916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B21BFB-AFA3-709C-751C-D00BB7D8D256}"/>
              </a:ext>
            </a:extLst>
          </p:cNvPr>
          <p:cNvSpPr txBox="1"/>
          <p:nvPr/>
        </p:nvSpPr>
        <p:spPr>
          <a:xfrm>
            <a:off x="299927" y="3150018"/>
            <a:ext cx="2160240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논문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성능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FB7C5-0FE0-C067-FD7A-831F68BCED6D}"/>
              </a:ext>
            </a:extLst>
          </p:cNvPr>
          <p:cNvSpPr txBox="1"/>
          <p:nvPr/>
        </p:nvSpPr>
        <p:spPr>
          <a:xfrm>
            <a:off x="299927" y="1527003"/>
            <a:ext cx="2160240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구현 성능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6638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2AAB2-6DCB-5BA6-CC58-675E7BE83091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및 개선점</a:t>
            </a:r>
            <a:br>
              <a:rPr lang="en-US" altLang="ko-KR" sz="2000" b="1" dirty="0">
                <a:latin typeface="+mn-ea"/>
              </a:rPr>
            </a:br>
            <a:endParaRPr lang="en-US" altLang="ko-KR" sz="160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96C54-D393-8A9E-AE04-A535B3DDC6A5}"/>
              </a:ext>
            </a:extLst>
          </p:cNvPr>
          <p:cNvSpPr txBox="1"/>
          <p:nvPr/>
        </p:nvSpPr>
        <p:spPr>
          <a:xfrm>
            <a:off x="324586" y="1556792"/>
            <a:ext cx="853758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/>
                <a:ea typeface="맑은 고딕"/>
              </a:rPr>
              <a:t>epoch </a:t>
            </a:r>
            <a:r>
              <a:rPr lang="ko-KR" altLang="en-US" dirty="0">
                <a:latin typeface="맑은 고딕"/>
                <a:ea typeface="맑은 고딕"/>
              </a:rPr>
              <a:t>값으로 </a:t>
            </a:r>
            <a:r>
              <a:rPr lang="en-US" altLang="ko-KR" dirty="0">
                <a:latin typeface="맑은 고딕"/>
                <a:ea typeface="맑은 고딕"/>
              </a:rPr>
              <a:t>under/overfitting</a:t>
            </a:r>
            <a:r>
              <a:rPr lang="ko-KR" altLang="en-US" dirty="0">
                <a:latin typeface="맑은 고딕"/>
                <a:ea typeface="맑은 고딕"/>
              </a:rPr>
              <a:t>을 방지하려고 시도했지만 </a:t>
            </a:r>
            <a:r>
              <a:rPr lang="en-US" altLang="ko-KR" dirty="0">
                <a:latin typeface="맑은 고딕"/>
                <a:ea typeface="맑은 고딕"/>
              </a:rPr>
              <a:t>epoch</a:t>
            </a:r>
            <a:r>
              <a:rPr lang="ko-KR" altLang="en-US" dirty="0">
                <a:latin typeface="맑은 고딕"/>
                <a:ea typeface="맑은 고딕"/>
              </a:rPr>
              <a:t>의 변화</a:t>
            </a:r>
            <a:r>
              <a:rPr lang="en-US" altLang="ko-KR" dirty="0">
                <a:latin typeface="맑은 고딕"/>
                <a:ea typeface="맑은 고딕"/>
              </a:rPr>
              <a:t>(20, 30, 40)</a:t>
            </a:r>
            <a:r>
              <a:rPr lang="ko-KR" altLang="en-US" dirty="0">
                <a:latin typeface="맑은 고딕"/>
                <a:ea typeface="맑은 고딕"/>
              </a:rPr>
              <a:t>에도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</a:rPr>
              <a:t>큰 변화가 없었음</a:t>
            </a:r>
            <a:r>
              <a:rPr lang="en-US" altLang="ko-KR" dirty="0">
                <a:latin typeface="맑은 고딕"/>
                <a:ea typeface="맑은 고딕"/>
              </a:rPr>
              <a:t>.</a:t>
            </a:r>
            <a:r>
              <a:rPr lang="ko-KR" altLang="en-US" dirty="0">
                <a:latin typeface="맑은 고딕"/>
                <a:ea typeface="맑은 고딕"/>
              </a:rPr>
              <a:t> 데이터 전처리에 대한 추가적인 공부 필요</a:t>
            </a:r>
            <a:r>
              <a:rPr lang="en-US" altLang="ko-KR" dirty="0">
                <a:latin typeface="맑은 고딕"/>
                <a:ea typeface="맑은 고딕"/>
              </a:rPr>
              <a:t>.</a:t>
            </a:r>
            <a:endParaRPr lang="en-US" altLang="ko-KR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/>
                <a:ea typeface="맑은 고딕"/>
              </a:rPr>
              <a:t>BatchNormalization</a:t>
            </a:r>
            <a:r>
              <a:rPr lang="ko-KR" altLang="en-US" dirty="0">
                <a:latin typeface="맑은 고딕"/>
                <a:ea typeface="맑은 고딕"/>
              </a:rPr>
              <a:t>을 추가 시 검증 정확도가 올라가지 않는 이유 확인 필요</a:t>
            </a:r>
            <a:r>
              <a:rPr lang="en-US" altLang="ko-KR" dirty="0">
                <a:latin typeface="맑은 고딕"/>
                <a:ea typeface="맑은 고딕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/>
                <a:ea typeface="맑은 고딕"/>
              </a:rPr>
              <a:t>학습 시 컴퓨팅 파워를 적게 사용할 수 있는 방법 공부 필요</a:t>
            </a:r>
            <a:r>
              <a:rPr lang="en-US" altLang="ko-KR" dirty="0">
                <a:latin typeface="맑은 고딕"/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20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b="1" dirty="0">
                <a:latin typeface="+mn-ea"/>
              </a:rPr>
              <a:t>수행목표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웨이퍼 불량 식별을 위한 심층 </a:t>
            </a:r>
            <a:r>
              <a:rPr lang="ko-KR" altLang="en-US" sz="1300" dirty="0" err="1">
                <a:latin typeface="+mn-ea"/>
              </a:rPr>
              <a:t>컨볼루션</a:t>
            </a:r>
            <a:r>
              <a:rPr lang="ko-KR" altLang="en-US" sz="1300" dirty="0">
                <a:latin typeface="+mn-ea"/>
              </a:rPr>
              <a:t> 신경망</a:t>
            </a:r>
            <a:r>
              <a:rPr lang="en-US" altLang="ko-KR" sz="1300" dirty="0">
                <a:latin typeface="+mn-ea"/>
              </a:rPr>
              <a:t>(CNN-WDI)</a:t>
            </a:r>
            <a:r>
              <a:rPr lang="ko-KR" altLang="en-US" sz="1300" dirty="0">
                <a:latin typeface="+mn-ea"/>
              </a:rPr>
              <a:t>의 설계 및 검증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제시된 논문을 참고하여 수행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데이터 증량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 err="1">
                <a:latin typeface="+mn-ea"/>
              </a:rPr>
              <a:t>전처리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신경망 설계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등</a:t>
            </a:r>
            <a:r>
              <a:rPr lang="en-US" altLang="ko-KR" sz="13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b="1" dirty="0">
                <a:latin typeface="+mn-ea"/>
              </a:rPr>
              <a:t>수행방법</a:t>
            </a:r>
            <a:endParaRPr lang="en-US" altLang="ko-KR" i="1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진행 상황에 대해서는 매 주 수업 전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시간 논문 분석 및 진행상황 공유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분업화 하여 각각 프로그래밍 후 합치는 방식으로 진행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-apple-system"/>
              </a:rPr>
              <a:t>Google</a:t>
            </a:r>
            <a:r>
              <a:rPr lang="ko-KR" altLang="en-US" sz="1200" dirty="0">
                <a:latin typeface="-apple-system"/>
              </a:rPr>
              <a:t> </a:t>
            </a:r>
            <a:r>
              <a:rPr lang="en-US" altLang="ko-KR" sz="1200" dirty="0" err="1">
                <a:latin typeface="-apple-system"/>
              </a:rPr>
              <a:t>Colab</a:t>
            </a:r>
            <a:r>
              <a:rPr lang="en-US" altLang="ko-KR" sz="1200" dirty="0">
                <a:latin typeface="-apple-system"/>
              </a:rPr>
              <a:t>,</a:t>
            </a:r>
            <a:r>
              <a:rPr lang="ko-KR" altLang="en-US" sz="1200" dirty="0">
                <a:latin typeface="-apple-system"/>
              </a:rPr>
              <a:t> </a:t>
            </a:r>
            <a:r>
              <a:rPr lang="en-US" altLang="ko-KR" sz="1200" dirty="0" err="1">
                <a:latin typeface="-apple-system"/>
              </a:rPr>
              <a:t>Pytorch</a:t>
            </a:r>
            <a:r>
              <a:rPr lang="ko-KR" altLang="en-US" sz="1200" dirty="0">
                <a:latin typeface="-apple-system"/>
              </a:rPr>
              <a:t> 프레임워크 사용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b="1" dirty="0">
                <a:latin typeface="+mn-ea"/>
              </a:rPr>
              <a:t>업무분장 및 기여도</a:t>
            </a:r>
            <a:endParaRPr lang="en-US" altLang="ko-KR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26164"/>
              </p:ext>
            </p:extLst>
          </p:nvPr>
        </p:nvGraphicFramePr>
        <p:xfrm>
          <a:off x="504514" y="4194013"/>
          <a:ext cx="79746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075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5121708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625855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219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441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이재익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논문 분석</a:t>
                      </a:r>
                      <a:endParaRPr lang="en-US" altLang="ko-KR" sz="12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코딩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학습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567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백정흠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논문 분석</a:t>
                      </a:r>
                      <a:endParaRPr lang="en-US" altLang="ko-KR" sz="12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데이터 증량</a:t>
                      </a:r>
                      <a:endParaRPr lang="en-US" altLang="ko-KR" sz="12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err="1"/>
                        <a:t>전처리</a:t>
                      </a:r>
                      <a:endParaRPr lang="en-US" altLang="ko-KR" sz="12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발표자료 작성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2AAB2-6DCB-5BA6-CC58-675E7BE83091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개인별 느낀 점</a:t>
            </a:r>
            <a:br>
              <a:rPr lang="en-US" altLang="ko-KR" sz="2000" b="1" dirty="0">
                <a:latin typeface="+mn-ea"/>
              </a:rPr>
            </a:br>
            <a:endParaRPr lang="en-US" altLang="ko-KR" sz="160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A10C8-6AE3-4AA8-DA6B-D48740DF824C}"/>
              </a:ext>
            </a:extLst>
          </p:cNvPr>
          <p:cNvSpPr txBox="1"/>
          <p:nvPr/>
        </p:nvSpPr>
        <p:spPr>
          <a:xfrm>
            <a:off x="150986" y="1296768"/>
            <a:ext cx="8425555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800" dirty="0" err="1">
                <a:latin typeface="맑은 고딕"/>
                <a:ea typeface="맑은 고딕"/>
              </a:rPr>
              <a:t>이재익</a:t>
            </a:r>
            <a:endParaRPr lang="en-US" altLang="ko-KR" sz="18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80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80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endParaRPr lang="en-US" altLang="ko-KR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endParaRPr lang="en-US" altLang="ko-KR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endParaRPr lang="en-US" altLang="ko-KR" sz="120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백정흠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DE8DB-A141-2675-6010-642A8CDBF0CC}"/>
              </a:ext>
            </a:extLst>
          </p:cNvPr>
          <p:cNvSpPr txBox="1"/>
          <p:nvPr/>
        </p:nvSpPr>
        <p:spPr>
          <a:xfrm>
            <a:off x="131266" y="1653695"/>
            <a:ext cx="8881467" cy="1833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300"/>
              </a:lnSpc>
              <a:buFontTx/>
              <a:buChar char="-"/>
            </a:pPr>
            <a:r>
              <a:rPr lang="ko-KR" altLang="en-US" sz="1600" dirty="0">
                <a:latin typeface="맑은 고딕"/>
                <a:ea typeface="맑은 고딕"/>
              </a:rPr>
              <a:t>데이터 전처리를 앞에서 진행했기 때문에</a:t>
            </a:r>
            <a:r>
              <a:rPr lang="en-US" altLang="ko-KR" sz="1600" dirty="0">
                <a:latin typeface="맑은 고딕"/>
                <a:ea typeface="맑은 고딕"/>
              </a:rPr>
              <a:t>,</a:t>
            </a:r>
            <a:r>
              <a:rPr lang="ko-KR" altLang="en-US" sz="1600" dirty="0">
                <a:latin typeface="맑은 고딕"/>
                <a:ea typeface="맑은 고딕"/>
              </a:rPr>
              <a:t> 학습시에는 변형을 하지 않고 학습 </a:t>
            </a:r>
            <a:r>
              <a:rPr lang="ko-KR" altLang="en-US" sz="1600" dirty="0" err="1">
                <a:latin typeface="맑은 고딕"/>
                <a:ea typeface="맑은 고딕"/>
              </a:rPr>
              <a:t>했었는데</a:t>
            </a:r>
            <a:r>
              <a:rPr lang="en-US" altLang="ko-KR" sz="1600" dirty="0">
                <a:latin typeface="맑은 고딕"/>
                <a:ea typeface="맑은 고딕"/>
              </a:rPr>
              <a:t>,</a:t>
            </a:r>
            <a:r>
              <a:rPr lang="ko-KR" altLang="en-US" sz="1600" dirty="0">
                <a:latin typeface="맑은 고딕"/>
                <a:ea typeface="맑은 고딕"/>
              </a:rPr>
              <a:t> 교수님의 조언을 통해 학습 시 이미지 변형에 대한 학습 효과를 듣고 적용해보았더니 정확도가 </a:t>
            </a:r>
            <a:r>
              <a:rPr lang="en-US" altLang="ko-KR" sz="1600" dirty="0">
                <a:latin typeface="맑은 고딕"/>
                <a:ea typeface="맑은 고딕"/>
              </a:rPr>
              <a:t>4~5% </a:t>
            </a:r>
            <a:r>
              <a:rPr lang="ko-KR" altLang="en-US" sz="1600" dirty="0">
                <a:latin typeface="맑은 고딕"/>
                <a:ea typeface="맑은 고딕"/>
              </a:rPr>
              <a:t>증가하는 것을 확인할 수 있었습니다</a:t>
            </a:r>
            <a:r>
              <a:rPr lang="en-US" altLang="ko-KR" sz="1600" dirty="0">
                <a:latin typeface="맑은 고딕"/>
                <a:ea typeface="맑은 고딕"/>
              </a:rPr>
              <a:t>.</a:t>
            </a:r>
            <a:r>
              <a:rPr lang="ko-KR" altLang="en-US" sz="1600" dirty="0">
                <a:latin typeface="맑은 고딕"/>
                <a:ea typeface="맑은 고딕"/>
              </a:rPr>
              <a:t> 학습을 진행할 때 다양한 패턴의 이미지가 필요하다는 것을 알게 되었습니다</a:t>
            </a:r>
            <a:r>
              <a:rPr lang="en-US" altLang="ko-KR" sz="1600" dirty="0">
                <a:latin typeface="맑은 고딕"/>
                <a:ea typeface="맑은 고딕"/>
              </a:rPr>
              <a:t>.</a:t>
            </a:r>
          </a:p>
          <a:p>
            <a:pPr marL="285750" indent="-285750" algn="just">
              <a:lnSpc>
                <a:spcPts val="2300"/>
              </a:lnSpc>
              <a:buFontTx/>
              <a:buChar char="-"/>
            </a:pPr>
            <a:r>
              <a:rPr lang="ko-KR" altLang="en-US" sz="1600" dirty="0">
                <a:latin typeface="맑은 고딕"/>
                <a:ea typeface="맑은 고딕"/>
              </a:rPr>
              <a:t>학습 시 데이터를 </a:t>
            </a:r>
            <a:r>
              <a:rPr lang="en-US" altLang="ko-KR" sz="1600" dirty="0">
                <a:latin typeface="맑은 고딕"/>
                <a:ea typeface="맑은 고딕"/>
              </a:rPr>
              <a:t>10,000</a:t>
            </a:r>
            <a:r>
              <a:rPr lang="ko-KR" altLang="en-US" sz="1600" dirty="0">
                <a:latin typeface="맑은 고딕"/>
                <a:ea typeface="맑은 고딕"/>
              </a:rPr>
              <a:t>개가 아닌 </a:t>
            </a:r>
            <a:r>
              <a:rPr lang="en-US" altLang="ko-KR" sz="1600" dirty="0">
                <a:latin typeface="맑은 고딕"/>
                <a:ea typeface="맑은 고딕"/>
              </a:rPr>
              <a:t>1,000</a:t>
            </a:r>
            <a:r>
              <a:rPr lang="ko-KR" altLang="en-US" sz="1600" dirty="0">
                <a:latin typeface="맑은 고딕"/>
                <a:ea typeface="맑은 고딕"/>
              </a:rPr>
              <a:t>개로 진행해야 했었습니다</a:t>
            </a:r>
            <a:r>
              <a:rPr lang="en-US" altLang="ko-KR" sz="1600" dirty="0">
                <a:latin typeface="맑은 고딕"/>
                <a:ea typeface="맑은 고딕"/>
              </a:rPr>
              <a:t>.</a:t>
            </a:r>
            <a:r>
              <a:rPr lang="ko-KR" altLang="en-US" sz="1600" dirty="0">
                <a:latin typeface="맑은 고딕"/>
                <a:ea typeface="맑은 고딕"/>
              </a:rPr>
              <a:t> 학습 시 컴퓨팅 파워를 최소로 진행할 수 있는 방법에 대해 공부 </a:t>
            </a:r>
            <a:r>
              <a:rPr lang="ko-KR" altLang="en-US" sz="1600" dirty="0" err="1">
                <a:latin typeface="맑은 고딕"/>
                <a:ea typeface="맑은 고딕"/>
              </a:rPr>
              <a:t>해야겠다고</a:t>
            </a:r>
            <a:r>
              <a:rPr lang="ko-KR" altLang="en-US" sz="1600" dirty="0">
                <a:latin typeface="맑은 고딕"/>
                <a:ea typeface="맑은 고딕"/>
              </a:rPr>
              <a:t> 생각했습니다</a:t>
            </a:r>
            <a:r>
              <a:rPr lang="en-US" altLang="ko-KR" sz="1600" dirty="0">
                <a:latin typeface="맑은 고딕"/>
                <a:ea typeface="맑은 고딕"/>
              </a:rPr>
              <a:t>.</a:t>
            </a:r>
            <a:endParaRPr lang="ko-KR" altLang="en-US" sz="1600" dirty="0">
              <a:latin typeface="맑은 고딕"/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CDF46-F33B-5C5B-097D-759BD5FB3CF3}"/>
              </a:ext>
            </a:extLst>
          </p:cNvPr>
          <p:cNvSpPr txBox="1"/>
          <p:nvPr/>
        </p:nvSpPr>
        <p:spPr>
          <a:xfrm>
            <a:off x="150986" y="4138577"/>
            <a:ext cx="8881467" cy="2422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300"/>
              </a:lnSpc>
              <a:buFontTx/>
              <a:buChar char="-"/>
            </a:pPr>
            <a:r>
              <a:rPr lang="ko-KR" altLang="en-US" sz="1600" dirty="0">
                <a:latin typeface="맑은 고딕"/>
                <a:ea typeface="맑은 고딕"/>
              </a:rPr>
              <a:t>논문에 </a:t>
            </a:r>
            <a:r>
              <a:rPr lang="en-US" altLang="ko-KR" sz="1600" dirty="0">
                <a:latin typeface="맑은 고딕"/>
                <a:ea typeface="맑은 고딕"/>
              </a:rPr>
              <a:t>Project#1 </a:t>
            </a:r>
            <a:r>
              <a:rPr lang="ko-KR" altLang="en-US" sz="1600" dirty="0">
                <a:latin typeface="맑은 고딕"/>
                <a:ea typeface="맑은 고딕"/>
              </a:rPr>
              <a:t>의 모델을 구현하는 방법이 나와 있어 따라가기만 하면 될 줄 알았는데 실제 구현 시 데이터 증강과</a:t>
            </a: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latin typeface="맑은 고딕"/>
                <a:ea typeface="맑은 고딕"/>
              </a:rPr>
              <a:t>전처리부터 배울 것이 많았고 개인적인 </a:t>
            </a:r>
            <a:r>
              <a:rPr lang="en-US" altLang="ko-KR" sz="1600" dirty="0">
                <a:latin typeface="맑은 고딕"/>
                <a:ea typeface="맑은 고딕"/>
              </a:rPr>
              <a:t>GPU </a:t>
            </a:r>
            <a:r>
              <a:rPr lang="ko-KR" altLang="en-US" sz="1600" dirty="0">
                <a:latin typeface="맑은 고딕"/>
                <a:ea typeface="맑은 고딕"/>
              </a:rPr>
              <a:t>성능도 좋지 않아 어려움이 있었지만 </a:t>
            </a:r>
            <a:r>
              <a:rPr lang="en-US" altLang="ko-KR" sz="1600" dirty="0">
                <a:latin typeface="맑은 고딕"/>
                <a:ea typeface="맑은 고딕"/>
              </a:rPr>
              <a:t>CNN</a:t>
            </a:r>
            <a:r>
              <a:rPr lang="ko-KR" altLang="en-US" sz="1600" dirty="0">
                <a:latin typeface="맑은 고딕"/>
                <a:ea typeface="맑은 고딕"/>
              </a:rPr>
              <a:t>에 대해 이해할 수 있었습니다</a:t>
            </a:r>
            <a:r>
              <a:rPr lang="en-US" altLang="ko-KR" sz="1600" dirty="0">
                <a:latin typeface="맑은 고딕"/>
                <a:ea typeface="맑은 고딕"/>
              </a:rPr>
              <a:t>.</a:t>
            </a:r>
          </a:p>
          <a:p>
            <a:pPr marL="285750" indent="-285750" algn="just">
              <a:lnSpc>
                <a:spcPts val="2300"/>
              </a:lnSpc>
              <a:buFontTx/>
              <a:buChar char="-"/>
            </a:pPr>
            <a:r>
              <a:rPr lang="en-US" altLang="ko-KR" sz="1600" dirty="0" err="1">
                <a:latin typeface="맑은 고딕"/>
                <a:ea typeface="맑은 고딕"/>
              </a:rPr>
              <a:t>waferMap</a:t>
            </a: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latin typeface="맑은 고딕"/>
                <a:ea typeface="맑은 고딕"/>
              </a:rPr>
              <a:t>사이즈에 맞춰 </a:t>
            </a:r>
            <a:r>
              <a:rPr lang="en-US" altLang="ko-KR" sz="1600" dirty="0">
                <a:latin typeface="맑은 고딕"/>
                <a:ea typeface="맑은 고딕"/>
              </a:rPr>
              <a:t>224</a:t>
            </a:r>
            <a:r>
              <a:rPr lang="ko-KR" altLang="en-US" sz="1600" dirty="0">
                <a:latin typeface="맑은 고딕"/>
                <a:ea typeface="맑은 고딕"/>
              </a:rPr>
              <a:t>로 </a:t>
            </a:r>
            <a:r>
              <a:rPr lang="en-US" altLang="ko-KR" sz="1600" dirty="0">
                <a:latin typeface="맑은 고딕"/>
                <a:ea typeface="맑은 고딕"/>
              </a:rPr>
              <a:t>resizing</a:t>
            </a:r>
            <a:r>
              <a:rPr lang="ko-KR" altLang="en-US" sz="1600" dirty="0">
                <a:latin typeface="맑은 고딕"/>
                <a:ea typeface="맑은 고딕"/>
              </a:rPr>
              <a:t>하고 기존 데이터에 증량 적용해보았습니다</a:t>
            </a:r>
            <a:r>
              <a:rPr lang="en-US" altLang="ko-KR" sz="1600" dirty="0">
                <a:latin typeface="맑은 고딕"/>
                <a:ea typeface="맑은 고딕"/>
              </a:rPr>
              <a:t>. </a:t>
            </a:r>
            <a:r>
              <a:rPr lang="ko-KR" altLang="en-US" sz="1600" dirty="0">
                <a:latin typeface="맑은 고딕"/>
                <a:ea typeface="맑은 고딕"/>
              </a:rPr>
              <a:t>그 과정에서 시간이 너무 오래 걸리고 이후 </a:t>
            </a:r>
            <a:r>
              <a:rPr lang="en-US" altLang="ko-KR" sz="1600" dirty="0">
                <a:latin typeface="맑은 고딕"/>
                <a:ea typeface="맑은 고딕"/>
              </a:rPr>
              <a:t>10</a:t>
            </a:r>
            <a:r>
              <a:rPr lang="ko-KR" altLang="en-US" sz="1600" dirty="0">
                <a:latin typeface="맑은 고딕"/>
                <a:ea typeface="맑은 고딕"/>
              </a:rPr>
              <a:t>도 회전</a:t>
            </a:r>
            <a:r>
              <a:rPr lang="en-US" altLang="ko-KR" sz="1600" dirty="0">
                <a:latin typeface="맑은 고딕"/>
                <a:ea typeface="맑은 고딕"/>
              </a:rPr>
              <a:t>, </a:t>
            </a:r>
            <a:r>
              <a:rPr lang="ko-KR" altLang="en-US" sz="1600" dirty="0">
                <a:latin typeface="맑은 고딕"/>
                <a:ea typeface="맑은 고딕"/>
              </a:rPr>
              <a:t>좌우대칭 및 너비이동 등 다양한 증량 방법을 써보았으나 </a:t>
            </a:r>
            <a:r>
              <a:rPr lang="en-US" altLang="ko-KR" sz="1600" dirty="0">
                <a:latin typeface="맑은 고딕"/>
                <a:ea typeface="맑은 고딕"/>
              </a:rPr>
              <a:t>memory error</a:t>
            </a:r>
            <a:r>
              <a:rPr lang="ko-KR" altLang="en-US" sz="1600" dirty="0">
                <a:latin typeface="맑은 고딕"/>
                <a:ea typeface="맑은 고딕"/>
              </a:rPr>
              <a:t> 와 실제 학습 시간이 부족하여 </a:t>
            </a:r>
            <a:r>
              <a:rPr lang="ko-KR" altLang="en-US" sz="1600" dirty="0" err="1">
                <a:latin typeface="맑은 고딕"/>
                <a:ea typeface="맑은 고딕"/>
              </a:rPr>
              <a:t>이재익</a:t>
            </a:r>
            <a:r>
              <a:rPr lang="ko-KR" altLang="en-US" sz="1600" dirty="0">
                <a:latin typeface="맑은 고딕"/>
                <a:ea typeface="맑은 고딕"/>
              </a:rPr>
              <a:t> 학우의 방법을 함께하여 마무리하였습니다</a:t>
            </a:r>
            <a:r>
              <a:rPr lang="en-US" altLang="ko-KR" sz="1600" dirty="0">
                <a:latin typeface="맑은 고딕"/>
                <a:ea typeface="맑은 고딕"/>
              </a:rPr>
              <a:t>. </a:t>
            </a:r>
            <a:r>
              <a:rPr lang="ko-KR" altLang="en-US" sz="1600" dirty="0">
                <a:latin typeface="맑은 고딕"/>
                <a:ea typeface="맑은 고딕"/>
              </a:rPr>
              <a:t>배치정규화와</a:t>
            </a:r>
            <a:r>
              <a:rPr lang="en-US" altLang="ko-KR" sz="1600" dirty="0">
                <a:latin typeface="맑은 고딕"/>
                <a:ea typeface="맑은 고딕"/>
              </a:rPr>
              <a:t> Regularization</a:t>
            </a:r>
            <a:r>
              <a:rPr lang="ko-KR" altLang="en-US" sz="1600" dirty="0">
                <a:latin typeface="맑은 고딕"/>
                <a:ea typeface="맑은 고딕"/>
              </a:rPr>
              <a:t>으로 </a:t>
            </a:r>
            <a:r>
              <a:rPr lang="en-US" altLang="ko-KR" sz="1600" dirty="0">
                <a:latin typeface="맑은 고딕"/>
                <a:ea typeface="맑은 고딕"/>
              </a:rPr>
              <a:t>overfitting</a:t>
            </a:r>
            <a:r>
              <a:rPr lang="ko-KR" altLang="en-US" sz="1600" dirty="0">
                <a:latin typeface="맑은 고딕"/>
                <a:ea typeface="맑은 고딕"/>
              </a:rPr>
              <a:t>을 잡는 방법에 대해 많은 학습이 필요하다고 느꼈습니다</a:t>
            </a:r>
            <a:r>
              <a:rPr lang="en-US" altLang="ko-KR" sz="1600" dirty="0">
                <a:latin typeface="맑은 고딕"/>
                <a:ea typeface="맑은 고딕"/>
              </a:rPr>
              <a:t>.</a:t>
            </a:r>
            <a:endParaRPr lang="ko-KR" altLang="en-US" sz="160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05461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05795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349641FC-78B2-4E79-9A67-443550445D5C}"/>
              </a:ext>
            </a:extLst>
          </p:cNvPr>
          <p:cNvSpPr/>
          <p:nvPr/>
        </p:nvSpPr>
        <p:spPr>
          <a:xfrm>
            <a:off x="6598562" y="2501677"/>
            <a:ext cx="1534223" cy="523219"/>
          </a:xfrm>
          <a:prstGeom prst="flowChart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591179A1-655B-4FB9-B58B-9FF08F9AF456}"/>
              </a:ext>
            </a:extLst>
          </p:cNvPr>
          <p:cNvSpPr/>
          <p:nvPr/>
        </p:nvSpPr>
        <p:spPr>
          <a:xfrm>
            <a:off x="4392963" y="2244484"/>
            <a:ext cx="1534223" cy="5232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Input</a:t>
            </a:r>
            <a:endParaRPr lang="ko-KR" altLang="en-US" sz="1500" dirty="0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4EF4B7D4-52DE-4C1C-B510-2A466F1E7CEB}"/>
              </a:ext>
            </a:extLst>
          </p:cNvPr>
          <p:cNvSpPr/>
          <p:nvPr/>
        </p:nvSpPr>
        <p:spPr>
          <a:xfrm>
            <a:off x="6598561" y="3286909"/>
            <a:ext cx="1534223" cy="523219"/>
          </a:xfrm>
          <a:prstGeom prst="flowChartInputOutp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Output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55C0E2-0FE9-4303-92AF-9B27616C7ED1}"/>
              </a:ext>
            </a:extLst>
          </p:cNvPr>
          <p:cNvCxnSpPr>
            <a:cxnSpLocks/>
            <a:stCxn id="36" idx="2"/>
            <a:endCxn id="7" idx="1"/>
          </p:cNvCxnSpPr>
          <p:nvPr/>
        </p:nvCxnSpPr>
        <p:spPr>
          <a:xfrm flipH="1">
            <a:off x="5160075" y="1952681"/>
            <a:ext cx="2583" cy="29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D1ADF5-3133-496E-B2A1-1199D59207CD}"/>
              </a:ext>
            </a:extLst>
          </p:cNvPr>
          <p:cNvCxnSpPr>
            <a:cxnSpLocks/>
            <a:stCxn id="7" idx="4"/>
            <a:endCxn id="40" idx="0"/>
          </p:cNvCxnSpPr>
          <p:nvPr/>
        </p:nvCxnSpPr>
        <p:spPr>
          <a:xfrm flipH="1">
            <a:off x="5149002" y="2767703"/>
            <a:ext cx="11073" cy="26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43CBBB8-5E7F-4197-B098-410AB4AD1E2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365674" y="2240032"/>
            <a:ext cx="1" cy="26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966F3D-F954-40C2-A42B-6EAC6240D675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flipH="1">
            <a:off x="7365673" y="3024896"/>
            <a:ext cx="1" cy="26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FC69BC-F236-4B6B-A4B1-FAD53C6B312C}"/>
              </a:ext>
            </a:extLst>
          </p:cNvPr>
          <p:cNvSpPr txBox="1"/>
          <p:nvPr/>
        </p:nvSpPr>
        <p:spPr>
          <a:xfrm>
            <a:off x="299927" y="1042204"/>
            <a:ext cx="4934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Dataset: </a:t>
            </a:r>
            <a:r>
              <a:rPr lang="en-US" altLang="ko-KR" sz="1400" dirty="0"/>
              <a:t>Kaggle_ wm811k-wafer-map</a:t>
            </a:r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Data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Total Data: 811,457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Labeled Data: 172,950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Unlabeled Data: 638,507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88531A-36F0-7EA6-2282-E759396FE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69"/>
          <a:stretch/>
        </p:blipFill>
        <p:spPr>
          <a:xfrm>
            <a:off x="442954" y="2647595"/>
            <a:ext cx="1581371" cy="1774601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BE6F5A2-FA6E-E3BD-2229-F26F9E70BFDC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 flipH="1" flipV="1">
            <a:off x="5365549" y="1523063"/>
            <a:ext cx="1815969" cy="2249064"/>
          </a:xfrm>
          <a:prstGeom prst="bentConnector5">
            <a:avLst>
              <a:gd name="adj1" fmla="val -12588"/>
              <a:gd name="adj2" fmla="val 50000"/>
              <a:gd name="adj3" fmla="val 112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33C3EB3-3F71-1FDA-7587-89583E8E3087}"/>
              </a:ext>
            </a:extLst>
          </p:cNvPr>
          <p:cNvSpPr/>
          <p:nvPr/>
        </p:nvSpPr>
        <p:spPr>
          <a:xfrm>
            <a:off x="4395546" y="1429462"/>
            <a:ext cx="1534223" cy="52321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AUG/PRE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F7E46795-38D0-19D1-5B22-797022FBBA01}"/>
              </a:ext>
            </a:extLst>
          </p:cNvPr>
          <p:cNvSpPr/>
          <p:nvPr/>
        </p:nvSpPr>
        <p:spPr>
          <a:xfrm>
            <a:off x="4381890" y="3032360"/>
            <a:ext cx="1534223" cy="523219"/>
          </a:xfrm>
          <a:prstGeom prst="flowChart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check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6D47ED87-B714-E83C-627D-4F73C6AFC816}"/>
              </a:ext>
            </a:extLst>
          </p:cNvPr>
          <p:cNvSpPr/>
          <p:nvPr/>
        </p:nvSpPr>
        <p:spPr>
          <a:xfrm>
            <a:off x="6591152" y="1744776"/>
            <a:ext cx="1534223" cy="523219"/>
          </a:xfrm>
          <a:prstGeom prst="flowChart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Augmentation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순서도: 데이터 42">
            <a:extLst>
              <a:ext uri="{FF2B5EF4-FFF2-40B4-BE49-F238E27FC236}">
                <a16:creationId xmlns:a16="http://schemas.microsoft.com/office/drawing/2014/main" id="{E0369F68-9BA3-E023-04D7-60952BA31EDC}"/>
              </a:ext>
            </a:extLst>
          </p:cNvPr>
          <p:cNvSpPr/>
          <p:nvPr/>
        </p:nvSpPr>
        <p:spPr>
          <a:xfrm>
            <a:off x="4408469" y="2244483"/>
            <a:ext cx="1534223" cy="523219"/>
          </a:xfrm>
          <a:prstGeom prst="flowChartInputOutp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Input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1E3576-EEB3-647B-16D5-F5CBD112DF4C}"/>
              </a:ext>
            </a:extLst>
          </p:cNvPr>
          <p:cNvSpPr txBox="1"/>
          <p:nvPr/>
        </p:nvSpPr>
        <p:spPr>
          <a:xfrm>
            <a:off x="4542148" y="4157383"/>
            <a:ext cx="451125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Data Augmentation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dirty="0" err="1">
                <a:effectLst/>
                <a:latin typeface="+mn-ea"/>
              </a:rPr>
              <a:t>RandomRotation</a:t>
            </a:r>
            <a:r>
              <a:rPr lang="en-US" altLang="ko-KR" sz="1400" b="0" dirty="0">
                <a:effectLst/>
                <a:latin typeface="+mn-ea"/>
              </a:rPr>
              <a:t>(45)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dirty="0" err="1">
                <a:effectLst/>
                <a:latin typeface="+mn-ea"/>
              </a:rPr>
              <a:t>RandomVerticalFlip</a:t>
            </a:r>
            <a:r>
              <a:rPr lang="en-US" altLang="ko-KR" sz="1400" b="0" dirty="0">
                <a:effectLst/>
                <a:latin typeface="+mn-ea"/>
              </a:rPr>
              <a:t>()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dirty="0" err="1">
                <a:effectLst/>
                <a:latin typeface="+mn-ea"/>
              </a:rPr>
              <a:t>RandomHorizontalFlip</a:t>
            </a:r>
            <a:r>
              <a:rPr lang="en-US" altLang="ko-KR" sz="1400" b="0" dirty="0">
                <a:effectLst/>
                <a:latin typeface="+mn-ea"/>
              </a:rPr>
              <a:t>()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dirty="0" err="1">
                <a:effectLst/>
                <a:latin typeface="+mn-ea"/>
              </a:rPr>
              <a:t>RandomResizedCrop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b="0" dirty="0">
                <a:effectLst/>
                <a:latin typeface="+mn-ea"/>
              </a:rPr>
              <a:t>scale=(0.9, 1.0), ratio=(0.8, 1.25)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Preprocessing: 224, 224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3</a:t>
            </a:r>
            <a:r>
              <a:rPr lang="ko-KR" altLang="en-US" sz="1400" dirty="0"/>
              <a:t>차원으로 변경</a:t>
            </a:r>
            <a:endParaRPr lang="en-US" altLang="ko-KR" sz="14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0C9AFE16-926F-2B4F-20ED-2A9710AB3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54" y="4550259"/>
            <a:ext cx="1680764" cy="1700774"/>
          </a:xfrm>
          <a:prstGeom prst="rect">
            <a:avLst/>
          </a:prstGeom>
        </p:spPr>
      </p:pic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1505811E-1DD1-7FA3-B8D3-55FA5F9FBBC7}"/>
              </a:ext>
            </a:extLst>
          </p:cNvPr>
          <p:cNvSpPr/>
          <p:nvPr/>
        </p:nvSpPr>
        <p:spPr>
          <a:xfrm>
            <a:off x="2335739" y="5259638"/>
            <a:ext cx="2046738" cy="360040"/>
          </a:xfrm>
          <a:prstGeom prst="rightArrow">
            <a:avLst>
              <a:gd name="adj1" fmla="val 50000"/>
              <a:gd name="adj2" fmla="val 7418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1BB89D-A293-4974-F008-078FA7064A7B}"/>
              </a:ext>
            </a:extLst>
          </p:cNvPr>
          <p:cNvSpPr txBox="1"/>
          <p:nvPr/>
        </p:nvSpPr>
        <p:spPr>
          <a:xfrm>
            <a:off x="2248774" y="4554316"/>
            <a:ext cx="227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 라벨 별 데이터를</a:t>
            </a:r>
            <a:endParaRPr lang="en-US" altLang="ko-KR" sz="1200" dirty="0"/>
          </a:p>
          <a:p>
            <a:r>
              <a:rPr lang="en-US" altLang="ko-KR" sz="1200" dirty="0"/>
              <a:t>10,000</a:t>
            </a:r>
            <a:r>
              <a:rPr lang="ko-KR" altLang="en-US" sz="1200" dirty="0"/>
              <a:t>개로 증량하기 위한</a:t>
            </a:r>
            <a:endParaRPr lang="en-US" altLang="ko-KR" sz="1200" dirty="0"/>
          </a:p>
          <a:p>
            <a:r>
              <a:rPr lang="en-US" altLang="ko-KR" sz="1200" b="0" dirty="0" err="1">
                <a:effectLst/>
                <a:latin typeface="+mn-ea"/>
              </a:rPr>
              <a:t>transform.Compose</a:t>
            </a:r>
            <a:r>
              <a:rPr lang="en-US" altLang="ko-KR" sz="1200" b="0" dirty="0">
                <a:effectLst/>
                <a:latin typeface="+mn-ea"/>
              </a:rPr>
              <a:t> </a:t>
            </a:r>
            <a:r>
              <a:rPr lang="ko-KR" altLang="en-US" sz="1200" b="0" dirty="0">
                <a:effectLst/>
                <a:latin typeface="+mn-ea"/>
              </a:rPr>
              <a:t>함수 정의</a:t>
            </a:r>
            <a:endParaRPr lang="en-US" altLang="ko-KR" sz="1200" b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490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en-US" altLang="ko-KR" sz="24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Augmentation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85CC76-EA82-4B60-A828-997E1752A685}"/>
              </a:ext>
            </a:extLst>
          </p:cNvPr>
          <p:cNvSpPr txBox="1"/>
          <p:nvPr/>
        </p:nvSpPr>
        <p:spPr>
          <a:xfrm>
            <a:off x="299927" y="947847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b="0" dirty="0">
                <a:effectLst/>
                <a:latin typeface="+mn-ea"/>
              </a:rPr>
              <a:t>라벨 별 이미지 </a:t>
            </a:r>
            <a:r>
              <a:rPr lang="en-US" altLang="ko-KR" b="0" dirty="0">
                <a:effectLst/>
                <a:latin typeface="+mn-ea"/>
              </a:rPr>
              <a:t>1,000</a:t>
            </a:r>
            <a:r>
              <a:rPr lang="ko-KR" altLang="en-US" b="0" dirty="0">
                <a:effectLst/>
                <a:latin typeface="+mn-ea"/>
              </a:rPr>
              <a:t>개까지 증량</a:t>
            </a:r>
            <a:endParaRPr lang="en-US" altLang="ko-KR" b="0" dirty="0">
              <a:effectLst/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사이즈 출력 후 </a:t>
            </a:r>
            <a:r>
              <a:rPr lang="en-US" altLang="ko-KR" dirty="0">
                <a:latin typeface="+mn-ea"/>
              </a:rPr>
              <a:t>Pickle File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>
                <a:effectLst/>
                <a:latin typeface="+mn-ea"/>
              </a:rPr>
              <a:t>증량된 이미지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66BAA1-6BA7-3A9C-E9DC-501B590E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92680"/>
            <a:ext cx="5505679" cy="47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2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en-US" altLang="ko-KR" sz="24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Preprocessing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85CC76-EA82-4B60-A828-997E1752A685}"/>
              </a:ext>
            </a:extLst>
          </p:cNvPr>
          <p:cNvSpPr txBox="1"/>
          <p:nvPr/>
        </p:nvSpPr>
        <p:spPr>
          <a:xfrm>
            <a:off x="299927" y="947847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차원에서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차원으로 변환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차원 변환 후 </a:t>
            </a:r>
            <a:r>
              <a:rPr lang="en-US" altLang="ko-KR" dirty="0">
                <a:latin typeface="+mn-ea"/>
              </a:rPr>
              <a:t>Pickle File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차원 이미지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873D8A-08A0-B1B6-E766-7E750479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25942"/>
            <a:ext cx="5400600" cy="47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2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A616BED7-C6C1-87C9-C401-6CB12AB7866F}"/>
              </a:ext>
            </a:extLst>
          </p:cNvPr>
          <p:cNvSpPr/>
          <p:nvPr/>
        </p:nvSpPr>
        <p:spPr>
          <a:xfrm rot="5400000">
            <a:off x="2634796" y="2743221"/>
            <a:ext cx="1581371" cy="1512769"/>
          </a:xfrm>
          <a:prstGeom prst="triangle">
            <a:avLst>
              <a:gd name="adj" fmla="val 4889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en-US" altLang="ko-K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Data Configuration</a:t>
            </a:r>
            <a:r>
              <a:rPr lang="ko-KR" altLang="en-US" sz="24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52510" y="1635935"/>
            <a:ext cx="570147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데이터 구성</a:t>
            </a:r>
            <a:endParaRPr lang="en-US" altLang="ko-KR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88AEB9-88FA-9036-C03B-5E401B351CCB}"/>
              </a:ext>
            </a:extLst>
          </p:cNvPr>
          <p:cNvSpPr txBox="1"/>
          <p:nvPr/>
        </p:nvSpPr>
        <p:spPr>
          <a:xfrm>
            <a:off x="275562" y="1105595"/>
            <a:ext cx="54297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600" b="0" dirty="0">
                <a:effectLst/>
                <a:latin typeface="+mn-ea"/>
              </a:rPr>
              <a:t>라벨 별 </a:t>
            </a:r>
            <a:r>
              <a:rPr lang="en-US" altLang="ko-KR" sz="1600" b="0" dirty="0">
                <a:effectLst/>
                <a:latin typeface="+mn-ea"/>
              </a:rPr>
              <a:t>Data Set </a:t>
            </a:r>
            <a:r>
              <a:rPr lang="ko-KR" altLang="en-US" sz="1600" b="0" dirty="0">
                <a:effectLst/>
                <a:latin typeface="+mn-ea"/>
              </a:rPr>
              <a:t>병합</a:t>
            </a:r>
            <a:r>
              <a:rPr lang="en-US" altLang="ko-KR" sz="1600" b="0" dirty="0">
                <a:effectLst/>
                <a:latin typeface="+mn-ea"/>
              </a:rPr>
              <a:t>: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+mn-ea"/>
              </a:rPr>
              <a:t>merge_df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+mn-ea"/>
              </a:rPr>
              <a:t>: 9000</a:t>
            </a:r>
            <a:endParaRPr lang="ko-KR" altLang="en-US" sz="1600" b="0" dirty="0">
              <a:effectLst/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D8202A-E886-10AF-6013-BD473C9A98B3}"/>
              </a:ext>
            </a:extLst>
          </p:cNvPr>
          <p:cNvSpPr/>
          <p:nvPr/>
        </p:nvSpPr>
        <p:spPr>
          <a:xfrm>
            <a:off x="527998" y="2822994"/>
            <a:ext cx="989573" cy="1296144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Total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811,457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(100)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2B1AEE-3924-BAB7-803D-9A4FFF95B77D}"/>
              </a:ext>
            </a:extLst>
          </p:cNvPr>
          <p:cNvSpPr/>
          <p:nvPr/>
        </p:nvSpPr>
        <p:spPr>
          <a:xfrm>
            <a:off x="1733596" y="2590768"/>
            <a:ext cx="989573" cy="844123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172,950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(21.3)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ECA3507-8B9D-D019-D2B6-FB4C9A3A4DB4}"/>
              </a:ext>
            </a:extLst>
          </p:cNvPr>
          <p:cNvSpPr/>
          <p:nvPr/>
        </p:nvSpPr>
        <p:spPr>
          <a:xfrm>
            <a:off x="1733595" y="3540336"/>
            <a:ext cx="989573" cy="844123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400" spc="-150" dirty="0">
                <a:solidFill>
                  <a:schemeClr val="tx1"/>
                </a:solidFill>
              </a:rPr>
              <a:t>Unlabeled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638,507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(78.7)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7BF8B34-E998-1770-5FEB-98A944D18F42}"/>
              </a:ext>
            </a:extLst>
          </p:cNvPr>
          <p:cNvSpPr/>
          <p:nvPr/>
        </p:nvSpPr>
        <p:spPr>
          <a:xfrm>
            <a:off x="3735599" y="3083568"/>
            <a:ext cx="989573" cy="844123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Data Set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9,000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(100)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DCBC20-4722-2C99-1734-BD26BC102AB2}"/>
              </a:ext>
            </a:extLst>
          </p:cNvPr>
          <p:cNvSpPr txBox="1"/>
          <p:nvPr/>
        </p:nvSpPr>
        <p:spPr>
          <a:xfrm>
            <a:off x="4603927" y="2746205"/>
            <a:ext cx="2569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Training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Validation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Test</a:t>
            </a:r>
          </a:p>
          <a:p>
            <a:r>
              <a:rPr lang="en-US" altLang="ko-KR" sz="1600" dirty="0">
                <a:latin typeface="+mn-ea"/>
              </a:rPr>
              <a:t>       65 :      20      :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15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AF7A406B-5945-0BA2-B500-8B0FE3EC6733}"/>
              </a:ext>
            </a:extLst>
          </p:cNvPr>
          <p:cNvSpPr/>
          <p:nvPr/>
        </p:nvSpPr>
        <p:spPr>
          <a:xfrm>
            <a:off x="4727377" y="3330980"/>
            <a:ext cx="2478826" cy="2880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E73CF4D-32D6-1C64-9751-2B77D4E0D9FF}"/>
              </a:ext>
            </a:extLst>
          </p:cNvPr>
          <p:cNvSpPr/>
          <p:nvPr/>
        </p:nvSpPr>
        <p:spPr>
          <a:xfrm>
            <a:off x="7206203" y="2398204"/>
            <a:ext cx="1260138" cy="2145724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+mn-ea"/>
              </a:rPr>
              <a:t>Train</a:t>
            </a:r>
          </a:p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+mn-ea"/>
              </a:rPr>
              <a:t>= 5,852(65)</a:t>
            </a:r>
          </a:p>
          <a:p>
            <a:endParaRPr lang="en-US" altLang="ko-KR" sz="500" dirty="0">
              <a:solidFill>
                <a:srgbClr val="212121"/>
              </a:solidFill>
              <a:latin typeface="+mn-ea"/>
            </a:endParaRPr>
          </a:p>
          <a:p>
            <a:r>
              <a:rPr lang="en-US" altLang="ko-KR" sz="1400" b="0" i="0" dirty="0" err="1">
                <a:solidFill>
                  <a:srgbClr val="212121"/>
                </a:solidFill>
                <a:effectLst/>
                <a:latin typeface="+mn-ea"/>
              </a:rPr>
              <a:t>val</a:t>
            </a:r>
            <a:endParaRPr lang="en-US" altLang="ko-KR" sz="1400" dirty="0">
              <a:solidFill>
                <a:srgbClr val="212121"/>
              </a:solidFill>
              <a:latin typeface="+mn-ea"/>
            </a:endParaRPr>
          </a:p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+mn-ea"/>
              </a:rPr>
              <a:t>= 1,798 (20)</a:t>
            </a:r>
          </a:p>
          <a:p>
            <a:endParaRPr lang="en-US" altLang="ko-KR" sz="500" b="0" i="0" dirty="0">
              <a:solidFill>
                <a:srgbClr val="212121"/>
              </a:solidFill>
              <a:effectLst/>
              <a:latin typeface="+mn-ea"/>
            </a:endParaRPr>
          </a:p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+mn-ea"/>
              </a:rPr>
              <a:t>test </a:t>
            </a:r>
          </a:p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+mn-ea"/>
              </a:rPr>
              <a:t>= 1,350(15)</a:t>
            </a:r>
            <a:endParaRPr lang="ko-KR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99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57428" y="991805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CNN</a:t>
            </a:r>
            <a:r>
              <a:rPr lang="ko-KR" altLang="en-US" sz="2000" b="1" dirty="0">
                <a:latin typeface="+mn-ea"/>
              </a:rPr>
              <a:t> 구조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EFC2F6-2C80-462A-B20B-BA2DA05EE9D1}"/>
              </a:ext>
            </a:extLst>
          </p:cNvPr>
          <p:cNvSpPr/>
          <p:nvPr/>
        </p:nvSpPr>
        <p:spPr>
          <a:xfrm rot="10800000">
            <a:off x="101533" y="1823824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/>
              <a:t>Input(224x224)</a:t>
            </a:r>
            <a:endParaRPr lang="ko-KR" altLang="en-US" sz="105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07D1652-3BD9-48BA-A89A-1ACDD6FC6242}"/>
              </a:ext>
            </a:extLst>
          </p:cNvPr>
          <p:cNvSpPr/>
          <p:nvPr/>
        </p:nvSpPr>
        <p:spPr>
          <a:xfrm rot="10800000">
            <a:off x="8756615" y="1823823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 err="1"/>
              <a:t>Softmax</a:t>
            </a:r>
            <a:r>
              <a:rPr lang="en-US" altLang="ko-KR" sz="1050" dirty="0"/>
              <a:t>(9)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9677A9E-DE38-463B-A007-213014EA4B78}"/>
              </a:ext>
            </a:extLst>
          </p:cNvPr>
          <p:cNvSpPr/>
          <p:nvPr/>
        </p:nvSpPr>
        <p:spPr>
          <a:xfrm rot="10800000">
            <a:off x="8321262" y="1823823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/>
              <a:t>Dense(512)</a:t>
            </a:r>
            <a:endParaRPr lang="ko-KR" altLang="en-US" sz="10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E0BCF07-67AA-4673-A2A4-79F7BF66E4FC}"/>
              </a:ext>
            </a:extLst>
          </p:cNvPr>
          <p:cNvSpPr/>
          <p:nvPr/>
        </p:nvSpPr>
        <p:spPr>
          <a:xfrm rot="10800000">
            <a:off x="7885909" y="1823822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/>
              <a:t>Flatten(4608)</a:t>
            </a:r>
            <a:endParaRPr lang="ko-KR" altLang="en-US" sz="105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8D5AC6B-A3BC-48B6-B594-5910462725B2}"/>
              </a:ext>
            </a:extLst>
          </p:cNvPr>
          <p:cNvSpPr/>
          <p:nvPr/>
        </p:nvSpPr>
        <p:spPr>
          <a:xfrm rot="10800000">
            <a:off x="693730" y="1823824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/>
              <a:t>16@3x3(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F3BB59C-693D-466B-871B-AB32133846A4}"/>
              </a:ext>
            </a:extLst>
          </p:cNvPr>
          <p:cNvSpPr/>
          <p:nvPr/>
        </p:nvSpPr>
        <p:spPr>
          <a:xfrm rot="10800000">
            <a:off x="1113124" y="1823824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 err="1"/>
              <a:t>Max_pooling</a:t>
            </a:r>
            <a:r>
              <a:rPr lang="en-US" altLang="ko-KR" sz="1050" dirty="0"/>
              <a:t>(2x2)</a:t>
            </a:r>
            <a:endParaRPr lang="ko-KR" altLang="en-US" sz="105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C8BB89F-66E9-4B3F-B647-1F316AC38BB0}"/>
              </a:ext>
            </a:extLst>
          </p:cNvPr>
          <p:cNvSpPr/>
          <p:nvPr/>
        </p:nvSpPr>
        <p:spPr>
          <a:xfrm rot="10800000">
            <a:off x="1532518" y="1823824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/>
              <a:t>16@3x3(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005B22F-380D-490D-B232-9C6DC5B165B8}"/>
              </a:ext>
            </a:extLst>
          </p:cNvPr>
          <p:cNvSpPr/>
          <p:nvPr/>
        </p:nvSpPr>
        <p:spPr>
          <a:xfrm rot="10800000">
            <a:off x="2236098" y="1823823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/>
              <a:t>32@3x3(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F5A7CCC-B6DE-43E1-8DCB-60720F032298}"/>
              </a:ext>
            </a:extLst>
          </p:cNvPr>
          <p:cNvSpPr/>
          <p:nvPr/>
        </p:nvSpPr>
        <p:spPr>
          <a:xfrm rot="10800000">
            <a:off x="2655492" y="1823823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 err="1"/>
              <a:t>Max_pooling</a:t>
            </a:r>
            <a:r>
              <a:rPr lang="en-US" altLang="ko-KR" sz="1050" dirty="0"/>
              <a:t>(2x2)</a:t>
            </a:r>
            <a:endParaRPr lang="ko-KR" altLang="en-US" sz="105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75B27A2-AF23-4FFE-B4AD-E54C9E3F94D1}"/>
              </a:ext>
            </a:extLst>
          </p:cNvPr>
          <p:cNvSpPr/>
          <p:nvPr/>
        </p:nvSpPr>
        <p:spPr>
          <a:xfrm rot="10800000">
            <a:off x="3074886" y="1823823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/>
              <a:t>32@3x3(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615B1F2-3AB1-475A-A209-04DF0CB4A47C}"/>
              </a:ext>
            </a:extLst>
          </p:cNvPr>
          <p:cNvSpPr/>
          <p:nvPr/>
        </p:nvSpPr>
        <p:spPr>
          <a:xfrm rot="10800000">
            <a:off x="3755764" y="1823823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/>
              <a:t>64@3x3(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DA04E49-DDEE-4E4E-9148-21039FA907E3}"/>
              </a:ext>
            </a:extLst>
          </p:cNvPr>
          <p:cNvSpPr/>
          <p:nvPr/>
        </p:nvSpPr>
        <p:spPr>
          <a:xfrm rot="10800000">
            <a:off x="4175158" y="1823823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 err="1"/>
              <a:t>Max_pooling</a:t>
            </a:r>
            <a:r>
              <a:rPr lang="en-US" altLang="ko-KR" sz="1050" dirty="0"/>
              <a:t>(2x2)</a:t>
            </a:r>
            <a:endParaRPr lang="ko-KR" altLang="en-US" sz="105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65F68D-2FF0-44F8-AE0D-68748491978B}"/>
              </a:ext>
            </a:extLst>
          </p:cNvPr>
          <p:cNvSpPr/>
          <p:nvPr/>
        </p:nvSpPr>
        <p:spPr>
          <a:xfrm rot="10800000">
            <a:off x="4594552" y="1823823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/>
              <a:t>64@3x3(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2E2976-1E34-484A-9877-DCE511B77ACC}"/>
              </a:ext>
            </a:extLst>
          </p:cNvPr>
          <p:cNvSpPr/>
          <p:nvPr/>
        </p:nvSpPr>
        <p:spPr>
          <a:xfrm rot="10800000">
            <a:off x="5300712" y="1823823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/>
              <a:t>128@3x3(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4EBFE7B-2DEB-45AB-BF7E-57CEB4E43817}"/>
              </a:ext>
            </a:extLst>
          </p:cNvPr>
          <p:cNvSpPr/>
          <p:nvPr/>
        </p:nvSpPr>
        <p:spPr>
          <a:xfrm rot="10800000">
            <a:off x="5720106" y="1823823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 err="1"/>
              <a:t>Max_pooling</a:t>
            </a:r>
            <a:r>
              <a:rPr lang="en-US" altLang="ko-KR" sz="1050" dirty="0"/>
              <a:t>(2x2)</a:t>
            </a:r>
            <a:endParaRPr lang="ko-KR" altLang="en-US" sz="105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59D4365-267D-4B1B-8045-4E94E367E3FF}"/>
              </a:ext>
            </a:extLst>
          </p:cNvPr>
          <p:cNvSpPr/>
          <p:nvPr/>
        </p:nvSpPr>
        <p:spPr>
          <a:xfrm rot="10800000">
            <a:off x="6177512" y="1823823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/>
              <a:t>128@3x3(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A4CAA41-4EC3-45C1-8EC8-DD46A896A832}"/>
              </a:ext>
            </a:extLst>
          </p:cNvPr>
          <p:cNvSpPr/>
          <p:nvPr/>
        </p:nvSpPr>
        <p:spPr>
          <a:xfrm rot="10800000">
            <a:off x="6912369" y="1823823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/>
              <a:t>Spatial Dropout(0,2)</a:t>
            </a:r>
            <a:endParaRPr lang="ko-KR" altLang="en-US" sz="105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6FEE199-06E7-482B-8E6F-744EFD299099}"/>
              </a:ext>
            </a:extLst>
          </p:cNvPr>
          <p:cNvSpPr/>
          <p:nvPr/>
        </p:nvSpPr>
        <p:spPr>
          <a:xfrm rot="10800000">
            <a:off x="7331763" y="1823823"/>
            <a:ext cx="221869" cy="16592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dirty="0" err="1"/>
              <a:t>Max_pooling</a:t>
            </a:r>
            <a:r>
              <a:rPr lang="en-US" altLang="ko-KR" sz="1050" dirty="0"/>
              <a:t>(2x2)</a:t>
            </a:r>
            <a:endParaRPr lang="ko-KR" altLang="en-US" sz="1050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951D059D-D5D1-4B0D-B6B2-815B66BBC027}"/>
              </a:ext>
            </a:extLst>
          </p:cNvPr>
          <p:cNvSpPr/>
          <p:nvPr/>
        </p:nvSpPr>
        <p:spPr>
          <a:xfrm>
            <a:off x="596109" y="1535792"/>
            <a:ext cx="1287863" cy="22315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2F6276AA-07E8-46EE-BFD7-99BD11D42F4F}"/>
              </a:ext>
            </a:extLst>
          </p:cNvPr>
          <p:cNvSpPr/>
          <p:nvPr/>
        </p:nvSpPr>
        <p:spPr>
          <a:xfrm>
            <a:off x="2138447" y="1535792"/>
            <a:ext cx="1287863" cy="22315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4EF631BF-C2FD-4BC0-9294-88B04F967146}"/>
              </a:ext>
            </a:extLst>
          </p:cNvPr>
          <p:cNvSpPr/>
          <p:nvPr/>
        </p:nvSpPr>
        <p:spPr>
          <a:xfrm>
            <a:off x="3667506" y="1535792"/>
            <a:ext cx="1287863" cy="22315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FE1120D0-230C-4865-ACA3-C7F8E9FE5B15}"/>
              </a:ext>
            </a:extLst>
          </p:cNvPr>
          <p:cNvSpPr/>
          <p:nvPr/>
        </p:nvSpPr>
        <p:spPr>
          <a:xfrm>
            <a:off x="5209844" y="1535792"/>
            <a:ext cx="1287863" cy="22315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6A02FF05-A68A-44BD-8815-2BF9507D7BA5}"/>
              </a:ext>
            </a:extLst>
          </p:cNvPr>
          <p:cNvSpPr/>
          <p:nvPr/>
        </p:nvSpPr>
        <p:spPr>
          <a:xfrm>
            <a:off x="6752183" y="1535792"/>
            <a:ext cx="931269" cy="22315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DCEF8B-7877-42FD-8052-058727BD997A}"/>
              </a:ext>
            </a:extLst>
          </p:cNvPr>
          <p:cNvCxnSpPr>
            <a:stCxn id="7" idx="1"/>
            <a:endCxn id="25" idx="3"/>
          </p:cNvCxnSpPr>
          <p:nvPr/>
        </p:nvCxnSpPr>
        <p:spPr>
          <a:xfrm>
            <a:off x="323402" y="2653444"/>
            <a:ext cx="370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F541967-84C6-4C01-B03D-6E8F06C70E0F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>
            <a:off x="915599" y="2653444"/>
            <a:ext cx="197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04A60B-9DFD-4F5F-9251-9B4C25F16AA8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>
            <a:off x="1334993" y="2653444"/>
            <a:ext cx="197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22FE30A-E48A-4171-BBDF-7ABF997F69F5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V="1">
            <a:off x="1754387" y="2653443"/>
            <a:ext cx="481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68DF56F-75A0-4B85-84E3-77BF1843DD3D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>
            <a:off x="2457967" y="2653443"/>
            <a:ext cx="197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F027AF5-6613-4045-BF27-0752395445E7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>
            <a:off x="2877361" y="2653443"/>
            <a:ext cx="197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8AF4D6E-30A7-4992-94F0-1BE4478CAB99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>
            <a:off x="3296755" y="2653443"/>
            <a:ext cx="459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818F344-61EE-41A1-91CC-444B46A63412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>
            <a:off x="3977633" y="2653443"/>
            <a:ext cx="197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A33BBFE-61FE-4054-A888-3E739D79D8D7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>
            <a:off x="4397027" y="2653443"/>
            <a:ext cx="197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FAAE1E4-23F7-4821-BD92-1575AFE74039}"/>
              </a:ext>
            </a:extLst>
          </p:cNvPr>
          <p:cNvCxnSpPr>
            <a:cxnSpLocks/>
            <a:stCxn id="33" idx="1"/>
            <a:endCxn id="34" idx="3"/>
          </p:cNvCxnSpPr>
          <p:nvPr/>
        </p:nvCxnSpPr>
        <p:spPr>
          <a:xfrm>
            <a:off x="4816421" y="2653443"/>
            <a:ext cx="484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84185E3-3C62-47E2-89C4-7F217372143B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>
            <a:off x="5522581" y="2653443"/>
            <a:ext cx="197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2A50684-A06D-4AEC-910D-FB709196F5EF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>
            <a:off x="5941975" y="2653443"/>
            <a:ext cx="235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7380F9D-BB66-4A82-9FA6-7E285BA76136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>
            <a:off x="6399381" y="2653443"/>
            <a:ext cx="512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9AC8C48-F693-4830-89A6-0ABA390F96E3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>
            <a:off x="7134238" y="2653443"/>
            <a:ext cx="197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B7295CD-646E-42D0-8754-3112E4B9EAD2}"/>
              </a:ext>
            </a:extLst>
          </p:cNvPr>
          <p:cNvCxnSpPr>
            <a:cxnSpLocks/>
            <a:stCxn id="38" idx="1"/>
            <a:endCxn id="22" idx="3"/>
          </p:cNvCxnSpPr>
          <p:nvPr/>
        </p:nvCxnSpPr>
        <p:spPr>
          <a:xfrm flipV="1">
            <a:off x="7553632" y="2653442"/>
            <a:ext cx="3322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3A24487-0F3E-4E4E-9304-2DF79D28D817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>
            <a:off x="8107778" y="2653442"/>
            <a:ext cx="2134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3B97C38-6644-405C-9889-C45DFEE6AEA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>
            <a:off x="8543131" y="2653443"/>
            <a:ext cx="213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F019891-9466-4466-957C-CB3B3CDEC1EB}"/>
              </a:ext>
            </a:extLst>
          </p:cNvPr>
          <p:cNvSpPr txBox="1"/>
          <p:nvPr/>
        </p:nvSpPr>
        <p:spPr>
          <a:xfrm>
            <a:off x="618497" y="1526022"/>
            <a:ext cx="1287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Feature maps</a:t>
            </a:r>
            <a:endParaRPr lang="ko-KR" altLang="en-US" sz="12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54B481-FB84-462B-BDB6-1EE82A00CFB2}"/>
              </a:ext>
            </a:extLst>
          </p:cNvPr>
          <p:cNvSpPr txBox="1"/>
          <p:nvPr/>
        </p:nvSpPr>
        <p:spPr>
          <a:xfrm>
            <a:off x="2138446" y="1535792"/>
            <a:ext cx="1287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Feature maps</a:t>
            </a:r>
            <a:endParaRPr lang="ko-KR" altLang="en-US" sz="12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84B78C-4BED-4922-9029-6ED5C7C1A40B}"/>
              </a:ext>
            </a:extLst>
          </p:cNvPr>
          <p:cNvSpPr txBox="1"/>
          <p:nvPr/>
        </p:nvSpPr>
        <p:spPr>
          <a:xfrm>
            <a:off x="3680784" y="1534456"/>
            <a:ext cx="1287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Feature maps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E30B347-15BA-4308-A05C-0FC08EB6070A}"/>
              </a:ext>
            </a:extLst>
          </p:cNvPr>
          <p:cNvSpPr txBox="1"/>
          <p:nvPr/>
        </p:nvSpPr>
        <p:spPr>
          <a:xfrm>
            <a:off x="5209844" y="1546823"/>
            <a:ext cx="1287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Feature maps</a:t>
            </a:r>
            <a:endParaRPr lang="ko-KR" altLang="en-US" sz="12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008C71F-E9A3-496B-9A29-9CE8F55A7838}"/>
              </a:ext>
            </a:extLst>
          </p:cNvPr>
          <p:cNvSpPr txBox="1"/>
          <p:nvPr/>
        </p:nvSpPr>
        <p:spPr>
          <a:xfrm>
            <a:off x="6545725" y="1538581"/>
            <a:ext cx="1287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/>
              <a:t>Feature maps</a:t>
            </a:r>
            <a:endParaRPr lang="ko-KR" altLang="en-US" sz="1200" b="1" spc="-15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6B651C-B11C-4EEE-8D8B-E30C18946BA6}"/>
              </a:ext>
            </a:extLst>
          </p:cNvPr>
          <p:cNvSpPr txBox="1"/>
          <p:nvPr/>
        </p:nvSpPr>
        <p:spPr>
          <a:xfrm>
            <a:off x="573338" y="3500075"/>
            <a:ext cx="1287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C1    P1     C2</a:t>
            </a:r>
            <a:endParaRPr lang="ko-KR" altLang="en-US" sz="1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CCA762-2D50-4D80-BC27-642224BA3C23}"/>
              </a:ext>
            </a:extLst>
          </p:cNvPr>
          <p:cNvSpPr txBox="1"/>
          <p:nvPr/>
        </p:nvSpPr>
        <p:spPr>
          <a:xfrm>
            <a:off x="2143257" y="3503866"/>
            <a:ext cx="1287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C3     P2     C4</a:t>
            </a:r>
            <a:endParaRPr lang="ko-KR" alt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F977ADD-CC03-47A2-8935-1509F45E9C74}"/>
              </a:ext>
            </a:extLst>
          </p:cNvPr>
          <p:cNvSpPr txBox="1"/>
          <p:nvPr/>
        </p:nvSpPr>
        <p:spPr>
          <a:xfrm>
            <a:off x="3650266" y="3503866"/>
            <a:ext cx="1287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C5     P3     C6</a:t>
            </a:r>
            <a:endParaRPr lang="ko-KR" alt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EE55926-5C22-40D7-8855-9447BFF2220D}"/>
              </a:ext>
            </a:extLst>
          </p:cNvPr>
          <p:cNvSpPr txBox="1"/>
          <p:nvPr/>
        </p:nvSpPr>
        <p:spPr>
          <a:xfrm>
            <a:off x="5209844" y="3500075"/>
            <a:ext cx="1287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C7     P4     C8</a:t>
            </a:r>
            <a:endParaRPr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93D700-BC57-4226-A2E5-3C118807FAC8}"/>
              </a:ext>
            </a:extLst>
          </p:cNvPr>
          <p:cNvSpPr txBox="1"/>
          <p:nvPr/>
        </p:nvSpPr>
        <p:spPr>
          <a:xfrm>
            <a:off x="6769422" y="3500075"/>
            <a:ext cx="931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D0     P5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050D958-FEE8-42F9-8FE3-8C03D0EA38A2}"/>
              </a:ext>
            </a:extLst>
          </p:cNvPr>
          <p:cNvSpPr txBox="1"/>
          <p:nvPr/>
        </p:nvSpPr>
        <p:spPr>
          <a:xfrm>
            <a:off x="7762890" y="3483062"/>
            <a:ext cx="133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FC1  FC2  OUT</a:t>
            </a:r>
            <a:endParaRPr lang="ko-KR" altLang="en-US" sz="12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930FD60-4C50-4AD2-B88D-4F67432B4BC3}"/>
              </a:ext>
            </a:extLst>
          </p:cNvPr>
          <p:cNvSpPr txBox="1"/>
          <p:nvPr/>
        </p:nvSpPr>
        <p:spPr>
          <a:xfrm>
            <a:off x="29292" y="3500075"/>
            <a:ext cx="40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IN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D069E-D0DA-DAFE-D31F-6A40840D4354}"/>
              </a:ext>
            </a:extLst>
          </p:cNvPr>
          <p:cNvSpPr txBox="1"/>
          <p:nvPr/>
        </p:nvSpPr>
        <p:spPr>
          <a:xfrm>
            <a:off x="296891" y="3937514"/>
            <a:ext cx="81481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>
                <a:effectLst/>
                <a:latin typeface="-apple-system"/>
              </a:rPr>
              <a:t> 참고 논문에는 </a:t>
            </a:r>
            <a:r>
              <a:rPr lang="en-US" altLang="ko-KR" sz="1600" b="0" i="0" dirty="0">
                <a:effectLst/>
                <a:latin typeface="-apple-system"/>
              </a:rPr>
              <a:t>convolution</a:t>
            </a:r>
            <a:r>
              <a:rPr lang="ko-KR" altLang="en-US" sz="1600" b="0" i="0" dirty="0">
                <a:effectLst/>
                <a:latin typeface="-apple-system"/>
              </a:rPr>
              <a:t>층 마다</a:t>
            </a:r>
            <a:r>
              <a:rPr lang="en-US" altLang="ko-KR" sz="1600" b="0" i="0" dirty="0">
                <a:effectLst/>
                <a:latin typeface="-apple-system"/>
              </a:rPr>
              <a:t> Batch Normalization</a:t>
            </a:r>
            <a:r>
              <a:rPr lang="ko-KR" altLang="en-US" sz="1600" dirty="0">
                <a:latin typeface="-apple-system"/>
              </a:rPr>
              <a:t>을 적용되어 있지만</a:t>
            </a:r>
            <a:r>
              <a:rPr lang="en-US" altLang="ko-KR" sz="1600" dirty="0">
                <a:latin typeface="-apple-system"/>
              </a:rPr>
              <a:t>,</a:t>
            </a:r>
          </a:p>
          <a:p>
            <a:pPr algn="l"/>
            <a:r>
              <a:rPr lang="ko-KR" altLang="en-US" sz="1600" dirty="0">
                <a:latin typeface="-apple-system"/>
              </a:rPr>
              <a:t>저희가 구현한 모델에는 </a:t>
            </a:r>
            <a:r>
              <a:rPr lang="en-US" altLang="ko-KR" sz="1600" b="0" i="0" dirty="0">
                <a:effectLst/>
                <a:latin typeface="-apple-system"/>
              </a:rPr>
              <a:t>Batch Normalization</a:t>
            </a:r>
            <a:r>
              <a:rPr lang="ko-KR" altLang="en-US" sz="1600" b="0" i="0" dirty="0">
                <a:effectLst/>
                <a:latin typeface="-apple-system"/>
              </a:rPr>
              <a:t>을 적용하지 않음</a:t>
            </a:r>
            <a:r>
              <a:rPr lang="en-US" altLang="ko-KR" sz="1600" b="0" i="0" dirty="0">
                <a:effectLst/>
                <a:latin typeface="-apple-system"/>
              </a:rPr>
              <a:t>.</a:t>
            </a:r>
            <a:r>
              <a:rPr lang="ko-KR" altLang="en-US" sz="1600" b="0" i="0" dirty="0">
                <a:effectLst/>
                <a:latin typeface="-apple-system"/>
              </a:rPr>
              <a:t> </a:t>
            </a:r>
            <a:r>
              <a:rPr lang="en-US" altLang="ko-KR" sz="1600" b="0" i="0" dirty="0">
                <a:effectLst/>
                <a:latin typeface="-apple-system"/>
              </a:rPr>
              <a:t>Batch Normalization</a:t>
            </a:r>
            <a:r>
              <a:rPr lang="ko-KR" altLang="en-US" sz="1600" b="0" i="0" dirty="0">
                <a:effectLst/>
                <a:latin typeface="-apple-system"/>
              </a:rPr>
              <a:t>을 적용하면 트레이닝 정확도는 증가하는데</a:t>
            </a:r>
            <a:r>
              <a:rPr lang="en-US" altLang="ko-KR" sz="1600" b="0" i="0" dirty="0">
                <a:effectLst/>
                <a:latin typeface="-apple-system"/>
              </a:rPr>
              <a:t>,</a:t>
            </a:r>
            <a:r>
              <a:rPr lang="ko-KR" altLang="en-US" sz="1600" b="0" i="0" dirty="0">
                <a:effectLst/>
                <a:latin typeface="-apple-system"/>
              </a:rPr>
              <a:t> 검증 정확도가 올라가지 않음</a:t>
            </a:r>
            <a:r>
              <a:rPr lang="en-US" altLang="ko-KR" sz="1600" b="0" i="0" dirty="0">
                <a:effectLst/>
                <a:latin typeface="-apple-system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8428D0B-2748-38B1-F0B4-29E9E9DB3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17" y="4829479"/>
            <a:ext cx="7353006" cy="8727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F5EE94-F351-2E6B-4F40-3BA91F860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61" y="5837929"/>
            <a:ext cx="7353007" cy="8422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26E44-F3C9-D525-3D1B-34AE6E9B7CA4}"/>
              </a:ext>
            </a:extLst>
          </p:cNvPr>
          <p:cNvSpPr txBox="1"/>
          <p:nvPr/>
        </p:nvSpPr>
        <p:spPr>
          <a:xfrm>
            <a:off x="307148" y="4829479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dirty="0">
                <a:solidFill>
                  <a:srgbClr val="FF0000"/>
                </a:solidFill>
              </a:rPr>
              <a:t>트레이닝</a:t>
            </a:r>
            <a:endParaRPr kumimoji="1" lang="en-US" altLang="ko-Kore-KR" sz="1400" dirty="0">
              <a:solidFill>
                <a:srgbClr val="FF0000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FF0000"/>
                </a:solidFill>
              </a:rPr>
              <a:t> 예측 결과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153940-0F5A-289B-4364-D007BE81144F}"/>
              </a:ext>
            </a:extLst>
          </p:cNvPr>
          <p:cNvSpPr txBox="1"/>
          <p:nvPr/>
        </p:nvSpPr>
        <p:spPr>
          <a:xfrm>
            <a:off x="307147" y="5760518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rgbClr val="FF0000"/>
                </a:solidFill>
              </a:rPr>
              <a:t>검증</a:t>
            </a:r>
            <a:endParaRPr kumimoji="1" lang="en-US" altLang="ko-Kore-KR" sz="1400" dirty="0">
              <a:solidFill>
                <a:srgbClr val="FF0000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FF0000"/>
                </a:solidFill>
              </a:rPr>
              <a:t> 예측 결과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8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딥러닝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EF86AF5-9B36-D7BB-FF9F-99B370CA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47777"/>
              </p:ext>
            </p:extLst>
          </p:nvPr>
        </p:nvGraphicFramePr>
        <p:xfrm>
          <a:off x="550314" y="3027448"/>
          <a:ext cx="7982126" cy="3433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334">
                  <a:extLst>
                    <a:ext uri="{9D8B030D-6E8A-4147-A177-3AD203B41FA5}">
                      <a16:colId xmlns:a16="http://schemas.microsoft.com/office/drawing/2014/main" val="23845056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367413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586555280"/>
                    </a:ext>
                  </a:extLst>
                </a:gridCol>
                <a:gridCol w="1078976">
                  <a:extLst>
                    <a:ext uri="{9D8B030D-6E8A-4147-A177-3AD203B41FA5}">
                      <a16:colId xmlns:a16="http://schemas.microsoft.com/office/drawing/2014/main" val="4059231536"/>
                    </a:ext>
                  </a:extLst>
                </a:gridCol>
                <a:gridCol w="954392">
                  <a:extLst>
                    <a:ext uri="{9D8B030D-6E8A-4147-A177-3AD203B41FA5}">
                      <a16:colId xmlns:a16="http://schemas.microsoft.com/office/drawing/2014/main" val="2294122144"/>
                    </a:ext>
                  </a:extLst>
                </a:gridCol>
                <a:gridCol w="954392">
                  <a:extLst>
                    <a:ext uri="{9D8B030D-6E8A-4147-A177-3AD203B41FA5}">
                      <a16:colId xmlns:a16="http://schemas.microsoft.com/office/drawing/2014/main" val="932910688"/>
                    </a:ext>
                  </a:extLst>
                </a:gridCol>
                <a:gridCol w="1096992">
                  <a:extLst>
                    <a:ext uri="{9D8B030D-6E8A-4147-A177-3AD203B41FA5}">
                      <a16:colId xmlns:a16="http://schemas.microsoft.com/office/drawing/2014/main" val="3516835140"/>
                    </a:ext>
                  </a:extLst>
                </a:gridCol>
                <a:gridCol w="811792">
                  <a:extLst>
                    <a:ext uri="{9D8B030D-6E8A-4147-A177-3AD203B41FA5}">
                      <a16:colId xmlns:a16="http://schemas.microsoft.com/office/drawing/2014/main" val="2435552014"/>
                    </a:ext>
                  </a:extLst>
                </a:gridCol>
              </a:tblGrid>
              <a:tr h="31723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라벨별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데이터 수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epoch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batch</a:t>
                      </a:r>
                    </a:p>
                    <a:p>
                      <a:pPr algn="ctr"/>
                      <a:r>
                        <a:rPr lang="en-US" altLang="ko-Kore-KR" sz="1400" dirty="0"/>
                        <a:t>size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l</a:t>
                      </a:r>
                      <a:r>
                        <a:rPr lang="en-US" altLang="ko-Kore-KR" sz="1400" dirty="0"/>
                        <a:t>earning</a:t>
                      </a:r>
                    </a:p>
                    <a:p>
                      <a:pPr algn="ctr"/>
                      <a:r>
                        <a:rPr lang="en-US" altLang="ko-Kore-KR" sz="1400" dirty="0"/>
                        <a:t>rate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optimizer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학습</a:t>
                      </a:r>
                      <a:r>
                        <a:rPr lang="ko-KR" altLang="en-US" sz="1400" dirty="0"/>
                        <a:t> 시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이미지변형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conv</a:t>
                      </a:r>
                      <a:r>
                        <a:rPr lang="ko-Kore-KR" altLang="en-US" sz="1400" dirty="0"/>
                        <a:t>층</a:t>
                      </a:r>
                      <a:r>
                        <a:rPr lang="ko-KR" altLang="en-US" sz="1400" dirty="0"/>
                        <a:t> 추가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11495"/>
                  </a:ext>
                </a:extLst>
              </a:tr>
              <a:tr h="4859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r>
                        <a:rPr lang="en-US" altLang="ko-KR" sz="1400" dirty="0"/>
                        <a:t>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100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r>
                        <a:rPr lang="en-US" altLang="ko-KR" sz="1400" dirty="0"/>
                        <a:t>.01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adam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985298"/>
                  </a:ext>
                </a:extLst>
              </a:tr>
              <a:tr h="4859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</a:t>
                      </a:r>
                      <a:r>
                        <a:rPr lang="en-US" altLang="ko-KR" sz="1400" dirty="0"/>
                        <a:t>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100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0</a:t>
                      </a:r>
                      <a:r>
                        <a:rPr lang="en-US" altLang="ko-KR" sz="1400" dirty="0"/>
                        <a:t>.01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adam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924207"/>
                  </a:ext>
                </a:extLst>
              </a:tr>
              <a:tr h="4859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</a:t>
                      </a:r>
                      <a:r>
                        <a:rPr lang="en-US" altLang="ko-KR" sz="1400" dirty="0"/>
                        <a:t>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30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200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0</a:t>
                      </a:r>
                      <a:r>
                        <a:rPr lang="en-US" altLang="ko-KR" sz="1400" dirty="0"/>
                        <a:t>.01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adam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0483"/>
                  </a:ext>
                </a:extLst>
              </a:tr>
              <a:tr h="4859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r>
                        <a:rPr lang="en-US" altLang="ko-KR" sz="1400" dirty="0"/>
                        <a:t>,000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40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200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0</a:t>
                      </a:r>
                      <a:r>
                        <a:rPr lang="en-US" altLang="ko-KR" sz="1400" dirty="0"/>
                        <a:t>.01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adam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677906"/>
                  </a:ext>
                </a:extLst>
              </a:tr>
              <a:tr h="4859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5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r>
                        <a:rPr lang="en-US" altLang="ko-KR" sz="1400" dirty="0"/>
                        <a:t>,000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100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0</a:t>
                      </a:r>
                      <a:r>
                        <a:rPr lang="en-US" altLang="ko-KR" sz="1400" dirty="0"/>
                        <a:t>.01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adam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321073"/>
                  </a:ext>
                </a:extLst>
              </a:tr>
              <a:tr h="4859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6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3,000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30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100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0</a:t>
                      </a:r>
                      <a:r>
                        <a:rPr lang="en-US" altLang="ko-KR" sz="1400" dirty="0"/>
                        <a:t>.01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adam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5768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F740B4-2637-4F05-B8D0-E4EF5CDFCC85}"/>
              </a:ext>
            </a:extLst>
          </p:cNvPr>
          <p:cNvSpPr txBox="1"/>
          <p:nvPr/>
        </p:nvSpPr>
        <p:spPr>
          <a:xfrm>
            <a:off x="299927" y="1215336"/>
            <a:ext cx="8148104" cy="170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-apple-system"/>
              </a:rPr>
              <a:t>Google </a:t>
            </a:r>
            <a:r>
              <a:rPr lang="en-US" altLang="ko-KR" dirty="0" err="1">
                <a:latin typeface="-apple-system"/>
              </a:rPr>
              <a:t>Colab</a:t>
            </a:r>
            <a:r>
              <a:rPr lang="ko-KR" altLang="en-US" dirty="0">
                <a:latin typeface="-apple-system"/>
              </a:rPr>
              <a:t>의 </a:t>
            </a:r>
            <a:r>
              <a:rPr lang="en-US" altLang="ko-KR" dirty="0" err="1">
                <a:latin typeface="-apple-system"/>
              </a:rPr>
              <a:t>Colab</a:t>
            </a:r>
            <a:r>
              <a:rPr lang="en-US" altLang="ko-KR" dirty="0">
                <a:latin typeface="-apple-system"/>
              </a:rPr>
              <a:t> Pro </a:t>
            </a:r>
            <a:r>
              <a:rPr lang="ko-KR" altLang="en-US" dirty="0">
                <a:latin typeface="-apple-system"/>
              </a:rPr>
              <a:t>구독</a:t>
            </a:r>
            <a:endParaRPr lang="en-US" altLang="ko-KR" dirty="0"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데이터 수</a:t>
            </a:r>
            <a:r>
              <a:rPr lang="en-US" altLang="ko-KR" dirty="0">
                <a:latin typeface="-apple-system"/>
              </a:rPr>
              <a:t>,</a:t>
            </a:r>
            <a:r>
              <a:rPr lang="ko-KR" altLang="en-US" dirty="0">
                <a:latin typeface="-apple-system"/>
              </a:rPr>
              <a:t> </a:t>
            </a:r>
            <a:r>
              <a:rPr lang="en-US" altLang="ko-KR" dirty="0" err="1">
                <a:latin typeface="-apple-system"/>
              </a:rPr>
              <a:t>batch_size</a:t>
            </a:r>
            <a:r>
              <a:rPr lang="en-US" altLang="ko-KR" dirty="0">
                <a:latin typeface="-apple-system"/>
              </a:rPr>
              <a:t>,</a:t>
            </a:r>
            <a:r>
              <a:rPr lang="ko-KR" altLang="en-US" dirty="0">
                <a:latin typeface="-apple-system"/>
              </a:rPr>
              <a:t> </a:t>
            </a:r>
            <a:r>
              <a:rPr lang="en-US" altLang="ko-KR" dirty="0">
                <a:latin typeface="-apple-system"/>
              </a:rPr>
              <a:t>epoch</a:t>
            </a:r>
            <a:r>
              <a:rPr lang="ko-KR" altLang="en-US" dirty="0">
                <a:latin typeface="-apple-system"/>
              </a:rPr>
              <a:t> 에 따른 비교 </a:t>
            </a:r>
            <a:endParaRPr lang="en-US" altLang="ko-KR" dirty="0"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학습 시 </a:t>
            </a:r>
            <a:r>
              <a:rPr lang="ko-KR" altLang="en-US" dirty="0">
                <a:latin typeface="-apple-system"/>
              </a:rPr>
              <a:t>데이터 증량 여부에 따른 비교</a:t>
            </a:r>
            <a:endParaRPr lang="en-US" altLang="ko-KR" dirty="0"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참고한 논문의 </a:t>
            </a:r>
            <a:r>
              <a:rPr lang="en-US" altLang="ko-KR" b="0" i="0" dirty="0">
                <a:effectLst/>
                <a:latin typeface="-apple-system"/>
              </a:rPr>
              <a:t>CNN </a:t>
            </a:r>
            <a:r>
              <a:rPr lang="ko-KR" altLang="en-US" b="0" i="0" dirty="0">
                <a:effectLst/>
                <a:latin typeface="-apple-system"/>
              </a:rPr>
              <a:t>모델의 규칙에 맞춰 </a:t>
            </a:r>
            <a:r>
              <a:rPr lang="en-US" altLang="ko-KR" b="0" i="0" dirty="0">
                <a:effectLst/>
                <a:latin typeface="-apple-system"/>
              </a:rPr>
              <a:t>conv</a:t>
            </a:r>
            <a:r>
              <a:rPr lang="ko-KR" altLang="en-US" b="0" i="0" dirty="0">
                <a:effectLst/>
                <a:latin typeface="-apple-system"/>
              </a:rPr>
              <a:t>층 추가하여 비교</a:t>
            </a:r>
            <a:endParaRPr lang="en-US" altLang="ko-KR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그래프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dirty="0">
                <a:latin typeface="+mn-ea"/>
              </a:rPr>
              <a:t>data : 1,000 / </a:t>
            </a:r>
            <a:r>
              <a:rPr lang="en-US" altLang="ko-KR" dirty="0"/>
              <a:t>epoch : 20 / </a:t>
            </a:r>
            <a:r>
              <a:rPr lang="en-US" altLang="ko-KR" dirty="0" err="1"/>
              <a:t>batchSize</a:t>
            </a:r>
            <a:r>
              <a:rPr lang="en-US" altLang="ko-KR" dirty="0"/>
              <a:t> : 100 / learningLate:0.01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학습 시 이미지 변형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X / conv</a:t>
            </a:r>
            <a:r>
              <a:rPr lang="ko-KR" altLang="en-US" dirty="0">
                <a:latin typeface="+mn-ea"/>
              </a:rPr>
              <a:t>층 추가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X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4C4519-CB84-E862-2ACE-BA0A723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7" y="1710264"/>
            <a:ext cx="8402156" cy="998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2FE9F0-6BAF-B2B3-323B-65CA7F74F7C6}"/>
              </a:ext>
            </a:extLst>
          </p:cNvPr>
          <p:cNvSpPr txBox="1"/>
          <p:nvPr/>
        </p:nvSpPr>
        <p:spPr>
          <a:xfrm>
            <a:off x="155912" y="2824761"/>
            <a:ext cx="870625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>
                <a:latin typeface="+mn-ea"/>
              </a:rPr>
              <a:t>2.  data : 1,000 / </a:t>
            </a:r>
            <a:r>
              <a:rPr lang="en-US" altLang="ko-KR" dirty="0"/>
              <a:t>epoch : 20 / </a:t>
            </a:r>
            <a:r>
              <a:rPr lang="en-US" altLang="ko-KR" dirty="0" err="1"/>
              <a:t>batchSize</a:t>
            </a:r>
            <a:r>
              <a:rPr lang="en-US" altLang="ko-KR" dirty="0"/>
              <a:t> : 100 / learningLate:0.01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학습 시 이미지 변형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O </a:t>
            </a:r>
            <a:r>
              <a:rPr lang="en-US" altLang="ko-KR" dirty="0">
                <a:latin typeface="+mn-ea"/>
              </a:rPr>
              <a:t>/ conv</a:t>
            </a:r>
            <a:r>
              <a:rPr lang="ko-KR" altLang="en-US" dirty="0">
                <a:latin typeface="+mn-ea"/>
              </a:rPr>
              <a:t>층 추가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X</a:t>
            </a: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9E6BA5E6-79C0-21F8-2C59-75E6DAA71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514517"/>
            <a:ext cx="8402156" cy="11903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FCF35D0-6F0E-778A-99C9-187CFBA95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556190"/>
            <a:ext cx="3038937" cy="2291993"/>
          </a:xfrm>
          <a:prstGeom prst="rect">
            <a:avLst/>
          </a:prstGeom>
        </p:spPr>
      </p:pic>
      <p:pic>
        <p:nvPicPr>
          <p:cNvPr id="24" name="그림 23" descr="차트이(가) 표시된 사진&#10;&#10;자동 생성된 설명">
            <a:extLst>
              <a:ext uri="{FF2B5EF4-FFF2-40B4-BE49-F238E27FC236}">
                <a16:creationId xmlns:a16="http://schemas.microsoft.com/office/drawing/2014/main" id="{7146E98B-E686-6AA7-2EE6-814F30CFA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16616"/>
            <a:ext cx="2973731" cy="23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12131</TotalTime>
  <Words>1117</Words>
  <Application>Microsoft Macintosh PowerPoint</Application>
  <PresentationFormat>화면 슬라이드 쇼(4:3)</PresentationFormat>
  <Paragraphs>297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-윤고딕330</vt:lpstr>
      <vt:lpstr>-윤고딕340</vt:lpstr>
      <vt:lpstr>-apple-system</vt:lpstr>
      <vt:lpstr>바른돋움 3</vt:lpstr>
      <vt:lpstr>HY견고딕</vt:lpstr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이 재익</cp:lastModifiedBy>
  <cp:revision>482</cp:revision>
  <cp:lastPrinted>2019-09-16T00:28:29Z</cp:lastPrinted>
  <dcterms:created xsi:type="dcterms:W3CDTF">2017-03-29T07:13:25Z</dcterms:created>
  <dcterms:modified xsi:type="dcterms:W3CDTF">2023-04-23T15:48:23Z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