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345" r:id="rId6"/>
    <p:sldId id="331" r:id="rId7"/>
    <p:sldId id="338" r:id="rId8"/>
    <p:sldId id="332" r:id="rId9"/>
    <p:sldId id="339" r:id="rId10"/>
    <p:sldId id="333" r:id="rId11"/>
    <p:sldId id="340" r:id="rId12"/>
    <p:sldId id="334" r:id="rId13"/>
    <p:sldId id="341" r:id="rId14"/>
    <p:sldId id="335" r:id="rId15"/>
    <p:sldId id="342" r:id="rId16"/>
    <p:sldId id="336" r:id="rId17"/>
    <p:sldId id="343" r:id="rId18"/>
    <p:sldId id="337" r:id="rId19"/>
    <p:sldId id="344" r:id="rId20"/>
    <p:sldId id="268" r:id="rId21"/>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65">
          <p15:clr>
            <a:srgbClr val="A4A3A4"/>
          </p15:clr>
        </p15:guide>
        <p15:guide id="3" orient="horz" pos="709">
          <p15:clr>
            <a:srgbClr val="A4A3A4"/>
          </p15:clr>
        </p15:guide>
        <p15:guide id="4" pos="2880">
          <p15:clr>
            <a:srgbClr val="A4A3A4"/>
          </p15:clr>
        </p15:guide>
        <p15:guide id="5" orient="horz" pos="36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5D6E3"/>
    <a:srgbClr val="76C0D4"/>
    <a:srgbClr val="8BB7FF"/>
    <a:srgbClr val="50AEC8"/>
    <a:srgbClr val="79C1D5"/>
    <a:srgbClr val="5B89C1"/>
    <a:srgbClr val="5283BE"/>
    <a:srgbClr val="97B5D9"/>
    <a:srgbClr val="AAC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8539" autoAdjust="0"/>
  </p:normalViewPr>
  <p:slideViewPr>
    <p:cSldViewPr>
      <p:cViewPr varScale="1">
        <p:scale>
          <a:sx n="98" d="100"/>
          <a:sy n="98" d="100"/>
        </p:scale>
        <p:origin x="1956" y="78"/>
      </p:cViewPr>
      <p:guideLst>
        <p:guide orient="horz" pos="2160"/>
        <p:guide orient="horz" pos="4065"/>
        <p:guide orient="horz" pos="709"/>
        <p:guide pos="2880"/>
        <p:guide orient="horz" pos="3657"/>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AA16434A-D895-430C-AAE3-010E58B4A5D3}" type="datetimeFigureOut">
              <a:rPr lang="ko-KR" altLang="en-US" smtClean="0"/>
              <a:t>2023-04-04</a:t>
            </a:fld>
            <a:endParaRPr lang="ko-KR" altLang="en-US"/>
          </a:p>
        </p:txBody>
      </p:sp>
      <p:sp>
        <p:nvSpPr>
          <p:cNvPr id="4" name="바닥글 개체 틀 3"/>
          <p:cNvSpPr>
            <a:spLocks noGrp="1"/>
          </p:cNvSpPr>
          <p:nvPr>
            <p:ph type="ftr" sz="quarter" idx="2"/>
          </p:nvPr>
        </p:nvSpPr>
        <p:spPr>
          <a:xfrm>
            <a:off x="1" y="9428584"/>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4" y="9428584"/>
            <a:ext cx="2945659" cy="496332"/>
          </a:xfrm>
          <a:prstGeom prst="rect">
            <a:avLst/>
          </a:prstGeom>
        </p:spPr>
        <p:txBody>
          <a:bodyPr vert="horz" lIns="91440" tIns="45720" rIns="91440" bIns="45720" rtlCol="0" anchor="b"/>
          <a:lstStyle>
            <a:lvl1pPr algn="r">
              <a:defRPr sz="1200"/>
            </a:lvl1pPr>
          </a:lstStyle>
          <a:p>
            <a:fld id="{F6599D6F-6914-44B3-BAC5-F801858112FE}" type="slidenum">
              <a:rPr lang="ko-KR" altLang="en-US" smtClean="0"/>
              <a:t>‹#›</a:t>
            </a:fld>
            <a:endParaRPr lang="ko-KR" altLang="en-US"/>
          </a:p>
        </p:txBody>
      </p:sp>
    </p:spTree>
    <p:extLst>
      <p:ext uri="{BB962C8B-B14F-4D97-AF65-F5344CB8AC3E}">
        <p14:creationId xmlns:p14="http://schemas.microsoft.com/office/powerpoint/2010/main" val="1911792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62CE42E9-9779-4EB1-A4E7-DC2A33AE97F9}" type="datetimeFigureOut">
              <a:rPr lang="ko-KR" altLang="en-US" smtClean="0"/>
              <a:t>2023-04-04</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428584"/>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4" y="9428584"/>
            <a:ext cx="2945659" cy="496332"/>
          </a:xfrm>
          <a:prstGeom prst="rect">
            <a:avLst/>
          </a:prstGeom>
        </p:spPr>
        <p:txBody>
          <a:bodyPr vert="horz" lIns="91440" tIns="45720" rIns="91440" bIns="45720" rtlCol="0" anchor="b"/>
          <a:lstStyle>
            <a:lvl1pPr algn="r">
              <a:defRPr sz="1200"/>
            </a:lvl1pPr>
          </a:lstStyle>
          <a:p>
            <a:fld id="{7D996AB9-55DC-445E-98F1-083156B566BE}" type="slidenum">
              <a:rPr lang="ko-KR" altLang="en-US" smtClean="0"/>
              <a:t>‹#›</a:t>
            </a:fld>
            <a:endParaRPr lang="ko-KR" altLang="en-US"/>
          </a:p>
        </p:txBody>
      </p:sp>
    </p:spTree>
    <p:extLst>
      <p:ext uri="{BB962C8B-B14F-4D97-AF65-F5344CB8AC3E}">
        <p14:creationId xmlns:p14="http://schemas.microsoft.com/office/powerpoint/2010/main" val="4253954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000"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3</a:t>
            </a:fld>
            <a:endParaRPr lang="ko-KR" altLang="en-US"/>
          </a:p>
        </p:txBody>
      </p:sp>
    </p:spTree>
    <p:extLst>
      <p:ext uri="{BB962C8B-B14F-4D97-AF65-F5344CB8AC3E}">
        <p14:creationId xmlns:p14="http://schemas.microsoft.com/office/powerpoint/2010/main" val="368219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en-US" altLang="ko-KR" sz="1200"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12</a:t>
            </a:fld>
            <a:endParaRPr lang="ko-KR" altLang="en-US"/>
          </a:p>
        </p:txBody>
      </p:sp>
    </p:spTree>
    <p:extLst>
      <p:ext uri="{BB962C8B-B14F-4D97-AF65-F5344CB8AC3E}">
        <p14:creationId xmlns:p14="http://schemas.microsoft.com/office/powerpoint/2010/main" val="2310598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en-US" altLang="ko-KR" sz="1200"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13</a:t>
            </a:fld>
            <a:endParaRPr lang="ko-KR" altLang="en-US"/>
          </a:p>
        </p:txBody>
      </p:sp>
    </p:spTree>
    <p:extLst>
      <p:ext uri="{BB962C8B-B14F-4D97-AF65-F5344CB8AC3E}">
        <p14:creationId xmlns:p14="http://schemas.microsoft.com/office/powerpoint/2010/main" val="588216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en-US" altLang="ko-KR" sz="1200"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14</a:t>
            </a:fld>
            <a:endParaRPr lang="ko-KR" altLang="en-US"/>
          </a:p>
        </p:txBody>
      </p:sp>
    </p:spTree>
    <p:extLst>
      <p:ext uri="{BB962C8B-B14F-4D97-AF65-F5344CB8AC3E}">
        <p14:creationId xmlns:p14="http://schemas.microsoft.com/office/powerpoint/2010/main" val="978187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en-US" altLang="ko-KR" sz="1200"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15</a:t>
            </a:fld>
            <a:endParaRPr lang="ko-KR" altLang="en-US"/>
          </a:p>
        </p:txBody>
      </p:sp>
    </p:spTree>
    <p:extLst>
      <p:ext uri="{BB962C8B-B14F-4D97-AF65-F5344CB8AC3E}">
        <p14:creationId xmlns:p14="http://schemas.microsoft.com/office/powerpoint/2010/main" val="401325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en-US" altLang="ko-KR" sz="1200"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16</a:t>
            </a:fld>
            <a:endParaRPr lang="ko-KR" altLang="en-US"/>
          </a:p>
        </p:txBody>
      </p:sp>
    </p:spTree>
    <p:extLst>
      <p:ext uri="{BB962C8B-B14F-4D97-AF65-F5344CB8AC3E}">
        <p14:creationId xmlns:p14="http://schemas.microsoft.com/office/powerpoint/2010/main" val="425948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000"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4</a:t>
            </a:fld>
            <a:endParaRPr lang="ko-KR" altLang="en-US"/>
          </a:p>
        </p:txBody>
      </p:sp>
    </p:spTree>
    <p:extLst>
      <p:ext uri="{BB962C8B-B14F-4D97-AF65-F5344CB8AC3E}">
        <p14:creationId xmlns:p14="http://schemas.microsoft.com/office/powerpoint/2010/main" val="378858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en-US" altLang="ko-KR" sz="1000"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5</a:t>
            </a:fld>
            <a:endParaRPr lang="ko-KR" altLang="en-US"/>
          </a:p>
        </p:txBody>
      </p:sp>
    </p:spTree>
    <p:extLst>
      <p:ext uri="{BB962C8B-B14F-4D97-AF65-F5344CB8AC3E}">
        <p14:creationId xmlns:p14="http://schemas.microsoft.com/office/powerpoint/2010/main" val="349460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en-US" altLang="ko-KR" sz="1000"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6</a:t>
            </a:fld>
            <a:endParaRPr lang="ko-KR" altLang="en-US"/>
          </a:p>
        </p:txBody>
      </p:sp>
    </p:spTree>
    <p:extLst>
      <p:ext uri="{BB962C8B-B14F-4D97-AF65-F5344CB8AC3E}">
        <p14:creationId xmlns:p14="http://schemas.microsoft.com/office/powerpoint/2010/main" val="289657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ko-KR" altLang="en-US" sz="1200"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7</a:t>
            </a:fld>
            <a:endParaRPr lang="ko-KR" altLang="en-US"/>
          </a:p>
        </p:txBody>
      </p:sp>
    </p:spTree>
    <p:extLst>
      <p:ext uri="{BB962C8B-B14F-4D97-AF65-F5344CB8AC3E}">
        <p14:creationId xmlns:p14="http://schemas.microsoft.com/office/powerpoint/2010/main" val="1769140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ko-KR" altLang="en-US" sz="1200"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8</a:t>
            </a:fld>
            <a:endParaRPr lang="ko-KR" altLang="en-US"/>
          </a:p>
        </p:txBody>
      </p:sp>
    </p:spTree>
    <p:extLst>
      <p:ext uri="{BB962C8B-B14F-4D97-AF65-F5344CB8AC3E}">
        <p14:creationId xmlns:p14="http://schemas.microsoft.com/office/powerpoint/2010/main" val="4283441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en-US" altLang="ko-KR" sz="1200"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9</a:t>
            </a:fld>
            <a:endParaRPr lang="ko-KR" altLang="en-US"/>
          </a:p>
        </p:txBody>
      </p:sp>
    </p:spTree>
    <p:extLst>
      <p:ext uri="{BB962C8B-B14F-4D97-AF65-F5344CB8AC3E}">
        <p14:creationId xmlns:p14="http://schemas.microsoft.com/office/powerpoint/2010/main" val="2098027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en-US" altLang="ko-KR" sz="1200"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10</a:t>
            </a:fld>
            <a:endParaRPr lang="ko-KR" altLang="en-US"/>
          </a:p>
        </p:txBody>
      </p:sp>
    </p:spTree>
    <p:extLst>
      <p:ext uri="{BB962C8B-B14F-4D97-AF65-F5344CB8AC3E}">
        <p14:creationId xmlns:p14="http://schemas.microsoft.com/office/powerpoint/2010/main" val="3794378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en-US" altLang="ko-KR" sz="1200"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11</a:t>
            </a:fld>
            <a:endParaRPr lang="ko-KR" altLang="en-US"/>
          </a:p>
        </p:txBody>
      </p:sp>
    </p:spTree>
    <p:extLst>
      <p:ext uri="{BB962C8B-B14F-4D97-AF65-F5344CB8AC3E}">
        <p14:creationId xmlns:p14="http://schemas.microsoft.com/office/powerpoint/2010/main" val="4118644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086EE873-B126-4470-908A-236855859A26}" type="datetime1">
              <a:rPr lang="ko-KR" altLang="en-US" smtClean="0"/>
              <a:t>2023-04-04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79524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3718C72-0370-4AD1-AE20-4F15CF520E32}" type="datetime1">
              <a:rPr lang="ko-KR" altLang="en-US" smtClean="0"/>
              <a:t>2023-04-04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329234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03403C5-5F23-42E0-BA0B-6D64D76B5D9F}" type="datetime1">
              <a:rPr lang="ko-KR" altLang="en-US" smtClean="0"/>
              <a:t>2023-04-04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86205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4DDD801-2CCC-4546-85CA-F8B6A8D2F67A}" type="datetime1">
              <a:rPr lang="ko-KR" altLang="en-US" smtClean="0"/>
              <a:t>2023-04-04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55255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F7BF4BED-A048-40B4-80F6-BBEAAD6B8F6C}" type="datetime1">
              <a:rPr lang="ko-KR" altLang="en-US" smtClean="0"/>
              <a:t>2023-04-04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158308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66F8FA7-1DFF-4E45-AFC9-BC0889776265}" type="datetime1">
              <a:rPr lang="ko-KR" altLang="en-US" smtClean="0"/>
              <a:t>2023-04-04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66855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51303F87-59EB-43CC-9455-2DF7B47E554E}" type="datetime1">
              <a:rPr lang="ko-KR" altLang="en-US" smtClean="0"/>
              <a:t>2023-04-04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307824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9E9FD4A-B6B0-44D0-9EAD-680DB59CA056}" type="datetime1">
              <a:rPr lang="ko-KR" altLang="en-US" smtClean="0"/>
              <a:t>2023-04-04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02399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794342D-A9C9-421E-8269-A483224EFD3B}" type="datetime1">
              <a:rPr lang="ko-KR" altLang="en-US" smtClean="0"/>
              <a:t>2023-04-04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77635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803AC9D-2678-4BA3-B24D-62FEB7954F84}" type="datetime1">
              <a:rPr lang="ko-KR" altLang="en-US" smtClean="0"/>
              <a:t>2023-04-04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17723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86101E3-4813-4238-AEB6-0004BDD659B9}" type="datetime1">
              <a:rPr lang="ko-KR" altLang="en-US" smtClean="0"/>
              <a:t>2023-04-04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3442358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215A3-146C-4A20-83CB-E4B6D72044D7}" type="datetime1">
              <a:rPr lang="ko-KR" altLang="en-US" smtClean="0"/>
              <a:t>2023-04-04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47505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a:extLst>
              <a:ext uri="{FF2B5EF4-FFF2-40B4-BE49-F238E27FC236}">
                <a16:creationId xmlns:a16="http://schemas.microsoft.com/office/drawing/2014/main" id="{7BFCAF9A-328B-48C6-8CA3-8371B22412AE}"/>
              </a:ext>
            </a:extLst>
          </p:cNvPr>
          <p:cNvSpPr/>
          <p:nvPr/>
        </p:nvSpPr>
        <p:spPr>
          <a:xfrm>
            <a:off x="179913" y="3955257"/>
            <a:ext cx="8712968" cy="461665"/>
          </a:xfrm>
          <a:prstGeom prst="rect">
            <a:avLst/>
          </a:prstGeom>
        </p:spPr>
        <p:txBody>
          <a:bodyPr wrap="square">
            <a:spAutoFit/>
          </a:bodyPr>
          <a:lstStyle/>
          <a:p>
            <a:pPr algn="ctr" defTabSz="1330325" eaLnBrk="0" latinLnBrk="0" hangingPunct="0">
              <a:buSzPct val="100000"/>
              <a:defRPr/>
            </a:pPr>
            <a:r>
              <a:rPr lang="en-US" altLang="ko-KR"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2023. 04. 05</a:t>
            </a:r>
            <a:endParaRPr lang="ko-KR" altLang="en-US"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p:txBody>
      </p:sp>
      <p:pic>
        <p:nvPicPr>
          <p:cNvPr id="18" name="그림 17">
            <a:extLst>
              <a:ext uri="{FF2B5EF4-FFF2-40B4-BE49-F238E27FC236}">
                <a16:creationId xmlns:a16="http://schemas.microsoft.com/office/drawing/2014/main" id="{65DC8246-BB7A-4724-8E53-DC111B95C560}"/>
              </a:ext>
            </a:extLst>
          </p:cNvPr>
          <p:cNvPicPr>
            <a:picLocks noChangeAspect="1"/>
          </p:cNvPicPr>
          <p:nvPr/>
        </p:nvPicPr>
        <p:blipFill rotWithShape="1">
          <a:blip r:embed="rId2">
            <a:extLst>
              <a:ext uri="{28A0092B-C50C-407E-A947-70E740481C1C}">
                <a14:useLocalDpi xmlns:a14="http://schemas.microsoft.com/office/drawing/2010/main" val="0"/>
              </a:ext>
            </a:extLst>
          </a:blip>
          <a:srcRect t="29934" b="31683"/>
          <a:stretch/>
        </p:blipFill>
        <p:spPr>
          <a:xfrm>
            <a:off x="6448443" y="6336267"/>
            <a:ext cx="2715963" cy="502586"/>
          </a:xfrm>
          <a:prstGeom prst="rect">
            <a:avLst/>
          </a:prstGeom>
        </p:spPr>
      </p:pic>
      <p:sp>
        <p:nvSpPr>
          <p:cNvPr id="10" name="직사각형 9">
            <a:extLst>
              <a:ext uri="{FF2B5EF4-FFF2-40B4-BE49-F238E27FC236}">
                <a16:creationId xmlns:a16="http://schemas.microsoft.com/office/drawing/2014/main" id="{3A7FDF87-2724-410D-A13B-CED912323628}"/>
              </a:ext>
            </a:extLst>
          </p:cNvPr>
          <p:cNvSpPr/>
          <p:nvPr/>
        </p:nvSpPr>
        <p:spPr>
          <a:xfrm>
            <a:off x="537814" y="5325816"/>
            <a:ext cx="8048120" cy="560153"/>
          </a:xfrm>
          <a:prstGeom prst="rect">
            <a:avLst/>
          </a:prstGeom>
        </p:spPr>
        <p:txBody>
          <a:bodyPr wrap="square">
            <a:spAutoFit/>
          </a:bodyPr>
          <a:lstStyle/>
          <a:p>
            <a:pPr algn="ctr">
              <a:lnSpc>
                <a:spcPct val="150000"/>
              </a:lnSpc>
            </a:pPr>
            <a:r>
              <a:rPr lang="ko-KR" altLang="en-US"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충북대학교 산업인공지능학과 </a:t>
            </a:r>
            <a:r>
              <a:rPr lang="ko-KR" altLang="en-US" sz="2400" kern="0" dirty="0" err="1">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백정흠</a:t>
            </a:r>
            <a:endParaRPr lang="en-US" altLang="ko-KR"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p:txBody>
      </p:sp>
      <p:sp>
        <p:nvSpPr>
          <p:cNvPr id="12" name="모서리가 둥근 직사각형 5">
            <a:extLst>
              <a:ext uri="{FF2B5EF4-FFF2-40B4-BE49-F238E27FC236}">
                <a16:creationId xmlns:a16="http://schemas.microsoft.com/office/drawing/2014/main" id="{B617F58B-277B-412B-9E81-F894F83F82B2}"/>
              </a:ext>
            </a:extLst>
          </p:cNvPr>
          <p:cNvSpPr/>
          <p:nvPr/>
        </p:nvSpPr>
        <p:spPr>
          <a:xfrm>
            <a:off x="395536" y="421854"/>
            <a:ext cx="3469881" cy="448523"/>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base">
              <a:spcBef>
                <a:spcPct val="0"/>
              </a:spcBef>
              <a:spcAft>
                <a:spcPct val="0"/>
              </a:spcAft>
            </a:pPr>
            <a:r>
              <a:rPr kumimoji="1" lang="ko-KR" altLang="en-US" b="1">
                <a:solidFill>
                  <a:schemeClr val="bg1"/>
                </a:solidFill>
              </a:rPr>
              <a:t>지능화 캡스톤 프로젝트</a:t>
            </a:r>
          </a:p>
        </p:txBody>
      </p:sp>
      <p:grpSp>
        <p:nvGrpSpPr>
          <p:cNvPr id="13" name="그룹 12">
            <a:extLst>
              <a:ext uri="{FF2B5EF4-FFF2-40B4-BE49-F238E27FC236}">
                <a16:creationId xmlns:a16="http://schemas.microsoft.com/office/drawing/2014/main" id="{76FA47DE-6AFD-4F94-A1F9-0E54C53554E4}"/>
              </a:ext>
            </a:extLst>
          </p:cNvPr>
          <p:cNvGrpSpPr/>
          <p:nvPr/>
        </p:nvGrpSpPr>
        <p:grpSpPr>
          <a:xfrm>
            <a:off x="537814" y="1550400"/>
            <a:ext cx="7853533" cy="1754326"/>
            <a:chOff x="-88032" y="3061083"/>
            <a:chExt cx="8958020" cy="1300650"/>
          </a:xfrm>
          <a:solidFill>
            <a:schemeClr val="tx2"/>
          </a:solidFill>
        </p:grpSpPr>
        <p:sp>
          <p:nvSpPr>
            <p:cNvPr id="20" name="직사각형 19">
              <a:extLst>
                <a:ext uri="{FF2B5EF4-FFF2-40B4-BE49-F238E27FC236}">
                  <a16:creationId xmlns:a16="http://schemas.microsoft.com/office/drawing/2014/main" id="{67A053AD-83D3-4195-B956-35FAF5223169}"/>
                </a:ext>
              </a:extLst>
            </p:cNvPr>
            <p:cNvSpPr/>
            <p:nvPr/>
          </p:nvSpPr>
          <p:spPr>
            <a:xfrm>
              <a:off x="157020" y="3061083"/>
              <a:ext cx="8712968" cy="130065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wrap="square">
              <a:spAutoFit/>
            </a:bodyPr>
            <a:lstStyle/>
            <a:p>
              <a:pPr algn="ctr" defTabSz="1330292" eaLnBrk="0" hangingPunct="0">
                <a:buSzPct val="100000"/>
                <a:defRPr/>
              </a:pPr>
              <a:r>
                <a:rPr lang="ko-KR" altLang="en-US" sz="4400" kern="0" dirty="0">
                  <a:solidFill>
                    <a:schemeClr val="bg1"/>
                  </a:solidFill>
                  <a:latin typeface="+mj-lt"/>
                  <a:ea typeface="HY헤드라인M" panose="02030600000101010101" pitchFamily="18" charset="-127"/>
                </a:rPr>
                <a:t>프로젝트 </a:t>
              </a:r>
              <a:r>
                <a:rPr lang="en-US" altLang="ko-KR" sz="4400" kern="0" dirty="0">
                  <a:solidFill>
                    <a:schemeClr val="bg1"/>
                  </a:solidFill>
                  <a:latin typeface="+mj-lt"/>
                  <a:ea typeface="HY헤드라인M" panose="02030600000101010101" pitchFamily="18" charset="-127"/>
                </a:rPr>
                <a:t>#1 </a:t>
              </a:r>
              <a:r>
                <a:rPr lang="ko-KR" altLang="en-US" sz="4400" kern="0" dirty="0">
                  <a:solidFill>
                    <a:schemeClr val="bg1"/>
                  </a:solidFill>
                  <a:latin typeface="+mj-lt"/>
                  <a:ea typeface="HY헤드라인M" panose="02030600000101010101" pitchFamily="18" charset="-127"/>
                </a:rPr>
                <a:t>주제발표</a:t>
              </a:r>
              <a:endParaRPr lang="en-US" altLang="ko-KR" sz="4400" kern="0" dirty="0">
                <a:solidFill>
                  <a:schemeClr val="bg1"/>
                </a:solidFill>
                <a:latin typeface="+mj-lt"/>
                <a:ea typeface="HY헤드라인M" panose="02030600000101010101" pitchFamily="18" charset="-127"/>
              </a:endParaRPr>
            </a:p>
            <a:p>
              <a:pPr algn="ctr" defTabSz="1330292" eaLnBrk="0" hangingPunct="0">
                <a:buSzPct val="100000"/>
                <a:defRPr/>
              </a:pPr>
              <a:r>
                <a:rPr lang="ko-KR" altLang="en-US" sz="4400" kern="0" dirty="0">
                  <a:solidFill>
                    <a:schemeClr val="bg1"/>
                  </a:solidFill>
                  <a:latin typeface="+mj-lt"/>
                  <a:ea typeface="HY헤드라인M" panose="02030600000101010101" pitchFamily="18" charset="-127"/>
                </a:rPr>
                <a:t>데이터 증량 </a:t>
              </a:r>
              <a:endParaRPr lang="en-US" altLang="ko-KR" sz="4400" kern="0" dirty="0">
                <a:solidFill>
                  <a:schemeClr val="bg1"/>
                </a:solidFill>
                <a:latin typeface="+mj-lt"/>
                <a:ea typeface="HY헤드라인M" panose="02030600000101010101" pitchFamily="18" charset="-127"/>
              </a:endParaRPr>
            </a:p>
            <a:p>
              <a:pPr algn="ctr" defTabSz="1330292" eaLnBrk="0" hangingPunct="0">
                <a:buSzPct val="100000"/>
                <a:defRPr/>
              </a:pPr>
              <a:r>
                <a:rPr lang="en-US" altLang="ko-KR" sz="2000" dirty="0">
                  <a:solidFill>
                    <a:schemeClr val="bg1"/>
                  </a:solidFill>
                  <a:latin typeface="+mj-lt"/>
                </a:rPr>
                <a:t>Data augmentation</a:t>
              </a:r>
              <a:endParaRPr lang="en-US" altLang="ko-KR" sz="6000" kern="0" dirty="0">
                <a:solidFill>
                  <a:schemeClr val="bg1"/>
                </a:solidFill>
                <a:latin typeface="+mj-lt"/>
                <a:ea typeface="HY헤드라인M" panose="02030600000101010101" pitchFamily="18" charset="-127"/>
              </a:endParaRPr>
            </a:p>
          </p:txBody>
        </p:sp>
        <p:sp>
          <p:nvSpPr>
            <p:cNvPr id="21" name="직사각형 20">
              <a:extLst>
                <a:ext uri="{FF2B5EF4-FFF2-40B4-BE49-F238E27FC236}">
                  <a16:creationId xmlns:a16="http://schemas.microsoft.com/office/drawing/2014/main" id="{8BFA6532-6D7C-40B0-B351-D5E084786973}"/>
                </a:ext>
              </a:extLst>
            </p:cNvPr>
            <p:cNvSpPr/>
            <p:nvPr/>
          </p:nvSpPr>
          <p:spPr>
            <a:xfrm>
              <a:off x="-88032" y="3091860"/>
              <a:ext cx="164270" cy="707886"/>
            </a:xfrm>
            <a:prstGeom prst="rect">
              <a:avLst/>
            </a:prstGeom>
            <a:grpFill/>
          </p:spPr>
          <p:txBody>
            <a:bodyPr wrap="square">
              <a:spAutoFit/>
            </a:bodyPr>
            <a:lstStyle/>
            <a:p>
              <a:pPr algn="ctr" defTabSz="1330292" eaLnBrk="0" hangingPunct="0">
                <a:buSzPct val="100000"/>
                <a:defRPr/>
              </a:pPr>
              <a:endParaRPr lang="ko-KR" altLang="en-US" sz="4000" kern="0" spc="-151" dirty="0">
                <a:solidFill>
                  <a:schemeClr val="bg1"/>
                </a:solidFill>
                <a:latin typeface="-윤고딕330" panose="02030504000101010101" pitchFamily="18" charset="-127"/>
                <a:ea typeface="-윤고딕330" panose="02030504000101010101" pitchFamily="18" charset="-127"/>
              </a:endParaRPr>
            </a:p>
          </p:txBody>
        </p:sp>
      </p:grpSp>
      <p:sp>
        <p:nvSpPr>
          <p:cNvPr id="2" name="직사각형 1">
            <a:extLst>
              <a:ext uri="{FF2B5EF4-FFF2-40B4-BE49-F238E27FC236}">
                <a16:creationId xmlns:a16="http://schemas.microsoft.com/office/drawing/2014/main" id="{22F167F2-2A87-9900-B4AC-42CA88FD1AB4}"/>
              </a:ext>
            </a:extLst>
          </p:cNvPr>
          <p:cNvSpPr/>
          <p:nvPr/>
        </p:nvSpPr>
        <p:spPr>
          <a:xfrm>
            <a:off x="8460431" y="1795017"/>
            <a:ext cx="144017" cy="965537"/>
          </a:xfrm>
          <a:prstGeom prst="rect">
            <a:avLst/>
          </a:prstGeom>
          <a:solidFill>
            <a:schemeClr val="tx2"/>
          </a:solidFill>
        </p:spPr>
        <p:txBody>
          <a:bodyPr wrap="square">
            <a:spAutoFit/>
          </a:bodyPr>
          <a:lstStyle/>
          <a:p>
            <a:pPr algn="ctr" defTabSz="1330292" eaLnBrk="0" hangingPunct="0">
              <a:buSzPct val="100000"/>
              <a:defRPr/>
            </a:pPr>
            <a:endParaRPr lang="ko-KR" altLang="en-US" sz="4000" kern="0" spc="-151" dirty="0">
              <a:solidFill>
                <a:schemeClr val="bg1"/>
              </a:solidFill>
              <a:latin typeface="-윤고딕330" panose="02030504000101010101" pitchFamily="18" charset="-127"/>
              <a:ea typeface="-윤고딕330" panose="02030504000101010101" pitchFamily="18" charset="-127"/>
            </a:endParaRPr>
          </a:p>
        </p:txBody>
      </p:sp>
    </p:spTree>
    <p:extLst>
      <p:ext uri="{BB962C8B-B14F-4D97-AF65-F5344CB8AC3E}">
        <p14:creationId xmlns:p14="http://schemas.microsoft.com/office/powerpoint/2010/main" val="205767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논문 리뷰</a:t>
            </a:r>
          </a:p>
        </p:txBody>
      </p:sp>
      <p:sp>
        <p:nvSpPr>
          <p:cNvPr id="9" name="TextBox 8">
            <a:extLst>
              <a:ext uri="{FF2B5EF4-FFF2-40B4-BE49-F238E27FC236}">
                <a16:creationId xmlns:a16="http://schemas.microsoft.com/office/drawing/2014/main" id="{3FA87A73-3FF2-4334-AD42-AEC104EEA300}"/>
              </a:ext>
            </a:extLst>
          </p:cNvPr>
          <p:cNvSpPr txBox="1"/>
          <p:nvPr/>
        </p:nvSpPr>
        <p:spPr>
          <a:xfrm>
            <a:off x="306130" y="1145854"/>
            <a:ext cx="8658358" cy="4031873"/>
          </a:xfrm>
          <a:prstGeom prst="rect">
            <a:avLst/>
          </a:prstGeom>
          <a:noFill/>
        </p:spPr>
        <p:txBody>
          <a:bodyPr wrap="square" rtlCol="0">
            <a:spAutoFit/>
          </a:bodyPr>
          <a:lstStyle/>
          <a:p>
            <a:pPr marL="0" indent="0">
              <a:buNone/>
            </a:pPr>
            <a:r>
              <a:rPr lang="ko-KR" altLang="en-US" sz="1600" i="0" dirty="0">
                <a:effectLst/>
                <a:latin typeface="Noto Sans KR"/>
              </a:rPr>
              <a:t>화면에</a:t>
            </a:r>
            <a:r>
              <a:rPr lang="en-US" altLang="ko-KR" sz="1600" i="0" dirty="0">
                <a:effectLst/>
                <a:latin typeface="Noto Sans KR"/>
              </a:rPr>
              <a:t> </a:t>
            </a:r>
            <a:r>
              <a:rPr lang="ko-KR" altLang="en-US" sz="1600" i="0" dirty="0">
                <a:effectLst/>
                <a:latin typeface="Noto Sans KR"/>
              </a:rPr>
              <a:t>보이는 것과 같이 센서 데이터를 수집해서 딥러닝 모델을 통해 이동 속도를 예측하는 논문인데요</a:t>
            </a:r>
            <a:r>
              <a:rPr lang="en-US" altLang="ko-KR" sz="1600" i="0" dirty="0">
                <a:effectLst/>
                <a:latin typeface="Noto Sans KR"/>
              </a:rPr>
              <a:t>. </a:t>
            </a:r>
            <a:r>
              <a:rPr lang="ko-KR" altLang="en-US" sz="1600" i="0" dirty="0">
                <a:effectLst/>
                <a:latin typeface="Noto Sans KR"/>
              </a:rPr>
              <a:t>오해하기 쉬운데 논문의 핵심은 그게 아니라 데이터 증량입니다</a:t>
            </a:r>
            <a:r>
              <a:rPr lang="en-US" altLang="ko-KR" sz="1600" i="0" dirty="0">
                <a:effectLst/>
                <a:latin typeface="Noto Sans KR"/>
              </a:rPr>
              <a:t>. </a:t>
            </a:r>
            <a:r>
              <a:rPr lang="ko-KR" altLang="en-US" sz="1600" i="0" dirty="0">
                <a:effectLst/>
                <a:latin typeface="Noto Sans KR"/>
              </a:rPr>
              <a:t>대부분의 내용도 데이터 증량에 있습니다</a:t>
            </a:r>
            <a:r>
              <a:rPr lang="en-US" altLang="ko-KR" sz="1600" i="0" dirty="0">
                <a:effectLst/>
                <a:latin typeface="Noto Sans KR"/>
              </a:rPr>
              <a:t>. </a:t>
            </a:r>
            <a:r>
              <a:rPr lang="ko-KR" altLang="en-US" sz="1600" i="0" dirty="0">
                <a:effectLst/>
                <a:latin typeface="Noto Sans KR"/>
              </a:rPr>
              <a:t>앞에서 말씀 드렸던 것 처럼 </a:t>
            </a:r>
            <a:r>
              <a:rPr lang="ko-KR" altLang="en-US" sz="1600" i="0" dirty="0" err="1">
                <a:effectLst/>
                <a:latin typeface="Noto Sans KR"/>
              </a:rPr>
              <a:t>딥러닝에서</a:t>
            </a:r>
            <a:r>
              <a:rPr lang="ko-KR" altLang="en-US" sz="1600" i="0" dirty="0">
                <a:effectLst/>
                <a:latin typeface="Noto Sans KR"/>
              </a:rPr>
              <a:t> 좋은 성능을 얻기 위해서는 충분한 양의 데이터 셋이 필요하고 특히나 센서 데이터는 수집하는 사람에 따라 데이터가 달라지게 됩니다</a:t>
            </a:r>
            <a:r>
              <a:rPr lang="en-US" altLang="ko-KR" sz="1600" i="0" dirty="0">
                <a:effectLst/>
                <a:latin typeface="Noto Sans KR"/>
              </a:rPr>
              <a:t>. </a:t>
            </a:r>
            <a:r>
              <a:rPr lang="ko-KR" altLang="en-US" sz="1600" i="0" dirty="0">
                <a:effectLst/>
                <a:latin typeface="Noto Sans KR"/>
              </a:rPr>
              <a:t>그래서 발생하는 과적합을 방지하기 위해 데이터 증량을 하는 것이 이 논문의 주제입니다</a:t>
            </a:r>
            <a:r>
              <a:rPr lang="en-US" altLang="ko-KR" sz="1600" i="0" dirty="0">
                <a:effectLst/>
                <a:latin typeface="Noto Sans KR"/>
              </a:rPr>
              <a:t>.</a:t>
            </a:r>
          </a:p>
          <a:p>
            <a:pPr marL="0" indent="0">
              <a:buNone/>
            </a:pPr>
            <a:endParaRPr lang="en-US" altLang="ko-KR" sz="1600" i="0" dirty="0">
              <a:effectLst/>
              <a:latin typeface="Noto Sans KR"/>
            </a:endParaRPr>
          </a:p>
          <a:p>
            <a:pPr marL="0" indent="0">
              <a:buNone/>
            </a:pPr>
            <a:r>
              <a:rPr lang="ko-KR" altLang="en-US" sz="1600" i="0" dirty="0">
                <a:effectLst/>
                <a:latin typeface="Noto Sans KR"/>
              </a:rPr>
              <a:t>다음으로 이 논문에서 참고한 다른 논문인데요</a:t>
            </a:r>
            <a:r>
              <a:rPr lang="en-US" altLang="ko-KR" sz="1600" i="0" dirty="0">
                <a:effectLst/>
                <a:latin typeface="Noto Sans KR"/>
              </a:rPr>
              <a:t>. </a:t>
            </a:r>
            <a:r>
              <a:rPr lang="ko-KR" altLang="en-US" sz="1600" i="0" dirty="0">
                <a:effectLst/>
                <a:latin typeface="Noto Sans KR"/>
              </a:rPr>
              <a:t>중요하진 않지만 데이터 증량을 이해하는데 도움이 되니 간략하게 설명 드리겠습니다</a:t>
            </a:r>
            <a:r>
              <a:rPr lang="en-US" altLang="ko-KR" sz="1600" i="0" dirty="0">
                <a:effectLst/>
                <a:latin typeface="Noto Sans KR"/>
              </a:rPr>
              <a:t>.</a:t>
            </a:r>
          </a:p>
          <a:p>
            <a:pPr marL="0" indent="0">
              <a:buNone/>
            </a:pPr>
            <a:r>
              <a:rPr lang="ko-KR" altLang="en-US" sz="1600" i="0" dirty="0">
                <a:effectLst/>
                <a:latin typeface="Noto Sans KR"/>
              </a:rPr>
              <a:t>일단 첫번째 논문은 스마트폰의 </a:t>
            </a:r>
            <a:r>
              <a:rPr lang="en-US" altLang="ko-KR" sz="1600" i="0" dirty="0">
                <a:effectLst/>
                <a:latin typeface="Noto Sans KR"/>
              </a:rPr>
              <a:t>IMU</a:t>
            </a:r>
            <a:r>
              <a:rPr lang="ko-KR" altLang="en-US" sz="1600" i="0" dirty="0">
                <a:effectLst/>
                <a:latin typeface="Noto Sans KR"/>
              </a:rPr>
              <a:t>센서와 </a:t>
            </a:r>
            <a:r>
              <a:rPr lang="en-US" altLang="ko-KR" sz="1600" i="0" dirty="0">
                <a:effectLst/>
                <a:latin typeface="Noto Sans KR"/>
              </a:rPr>
              <a:t>GPS</a:t>
            </a:r>
            <a:r>
              <a:rPr lang="ko-KR" altLang="en-US" sz="1600" i="0" dirty="0">
                <a:effectLst/>
                <a:latin typeface="Noto Sans KR"/>
              </a:rPr>
              <a:t>를 사용하여 실내 이동 거리를 예측하는 방법인데요</a:t>
            </a:r>
            <a:r>
              <a:rPr lang="en-US" altLang="ko-KR" sz="1600" i="0" dirty="0">
                <a:effectLst/>
                <a:latin typeface="Noto Sans KR"/>
              </a:rPr>
              <a:t>. </a:t>
            </a:r>
            <a:r>
              <a:rPr lang="ko-KR" altLang="en-US" sz="1600" i="0" dirty="0">
                <a:effectLst/>
                <a:latin typeface="Noto Sans KR"/>
              </a:rPr>
              <a:t>실외에서 센서 데이터를 수집하고 </a:t>
            </a:r>
            <a:r>
              <a:rPr lang="en-US" altLang="ko-KR" sz="1600" i="0" dirty="0">
                <a:effectLst/>
                <a:latin typeface="Noto Sans KR"/>
              </a:rPr>
              <a:t>GPS</a:t>
            </a:r>
            <a:r>
              <a:rPr lang="ko-KR" altLang="en-US" sz="1600" i="0" dirty="0">
                <a:effectLst/>
                <a:latin typeface="Noto Sans KR"/>
              </a:rPr>
              <a:t>를 통해 얻은 값을 그라운드 </a:t>
            </a:r>
            <a:r>
              <a:rPr lang="ko-KR" altLang="en-US" sz="1600" i="0" dirty="0" err="1">
                <a:effectLst/>
                <a:latin typeface="Noto Sans KR"/>
              </a:rPr>
              <a:t>트루쓰로</a:t>
            </a:r>
            <a:r>
              <a:rPr lang="ko-KR" altLang="en-US" sz="1600" i="0" dirty="0">
                <a:effectLst/>
                <a:latin typeface="Noto Sans KR"/>
              </a:rPr>
              <a:t> 설정해서 </a:t>
            </a:r>
            <a:r>
              <a:rPr lang="en-US" altLang="ko-KR" sz="1600" i="0" dirty="0">
                <a:effectLst/>
                <a:latin typeface="Noto Sans KR"/>
              </a:rPr>
              <a:t>CRNN</a:t>
            </a:r>
            <a:r>
              <a:rPr lang="ko-KR" altLang="en-US" sz="1600" i="0" dirty="0">
                <a:effectLst/>
                <a:latin typeface="Noto Sans KR"/>
              </a:rPr>
              <a:t>아 그러니까 </a:t>
            </a:r>
            <a:r>
              <a:rPr lang="en-US" altLang="ko-KR" sz="1600" i="0" dirty="0">
                <a:effectLst/>
                <a:latin typeface="Noto Sans KR"/>
              </a:rPr>
              <a:t>CNN-RNN </a:t>
            </a:r>
            <a:r>
              <a:rPr lang="ko-KR" altLang="en-US" sz="1600" i="0" dirty="0">
                <a:effectLst/>
                <a:latin typeface="Noto Sans KR"/>
              </a:rPr>
              <a:t>모델이죠</a:t>
            </a:r>
            <a:r>
              <a:rPr lang="en-US" altLang="ko-KR" sz="1600" i="0" dirty="0">
                <a:effectLst/>
                <a:latin typeface="Noto Sans KR"/>
              </a:rPr>
              <a:t>. CRNN</a:t>
            </a:r>
            <a:r>
              <a:rPr lang="ko-KR" altLang="en-US" sz="1600" i="0" dirty="0">
                <a:effectLst/>
                <a:latin typeface="Noto Sans KR"/>
              </a:rPr>
              <a:t>으로 학습하여 이동속도를 예측했다고 합니다</a:t>
            </a:r>
            <a:r>
              <a:rPr lang="en-US" altLang="ko-KR" sz="1600" i="0" dirty="0">
                <a:effectLst/>
                <a:latin typeface="Noto Sans KR"/>
              </a:rPr>
              <a:t>.</a:t>
            </a:r>
            <a:r>
              <a:rPr lang="ko-KR" altLang="en-US" sz="1600" i="0" dirty="0">
                <a:effectLst/>
                <a:latin typeface="Noto Sans KR"/>
              </a:rPr>
              <a:t> 여기서 </a:t>
            </a:r>
            <a:r>
              <a:rPr lang="ko-KR" altLang="en-US" sz="1600" i="0" dirty="0" err="1">
                <a:effectLst/>
                <a:latin typeface="Noto Sans KR"/>
              </a:rPr>
              <a:t>중요한건</a:t>
            </a:r>
            <a:r>
              <a:rPr lang="ko-KR" altLang="en-US" sz="1600" i="0" dirty="0">
                <a:effectLst/>
                <a:latin typeface="Noto Sans KR"/>
              </a:rPr>
              <a:t> </a:t>
            </a:r>
            <a:r>
              <a:rPr lang="ko-KR" altLang="en-US" sz="1600" i="0" dirty="0" err="1">
                <a:effectLst/>
                <a:latin typeface="Noto Sans KR"/>
              </a:rPr>
              <a:t>열네시간</a:t>
            </a:r>
            <a:r>
              <a:rPr lang="ko-KR" altLang="en-US" sz="1600" i="0" dirty="0">
                <a:effectLst/>
                <a:latin typeface="Noto Sans KR"/>
              </a:rPr>
              <a:t> 이상 데이터를 수집해야 정확도가 높았다고 하는데 사용자가 </a:t>
            </a:r>
            <a:r>
              <a:rPr lang="en-US" altLang="ko-KR" sz="1600" i="0" dirty="0">
                <a:effectLst/>
                <a:latin typeface="Noto Sans KR"/>
              </a:rPr>
              <a:t>14</a:t>
            </a:r>
            <a:r>
              <a:rPr lang="ko-KR" altLang="en-US" sz="1600" i="0" dirty="0">
                <a:effectLst/>
                <a:latin typeface="Noto Sans KR"/>
              </a:rPr>
              <a:t>시간 이상 데이터를 </a:t>
            </a:r>
            <a:r>
              <a:rPr lang="ko-KR" altLang="en-US" sz="1600" i="0" dirty="0" err="1">
                <a:effectLst/>
                <a:latin typeface="Noto Sans KR"/>
              </a:rPr>
              <a:t>쌓는게</a:t>
            </a:r>
            <a:r>
              <a:rPr lang="ko-KR" altLang="en-US" sz="1600" i="0" dirty="0">
                <a:effectLst/>
                <a:latin typeface="Noto Sans KR"/>
              </a:rPr>
              <a:t> 어렵다 보니까 데이터 증량이 필요하다 이거였습니다</a:t>
            </a:r>
            <a:r>
              <a:rPr lang="en-US" altLang="ko-KR" sz="1600" i="0" dirty="0">
                <a:effectLst/>
                <a:latin typeface="Noto Sans KR"/>
              </a:rPr>
              <a:t>.</a:t>
            </a:r>
          </a:p>
          <a:p>
            <a:pPr marL="0" indent="0">
              <a:buNone/>
            </a:pPr>
            <a:endParaRPr lang="en-US" altLang="ko-KR" sz="1600" i="0" dirty="0">
              <a:effectLst/>
              <a:latin typeface="Noto Sans KR"/>
            </a:endParaRPr>
          </a:p>
          <a:p>
            <a:pPr marL="0" indent="0">
              <a:buNone/>
            </a:pPr>
            <a:r>
              <a:rPr lang="ko-KR" altLang="en-US" sz="1600" i="0" dirty="0">
                <a:effectLst/>
                <a:latin typeface="Noto Sans KR"/>
              </a:rPr>
              <a:t>두번째 논문은 읽고 스케일링 </a:t>
            </a:r>
            <a:r>
              <a:rPr lang="ko-KR" altLang="en-US" sz="1600" i="0" dirty="0" err="1">
                <a:effectLst/>
                <a:latin typeface="Noto Sans KR"/>
              </a:rPr>
              <a:t>타임워핑</a:t>
            </a:r>
            <a:r>
              <a:rPr lang="ko-KR" altLang="en-US" sz="1600" i="0" dirty="0">
                <a:effectLst/>
                <a:latin typeface="Noto Sans KR"/>
              </a:rPr>
              <a:t> 두가지는 지금 설명 드리는 논문에도 활용이 되었습니다</a:t>
            </a:r>
            <a:r>
              <a:rPr lang="en-US" altLang="ko-KR" sz="1600" i="0" dirty="0">
                <a:effectLst/>
                <a:latin typeface="Noto Sans KR"/>
              </a:rPr>
              <a:t>.</a:t>
            </a:r>
          </a:p>
        </p:txBody>
      </p:sp>
    </p:spTree>
    <p:extLst>
      <p:ext uri="{BB962C8B-B14F-4D97-AF65-F5344CB8AC3E}">
        <p14:creationId xmlns:p14="http://schemas.microsoft.com/office/powerpoint/2010/main" val="276656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논문 리뷰</a:t>
            </a:r>
          </a:p>
        </p:txBody>
      </p:sp>
      <p:sp>
        <p:nvSpPr>
          <p:cNvPr id="9" name="TextBox 8">
            <a:extLst>
              <a:ext uri="{FF2B5EF4-FFF2-40B4-BE49-F238E27FC236}">
                <a16:creationId xmlns:a16="http://schemas.microsoft.com/office/drawing/2014/main" id="{3FA87A73-3FF2-4334-AD42-AEC104EEA300}"/>
              </a:ext>
            </a:extLst>
          </p:cNvPr>
          <p:cNvSpPr txBox="1"/>
          <p:nvPr/>
        </p:nvSpPr>
        <p:spPr>
          <a:xfrm>
            <a:off x="306130" y="1145854"/>
            <a:ext cx="8658358" cy="5375126"/>
          </a:xfrm>
          <a:prstGeom prst="rect">
            <a:avLst/>
          </a:prstGeom>
          <a:noFill/>
        </p:spPr>
        <p:txBody>
          <a:bodyPr wrap="square" rtlCol="0">
            <a:spAutoFit/>
          </a:bodyPr>
          <a:lstStyle/>
          <a:p>
            <a:pPr marL="285750" indent="-285750">
              <a:lnSpc>
                <a:spcPts val="2300"/>
              </a:lnSpc>
              <a:buFont typeface="Wingdings" panose="05000000000000000000" pitchFamily="2" charset="2"/>
              <a:buChar char="l"/>
            </a:pPr>
            <a:r>
              <a:rPr lang="ko-KR" altLang="en-US" sz="1600" b="1" i="0" dirty="0">
                <a:solidFill>
                  <a:srgbClr val="333333"/>
                </a:solidFill>
                <a:effectLst/>
                <a:latin typeface="+mn-ea"/>
              </a:rPr>
              <a:t>데이터 증량 기법</a:t>
            </a:r>
            <a:endParaRPr lang="en-US" altLang="ko-KR" sz="1600" b="1" i="0" dirty="0">
              <a:solidFill>
                <a:srgbClr val="333333"/>
              </a:solidFill>
              <a:effectLst/>
              <a:latin typeface="+mn-ea"/>
            </a:endParaRPr>
          </a:p>
          <a:p>
            <a:pPr>
              <a:lnSpc>
                <a:spcPts val="2300"/>
              </a:lnSpc>
            </a:pPr>
            <a:r>
              <a:rPr lang="ko-KR" altLang="en-US" sz="1400" dirty="0">
                <a:latin typeface="+mn-ea"/>
              </a:rPr>
              <a:t> </a:t>
            </a:r>
            <a:r>
              <a:rPr lang="en-US" altLang="ko-KR" sz="1400" dirty="0">
                <a:latin typeface="+mn-ea"/>
              </a:rPr>
              <a:t>- </a:t>
            </a:r>
            <a:r>
              <a:rPr lang="ko-KR" altLang="en-US" sz="1400" dirty="0">
                <a:latin typeface="+mn-ea"/>
              </a:rPr>
              <a:t>스마트폰으로 </a:t>
            </a:r>
            <a:r>
              <a:rPr lang="en-US" altLang="ko-KR" sz="1400" dirty="0">
                <a:latin typeface="+mn-ea"/>
              </a:rPr>
              <a:t>3</a:t>
            </a:r>
            <a:r>
              <a:rPr lang="ko-KR" altLang="en-US" sz="1400" dirty="0">
                <a:latin typeface="+mn-ea"/>
              </a:rPr>
              <a:t>축 가속도 센서</a:t>
            </a:r>
            <a:r>
              <a:rPr lang="en-US" altLang="ko-KR" sz="1400" dirty="0">
                <a:latin typeface="+mn-ea"/>
              </a:rPr>
              <a:t>, 3</a:t>
            </a:r>
            <a:r>
              <a:rPr lang="ko-KR" altLang="en-US" sz="1400" dirty="0">
                <a:latin typeface="+mn-ea"/>
              </a:rPr>
              <a:t>축 </a:t>
            </a:r>
            <a:r>
              <a:rPr lang="ko-KR" altLang="en-US" sz="1400" dirty="0" err="1">
                <a:latin typeface="+mn-ea"/>
              </a:rPr>
              <a:t>자이로</a:t>
            </a:r>
            <a:r>
              <a:rPr lang="ko-KR" altLang="en-US" sz="1400" dirty="0">
                <a:latin typeface="+mn-ea"/>
              </a:rPr>
              <a:t> 센서</a:t>
            </a:r>
            <a:r>
              <a:rPr lang="en-US" altLang="ko-KR" sz="1400" dirty="0">
                <a:latin typeface="+mn-ea"/>
              </a:rPr>
              <a:t>, GPS </a:t>
            </a:r>
            <a:r>
              <a:rPr lang="ko-KR" altLang="en-US" sz="1400" dirty="0">
                <a:latin typeface="+mn-ea"/>
              </a:rPr>
              <a:t>센서 데이터를 수집하여 이동 속도를 예측</a:t>
            </a:r>
            <a:endParaRPr lang="en-US" altLang="ko-KR" sz="1400" dirty="0">
              <a:latin typeface="+mn-ea"/>
            </a:endParaRPr>
          </a:p>
          <a:p>
            <a:pPr>
              <a:lnSpc>
                <a:spcPts val="2300"/>
              </a:lnSpc>
            </a:pPr>
            <a:r>
              <a:rPr lang="en-US" altLang="ko-KR" sz="1400" dirty="0">
                <a:latin typeface="+mn-ea"/>
              </a:rPr>
              <a:t> - </a:t>
            </a:r>
            <a:r>
              <a:rPr lang="ko-KR" altLang="en-US" sz="1400" dirty="0"/>
              <a:t>속도를 </a:t>
            </a:r>
            <a:r>
              <a:rPr lang="en-US" altLang="ko-KR" sz="1400" dirty="0"/>
              <a:t>5</a:t>
            </a:r>
            <a:r>
              <a:rPr lang="ko-KR" altLang="en-US" sz="1400" dirty="0"/>
              <a:t>개</a:t>
            </a:r>
            <a:r>
              <a:rPr lang="en-US" altLang="ko-KR" sz="1400" dirty="0"/>
              <a:t>(0m/s, 1.1m/s, 1.4m/s, 1.7m/s, 3.0m/s)</a:t>
            </a:r>
            <a:r>
              <a:rPr lang="ko-KR" altLang="en-US" sz="1400" dirty="0"/>
              <a:t>로 분류하여 </a:t>
            </a:r>
            <a:r>
              <a:rPr lang="ko-KR" altLang="en-US" sz="1400" dirty="0" err="1"/>
              <a:t>라벨링</a:t>
            </a:r>
            <a:endParaRPr lang="en-US" altLang="ko-KR" sz="1400" dirty="0">
              <a:latin typeface="+mn-ea"/>
            </a:endParaRPr>
          </a:p>
          <a:p>
            <a:pPr>
              <a:lnSpc>
                <a:spcPts val="2300"/>
              </a:lnSpc>
            </a:pPr>
            <a:r>
              <a:rPr lang="en-US" altLang="ko-KR" sz="1400" dirty="0">
                <a:latin typeface="+mn-ea"/>
              </a:rPr>
              <a:t> - </a:t>
            </a:r>
            <a:r>
              <a:rPr lang="ko-KR" altLang="en-US" sz="1400" dirty="0">
                <a:latin typeface="+mn-ea"/>
              </a:rPr>
              <a:t>수집된 센서 데이터의 양이 적을수록 정확도가 낮아지는 문제를 해결하기 위해 데이터 증량기법 적용</a:t>
            </a:r>
            <a:endParaRPr lang="en-US" altLang="ko-KR" sz="1400" dirty="0">
              <a:latin typeface="+mn-ea"/>
            </a:endParaRPr>
          </a:p>
          <a:p>
            <a:pPr>
              <a:lnSpc>
                <a:spcPts val="2300"/>
              </a:lnSpc>
            </a:pPr>
            <a:r>
              <a:rPr lang="en-US" altLang="ko-KR" sz="1400" dirty="0">
                <a:latin typeface="+mn-ea"/>
              </a:rPr>
              <a:t> - CNN </a:t>
            </a:r>
            <a:r>
              <a:rPr lang="ko-KR" altLang="en-US" sz="1400" dirty="0">
                <a:latin typeface="+mn-ea"/>
              </a:rPr>
              <a:t>모델을 사용하여 데이터 증량 기법의 유효성을 평가</a:t>
            </a:r>
            <a:endParaRPr lang="en-US" altLang="ko-KR" sz="1400" dirty="0">
              <a:latin typeface="+mn-ea"/>
            </a:endParaRPr>
          </a:p>
          <a:p>
            <a:pPr>
              <a:lnSpc>
                <a:spcPts val="2300"/>
              </a:lnSpc>
            </a:pPr>
            <a:endParaRPr lang="en-US" altLang="ko-KR" sz="1400" dirty="0">
              <a:latin typeface="+mn-ea"/>
            </a:endParaRPr>
          </a:p>
          <a:p>
            <a:pPr marL="285750" indent="-285750">
              <a:lnSpc>
                <a:spcPts val="2300"/>
              </a:lnSpc>
              <a:buFont typeface="Wingdings" panose="05000000000000000000" pitchFamily="2" charset="2"/>
              <a:buChar char="v"/>
            </a:pPr>
            <a:r>
              <a:rPr lang="ko-KR" altLang="en-US" sz="1400" dirty="0">
                <a:latin typeface="+mn-ea"/>
              </a:rPr>
              <a:t>사용 기법</a:t>
            </a:r>
            <a:endParaRPr lang="en-US" altLang="ko-KR" sz="1400" dirty="0">
              <a:latin typeface="+mn-ea"/>
            </a:endParaRPr>
          </a:p>
          <a:p>
            <a:pPr>
              <a:lnSpc>
                <a:spcPts val="2300"/>
              </a:lnSpc>
            </a:pPr>
            <a:r>
              <a:rPr lang="en-US" altLang="ko-KR" sz="1400" dirty="0">
                <a:latin typeface="+mn-ea"/>
              </a:rPr>
              <a:t>  </a:t>
            </a:r>
            <a:r>
              <a:rPr lang="en-US" altLang="ko-KR" sz="1400" dirty="0"/>
              <a:t>1) Noising: </a:t>
            </a:r>
            <a:r>
              <a:rPr lang="ko-KR" altLang="en-US" sz="1400" dirty="0"/>
              <a:t>원본 데이터에 잡음 추가</a:t>
            </a:r>
            <a:endParaRPr lang="en-US" altLang="ko-KR" sz="1400" dirty="0"/>
          </a:p>
          <a:p>
            <a:pPr>
              <a:lnSpc>
                <a:spcPts val="2300"/>
              </a:lnSpc>
            </a:pPr>
            <a:r>
              <a:rPr lang="en-US" altLang="ko-KR" sz="1400" dirty="0"/>
              <a:t>  2) Scaling: </a:t>
            </a:r>
            <a:r>
              <a:rPr lang="ko-KR" altLang="en-US" sz="1400" dirty="0"/>
              <a:t>원본 데이터를 일정 비율로 스케일링</a:t>
            </a:r>
            <a:endParaRPr lang="en-US" altLang="ko-KR" sz="1400" dirty="0"/>
          </a:p>
          <a:p>
            <a:pPr>
              <a:lnSpc>
                <a:spcPts val="2300"/>
              </a:lnSpc>
            </a:pPr>
            <a:r>
              <a:rPr lang="en-US" altLang="ko-KR" sz="1400" dirty="0"/>
              <a:t>  3) Time warping: </a:t>
            </a:r>
            <a:r>
              <a:rPr lang="ko-KR" altLang="en-US" sz="1400" dirty="0"/>
              <a:t>원본 데이터를 시간 축 기준으로 이동</a:t>
            </a:r>
            <a:endParaRPr lang="en-US" altLang="ko-KR" sz="1400" dirty="0"/>
          </a:p>
          <a:p>
            <a:pPr>
              <a:lnSpc>
                <a:spcPts val="2300"/>
              </a:lnSpc>
            </a:pPr>
            <a:endParaRPr lang="en-US" altLang="ko-KR" sz="1400" dirty="0"/>
          </a:p>
          <a:p>
            <a:pPr>
              <a:lnSpc>
                <a:spcPts val="2300"/>
              </a:lnSpc>
            </a:pPr>
            <a:r>
              <a:rPr lang="en-US" altLang="ko-KR" sz="1400" dirty="0">
                <a:latin typeface="+mn-ea"/>
              </a:rPr>
              <a:t> - </a:t>
            </a:r>
            <a:r>
              <a:rPr lang="ko-KR" altLang="en-US" sz="1400" dirty="0"/>
              <a:t>증강 기법에는 데이터 변화의 정도를 조절하는 파라미터 값이 있음</a:t>
            </a:r>
            <a:endParaRPr lang="en-US" altLang="ko-KR" sz="1400" dirty="0"/>
          </a:p>
          <a:p>
            <a:pPr>
              <a:lnSpc>
                <a:spcPts val="2300"/>
              </a:lnSpc>
            </a:pPr>
            <a:r>
              <a:rPr lang="en-US" altLang="ko-KR" sz="1400" b="1" dirty="0"/>
              <a:t> - </a:t>
            </a:r>
            <a:r>
              <a:rPr lang="ko-KR" altLang="en-US" sz="1400" b="1" dirty="0"/>
              <a:t>학습 모델이 증강된 데이터를 원본 데이터와 비슷한 데이터라고 인식해야 함</a:t>
            </a:r>
            <a:endParaRPr lang="en-US" altLang="ko-KR" sz="1400" b="1" dirty="0"/>
          </a:p>
          <a:p>
            <a:pPr>
              <a:lnSpc>
                <a:spcPts val="2300"/>
              </a:lnSpc>
            </a:pPr>
            <a:r>
              <a:rPr lang="en-US" altLang="ko-KR" sz="1400" b="1" dirty="0"/>
              <a:t> - </a:t>
            </a:r>
            <a:r>
              <a:rPr lang="ko-KR" altLang="en-US" sz="1400" b="1" dirty="0"/>
              <a:t>이때</a:t>
            </a:r>
            <a:r>
              <a:rPr lang="en-US" altLang="ko-KR" sz="1400" b="1" dirty="0"/>
              <a:t>, </a:t>
            </a:r>
            <a:r>
              <a:rPr lang="ko-KR" altLang="en-US" sz="1400" b="1" dirty="0"/>
              <a:t>동일한 데이터로 인식하지 않는 적절한 파라미터 값을 찾아야 함</a:t>
            </a:r>
            <a:endParaRPr lang="en-US" altLang="ko-KR" sz="1400" b="1" dirty="0">
              <a:latin typeface="+mn-ea"/>
            </a:endParaRPr>
          </a:p>
          <a:p>
            <a:pPr>
              <a:lnSpc>
                <a:spcPts val="2300"/>
              </a:lnSpc>
            </a:pPr>
            <a:endParaRPr lang="en-US" altLang="ko-KR" sz="1400" dirty="0">
              <a:latin typeface="+mn-ea"/>
            </a:endParaRPr>
          </a:p>
          <a:p>
            <a:pPr marL="342900" indent="-342900">
              <a:lnSpc>
                <a:spcPts val="2300"/>
              </a:lnSpc>
              <a:buFont typeface="Wingdings" panose="05000000000000000000" pitchFamily="2" charset="2"/>
              <a:buChar char="l"/>
            </a:pPr>
            <a:r>
              <a:rPr lang="ko-KR" altLang="en-US" sz="1400" dirty="0">
                <a:latin typeface="+mn-ea"/>
              </a:rPr>
              <a:t>파라미터 값</a:t>
            </a:r>
            <a:endParaRPr lang="en-US" altLang="ko-KR" sz="1400" dirty="0">
              <a:latin typeface="+mn-ea"/>
            </a:endParaRPr>
          </a:p>
          <a:p>
            <a:pPr>
              <a:lnSpc>
                <a:spcPts val="2300"/>
              </a:lnSpc>
            </a:pPr>
            <a:r>
              <a:rPr lang="en-US" altLang="ko-KR" sz="1400" dirty="0">
                <a:solidFill>
                  <a:srgbClr val="333333"/>
                </a:solidFill>
                <a:latin typeface="+mn-ea"/>
              </a:rPr>
              <a:t> - </a:t>
            </a:r>
            <a:r>
              <a:rPr lang="en-US" altLang="ko-KR" sz="1400" dirty="0"/>
              <a:t>Noising </a:t>
            </a:r>
            <a:r>
              <a:rPr lang="ko-KR" altLang="en-US" sz="1400" dirty="0"/>
              <a:t>기법은 </a:t>
            </a:r>
            <a:r>
              <a:rPr lang="en-US" altLang="ko-KR" sz="1400" dirty="0"/>
              <a:t>0.005-0.05, Scaling </a:t>
            </a:r>
            <a:r>
              <a:rPr lang="ko-KR" altLang="en-US" sz="1400" dirty="0"/>
              <a:t>기법은 </a:t>
            </a:r>
            <a:r>
              <a:rPr lang="en-US" altLang="ko-KR" sz="1400" dirty="0"/>
              <a:t>0.05-1.1, Time warping </a:t>
            </a:r>
            <a:r>
              <a:rPr lang="ko-KR" altLang="en-US" sz="1400" dirty="0"/>
              <a:t>기법은 </a:t>
            </a:r>
            <a:r>
              <a:rPr lang="en-US" altLang="ko-KR" sz="1400" dirty="0"/>
              <a:t>0.2</a:t>
            </a:r>
            <a:r>
              <a:rPr lang="ko-KR" altLang="en-US" sz="1400" dirty="0"/>
              <a:t>와 </a:t>
            </a:r>
            <a:r>
              <a:rPr lang="en-US" altLang="ko-KR" sz="1400" dirty="0"/>
              <a:t>0.5</a:t>
            </a:r>
            <a:r>
              <a:rPr lang="ko-KR" altLang="en-US" sz="1400" dirty="0"/>
              <a:t>로 설정</a:t>
            </a:r>
            <a:endParaRPr lang="en-US" altLang="ko-KR" sz="1400" dirty="0"/>
          </a:p>
          <a:p>
            <a:pPr>
              <a:lnSpc>
                <a:spcPts val="2300"/>
              </a:lnSpc>
            </a:pPr>
            <a:r>
              <a:rPr lang="ko-KR" altLang="en-US" sz="1400" b="1" dirty="0">
                <a:latin typeface="+mn-ea"/>
              </a:rPr>
              <a:t>  → 실험을 통해 가장 좋은 성능의 데이터 증강 기법을 찾으려고 함</a:t>
            </a:r>
            <a:endParaRPr lang="en-US" altLang="ko-KR" sz="1400" dirty="0">
              <a:solidFill>
                <a:srgbClr val="333333"/>
              </a:solidFill>
              <a:latin typeface="Noto Serif KR"/>
            </a:endParaRPr>
          </a:p>
        </p:txBody>
      </p:sp>
    </p:spTree>
    <p:extLst>
      <p:ext uri="{BB962C8B-B14F-4D97-AF65-F5344CB8AC3E}">
        <p14:creationId xmlns:p14="http://schemas.microsoft.com/office/powerpoint/2010/main" val="37515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논문 리뷰</a:t>
            </a:r>
          </a:p>
        </p:txBody>
      </p:sp>
      <p:sp>
        <p:nvSpPr>
          <p:cNvPr id="9" name="TextBox 8">
            <a:extLst>
              <a:ext uri="{FF2B5EF4-FFF2-40B4-BE49-F238E27FC236}">
                <a16:creationId xmlns:a16="http://schemas.microsoft.com/office/drawing/2014/main" id="{3FA87A73-3FF2-4334-AD42-AEC104EEA300}"/>
              </a:ext>
            </a:extLst>
          </p:cNvPr>
          <p:cNvSpPr txBox="1"/>
          <p:nvPr/>
        </p:nvSpPr>
        <p:spPr>
          <a:xfrm>
            <a:off x="306130" y="1145854"/>
            <a:ext cx="8658358" cy="2800767"/>
          </a:xfrm>
          <a:prstGeom prst="rect">
            <a:avLst/>
          </a:prstGeom>
          <a:noFill/>
        </p:spPr>
        <p:txBody>
          <a:bodyPr wrap="square" rtlCol="0">
            <a:spAutoFit/>
          </a:bodyPr>
          <a:lstStyle/>
          <a:p>
            <a:pPr marL="0" indent="0">
              <a:buNone/>
            </a:pPr>
            <a:r>
              <a:rPr lang="ko-KR" altLang="en-US" sz="1600" b="0" i="0" dirty="0">
                <a:effectLst/>
                <a:latin typeface="Noto Sans KR"/>
              </a:rPr>
              <a:t>네 다음으로는 본격적으로 사용된 데이터 증량기법에 대해 설명 드리겠습니다</a:t>
            </a:r>
            <a:r>
              <a:rPr lang="en-US" altLang="ko-KR" sz="1600" b="0" i="0" dirty="0">
                <a:effectLst/>
                <a:latin typeface="Noto Sans KR"/>
              </a:rPr>
              <a:t>. </a:t>
            </a:r>
            <a:r>
              <a:rPr lang="ko-KR" altLang="en-US" sz="1600" b="0" i="0" dirty="0">
                <a:effectLst/>
                <a:latin typeface="Noto Sans KR"/>
              </a:rPr>
              <a:t>일단 앞에서 말씀 드린 것 처럼 훈련 데이터 세트를 얻기 위해서 실외에서 스마트폰의 </a:t>
            </a:r>
            <a:r>
              <a:rPr lang="en-US" altLang="ko-KR" sz="1600" b="0" i="0" dirty="0">
                <a:effectLst/>
                <a:latin typeface="Noto Sans KR"/>
              </a:rPr>
              <a:t>3</a:t>
            </a:r>
            <a:r>
              <a:rPr lang="ko-KR" altLang="en-US" sz="1600" b="0" i="0" dirty="0">
                <a:effectLst/>
                <a:latin typeface="Noto Sans KR"/>
              </a:rPr>
              <a:t>축 가속도 센서</a:t>
            </a:r>
            <a:r>
              <a:rPr lang="en-US" altLang="ko-KR" sz="1600" b="0" i="0" dirty="0">
                <a:effectLst/>
                <a:latin typeface="Noto Sans KR"/>
              </a:rPr>
              <a:t>, 3</a:t>
            </a:r>
            <a:r>
              <a:rPr lang="ko-KR" altLang="en-US" sz="1600" b="0" i="0" dirty="0">
                <a:effectLst/>
                <a:latin typeface="Noto Sans KR"/>
              </a:rPr>
              <a:t>축 </a:t>
            </a:r>
            <a:r>
              <a:rPr lang="ko-KR" altLang="en-US" sz="1600" b="0" i="0" dirty="0" err="1">
                <a:effectLst/>
                <a:latin typeface="Noto Sans KR"/>
              </a:rPr>
              <a:t>자이로</a:t>
            </a:r>
            <a:r>
              <a:rPr lang="ko-KR" altLang="en-US" sz="1600" b="0" i="0" dirty="0">
                <a:effectLst/>
                <a:latin typeface="Noto Sans KR"/>
              </a:rPr>
              <a:t> 센서</a:t>
            </a:r>
            <a:r>
              <a:rPr lang="en-US" altLang="ko-KR" sz="1600" b="0" i="0" dirty="0">
                <a:effectLst/>
                <a:latin typeface="Noto Sans KR"/>
              </a:rPr>
              <a:t>, GPS </a:t>
            </a:r>
            <a:r>
              <a:rPr lang="ko-KR" altLang="en-US" sz="1600" b="0" i="0" dirty="0">
                <a:effectLst/>
                <a:latin typeface="Noto Sans KR"/>
              </a:rPr>
              <a:t>센서 데이터를 수집했다고 합니다</a:t>
            </a:r>
            <a:r>
              <a:rPr lang="en-US" altLang="ko-KR" sz="1600" b="0" i="0" dirty="0">
                <a:effectLst/>
                <a:latin typeface="Noto Sans KR"/>
              </a:rPr>
              <a:t>. </a:t>
            </a:r>
            <a:r>
              <a:rPr lang="ko-KR" altLang="en-US" sz="1600" dirty="0"/>
              <a:t>이렇게 수집한 가속도 센서와 </a:t>
            </a:r>
            <a:r>
              <a:rPr lang="ko-KR" altLang="en-US" sz="1600" dirty="0" err="1"/>
              <a:t>자이로</a:t>
            </a:r>
            <a:r>
              <a:rPr lang="ko-KR" altLang="en-US" sz="1600" dirty="0"/>
              <a:t> 센서 신호를 데이터로</a:t>
            </a:r>
            <a:r>
              <a:rPr lang="en-US" altLang="ko-KR" sz="1600" dirty="0"/>
              <a:t>, </a:t>
            </a:r>
            <a:r>
              <a:rPr lang="ko-KR" altLang="en-US" sz="1600" dirty="0"/>
              <a:t>속도를 라벨로 사용하여 데이터 세트가 구성되었습니다</a:t>
            </a:r>
            <a:r>
              <a:rPr lang="en-US" altLang="ko-KR" sz="1600" dirty="0"/>
              <a:t>.</a:t>
            </a:r>
            <a:r>
              <a:rPr lang="en-US" altLang="ko-KR" sz="1600" b="0" i="0" dirty="0">
                <a:effectLst/>
                <a:latin typeface="Noto Sans KR"/>
              </a:rPr>
              <a:t> </a:t>
            </a:r>
            <a:r>
              <a:rPr lang="ko-KR" altLang="en-US" sz="1600" b="0" i="0" dirty="0">
                <a:effectLst/>
                <a:latin typeface="Noto Sans KR"/>
              </a:rPr>
              <a:t>그 데이터는 다음과 같은 세개의 상황에서 수집되었습니다</a:t>
            </a:r>
            <a:r>
              <a:rPr lang="en-US" altLang="ko-KR" sz="1600" b="0" i="0" dirty="0">
                <a:effectLst/>
                <a:latin typeface="Noto Sans KR"/>
              </a:rPr>
              <a:t>.</a:t>
            </a:r>
          </a:p>
          <a:p>
            <a:pPr marL="0" indent="0">
              <a:buNone/>
            </a:pPr>
            <a:endParaRPr lang="en-US" altLang="ko-KR" sz="1600" b="0" i="0" dirty="0">
              <a:effectLst/>
              <a:latin typeface="Noto Sans KR"/>
            </a:endParaRPr>
          </a:p>
          <a:p>
            <a:pPr marL="0" indent="0">
              <a:buNone/>
            </a:pPr>
            <a:r>
              <a:rPr lang="ko-KR" altLang="en-US" sz="1600" b="0" i="0" dirty="0">
                <a:effectLst/>
                <a:latin typeface="Noto Sans KR"/>
              </a:rPr>
              <a:t>스케일링</a:t>
            </a:r>
            <a:r>
              <a:rPr lang="en-US" altLang="ko-KR" sz="1600" b="0" i="0" dirty="0">
                <a:effectLst/>
                <a:latin typeface="Noto Sans KR"/>
              </a:rPr>
              <a:t>: </a:t>
            </a:r>
            <a:r>
              <a:rPr lang="ko-KR" altLang="en-US" sz="1600" b="0" i="0" dirty="0">
                <a:effectLst/>
                <a:latin typeface="Noto Sans KR"/>
              </a:rPr>
              <a:t>서로 다른 변수를 비교할 수 있게 데이터 값의 범위를 비례적으로 조정</a:t>
            </a:r>
            <a:endParaRPr lang="en-US" altLang="ko-KR" sz="1600" b="0" i="0" dirty="0">
              <a:effectLst/>
              <a:latin typeface="Noto Sans KR"/>
            </a:endParaRPr>
          </a:p>
          <a:p>
            <a:pPr marL="0" indent="0">
              <a:buNone/>
            </a:pPr>
            <a:endParaRPr lang="en-US" altLang="ko-KR" sz="1600" b="0" i="0" dirty="0">
              <a:effectLst/>
              <a:latin typeface="Noto Sans KR"/>
            </a:endParaRPr>
          </a:p>
          <a:p>
            <a:pPr marL="0" indent="0">
              <a:buNone/>
            </a:pPr>
            <a:r>
              <a:rPr lang="ko-KR" altLang="en-US" sz="1600" b="0" i="0" dirty="0">
                <a:effectLst/>
                <a:latin typeface="Noto Sans KR"/>
              </a:rPr>
              <a:t>중요한 것은 증량 기법에는 데이터 변화 정도를 조절하는 파라미터 값이 있는데 라벨이 변하지 않도록 학습 모델이 증강된 데이터를 원본 데이터와 비슷한 데이터라고 인식은 하되 동일한 데이터로는 인식하지 않게 하는 적절한 파라미터 값을 찾아야 하는 것입니다</a:t>
            </a:r>
            <a:r>
              <a:rPr lang="en-US" altLang="ko-KR" sz="1600" b="0" i="0" dirty="0">
                <a:effectLst/>
                <a:latin typeface="Noto Sans KR"/>
              </a:rPr>
              <a:t>.</a:t>
            </a:r>
          </a:p>
        </p:txBody>
      </p:sp>
    </p:spTree>
    <p:extLst>
      <p:ext uri="{BB962C8B-B14F-4D97-AF65-F5344CB8AC3E}">
        <p14:creationId xmlns:p14="http://schemas.microsoft.com/office/powerpoint/2010/main" val="187084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논문 리뷰</a:t>
            </a:r>
          </a:p>
        </p:txBody>
      </p:sp>
      <p:sp>
        <p:nvSpPr>
          <p:cNvPr id="9" name="TextBox 8">
            <a:extLst>
              <a:ext uri="{FF2B5EF4-FFF2-40B4-BE49-F238E27FC236}">
                <a16:creationId xmlns:a16="http://schemas.microsoft.com/office/drawing/2014/main" id="{3FA87A73-3FF2-4334-AD42-AEC104EEA300}"/>
              </a:ext>
            </a:extLst>
          </p:cNvPr>
          <p:cNvSpPr txBox="1"/>
          <p:nvPr/>
        </p:nvSpPr>
        <p:spPr>
          <a:xfrm>
            <a:off x="306130" y="1145854"/>
            <a:ext cx="8658358" cy="4490268"/>
          </a:xfrm>
          <a:prstGeom prst="rect">
            <a:avLst/>
          </a:prstGeom>
          <a:noFill/>
        </p:spPr>
        <p:txBody>
          <a:bodyPr wrap="square" rtlCol="0">
            <a:spAutoFit/>
          </a:bodyPr>
          <a:lstStyle/>
          <a:p>
            <a:pPr marL="285750" indent="-285750">
              <a:lnSpc>
                <a:spcPts val="2300"/>
              </a:lnSpc>
              <a:buFont typeface="Wingdings" panose="05000000000000000000" pitchFamily="2" charset="2"/>
              <a:buChar char="l"/>
            </a:pPr>
            <a:r>
              <a:rPr lang="en-US" altLang="ko-KR" sz="1600" b="1" dirty="0"/>
              <a:t>1D-Convolutional Neural Networks(1D-CNN) Model</a:t>
            </a:r>
          </a:p>
          <a:p>
            <a:pPr>
              <a:lnSpc>
                <a:spcPts val="2300"/>
              </a:lnSpc>
            </a:pPr>
            <a:r>
              <a:rPr lang="ko-KR" altLang="en-US" sz="1400" dirty="0">
                <a:latin typeface="+mn-ea"/>
              </a:rPr>
              <a:t> </a:t>
            </a:r>
            <a:r>
              <a:rPr lang="en-US" altLang="ko-KR" sz="1400" dirty="0">
                <a:latin typeface="+mn-ea"/>
              </a:rPr>
              <a:t>- Data Set </a:t>
            </a:r>
            <a:r>
              <a:rPr lang="ko-KR" altLang="en-US" sz="1400" dirty="0">
                <a:latin typeface="+mn-ea"/>
              </a:rPr>
              <a:t>구성</a:t>
            </a:r>
            <a:r>
              <a:rPr lang="en-US" altLang="ko-KR" sz="1400" dirty="0">
                <a:latin typeface="+mn-ea"/>
              </a:rPr>
              <a:t>: </a:t>
            </a:r>
            <a:r>
              <a:rPr lang="ko-KR" altLang="en-US" sz="1400" dirty="0"/>
              <a:t>수집된 데이터 세트</a:t>
            </a:r>
            <a:r>
              <a:rPr lang="en-US" altLang="ko-KR" sz="1400" dirty="0"/>
              <a:t>, </a:t>
            </a:r>
            <a:r>
              <a:rPr lang="ko-KR" altLang="en-US" sz="1400" dirty="0"/>
              <a:t>수집된 데이터 세트에서 </a:t>
            </a:r>
            <a:r>
              <a:rPr lang="en-US" altLang="ko-KR" sz="1400" dirty="0"/>
              <a:t>½</a:t>
            </a:r>
            <a:r>
              <a:rPr lang="ko-KR" altLang="en-US" sz="1400" dirty="0"/>
              <a:t>만큼 양을 줄인 데이터 세트</a:t>
            </a:r>
            <a:r>
              <a:rPr lang="en-US" altLang="ko-KR" sz="1400" dirty="0"/>
              <a:t>, ½</a:t>
            </a:r>
            <a:r>
              <a:rPr lang="ko-KR" altLang="en-US" sz="1400" dirty="0"/>
              <a:t>만큼 양을 </a:t>
            </a:r>
            <a:endParaRPr lang="en-US" altLang="ko-KR" sz="1400" dirty="0"/>
          </a:p>
          <a:p>
            <a:pPr>
              <a:lnSpc>
                <a:spcPts val="2300"/>
              </a:lnSpc>
            </a:pPr>
            <a:r>
              <a:rPr lang="en-US" altLang="ko-KR" sz="1400" dirty="0"/>
              <a:t>   </a:t>
            </a:r>
            <a:r>
              <a:rPr lang="ko-KR" altLang="en-US" sz="1400" dirty="0"/>
              <a:t>줄인 데이터 세트에 데이터 증강 기법을 적용하여 생 성한 데이터 세트</a:t>
            </a:r>
            <a:r>
              <a:rPr lang="ko-KR" altLang="en-US" sz="1400" b="1" dirty="0">
                <a:latin typeface="+mn-ea"/>
              </a:rPr>
              <a:t> → 신경망 모델을 통해 학습</a:t>
            </a:r>
            <a:endParaRPr lang="en-US" altLang="ko-KR" sz="1400" b="1" dirty="0">
              <a:latin typeface="+mn-ea"/>
            </a:endParaRPr>
          </a:p>
          <a:p>
            <a:pPr>
              <a:lnSpc>
                <a:spcPts val="2300"/>
              </a:lnSpc>
            </a:pPr>
            <a:r>
              <a:rPr lang="en-US" altLang="ko-KR" sz="1400" dirty="0">
                <a:latin typeface="+mn-ea"/>
              </a:rPr>
              <a:t> - </a:t>
            </a:r>
            <a:r>
              <a:rPr lang="en-US" altLang="ko-KR" sz="1400" dirty="0"/>
              <a:t>1D-CNN</a:t>
            </a:r>
            <a:r>
              <a:rPr lang="ko-KR" altLang="en-US" sz="1400" dirty="0"/>
              <a:t>과 </a:t>
            </a:r>
            <a:r>
              <a:rPr lang="en-US" altLang="ko-KR" sz="1400" dirty="0"/>
              <a:t>Max Pooling</a:t>
            </a:r>
            <a:r>
              <a:rPr lang="ko-KR" altLang="en-US" sz="1400" dirty="0"/>
              <a:t>을 통해 특징을 추출하였고</a:t>
            </a:r>
            <a:r>
              <a:rPr lang="en-US" altLang="ko-KR" sz="1400" dirty="0"/>
              <a:t>, Dropout</a:t>
            </a:r>
            <a:r>
              <a:rPr lang="ko-KR" altLang="en-US" sz="1400" dirty="0"/>
              <a:t>을 사용하여 과적합을 방지</a:t>
            </a:r>
            <a:endParaRPr lang="en-US" altLang="ko-KR" sz="1400" dirty="0"/>
          </a:p>
          <a:p>
            <a:pPr>
              <a:lnSpc>
                <a:spcPts val="2300"/>
              </a:lnSpc>
            </a:pPr>
            <a:r>
              <a:rPr lang="en-US" altLang="ko-KR" sz="1400" dirty="0">
                <a:latin typeface="+mn-ea"/>
              </a:rPr>
              <a:t> - </a:t>
            </a:r>
            <a:r>
              <a:rPr lang="ko-KR" altLang="en-US" sz="1400" dirty="0"/>
              <a:t>훈련 세트와 평가 세트는 약 </a:t>
            </a:r>
            <a:r>
              <a:rPr lang="en-US" altLang="ko-KR" sz="1400" dirty="0"/>
              <a:t>8:2 </a:t>
            </a:r>
            <a:r>
              <a:rPr lang="ko-KR" altLang="en-US" sz="1400" dirty="0"/>
              <a:t>비율로 나눔</a:t>
            </a:r>
            <a:endParaRPr lang="en-US" altLang="ko-KR" sz="1400" dirty="0"/>
          </a:p>
          <a:p>
            <a:pPr>
              <a:lnSpc>
                <a:spcPts val="2300"/>
              </a:lnSpc>
            </a:pPr>
            <a:r>
              <a:rPr lang="en-US" altLang="ko-KR" sz="1400" dirty="0"/>
              <a:t> - </a:t>
            </a:r>
            <a:r>
              <a:rPr lang="ko-KR" altLang="en-US" sz="1400" dirty="0"/>
              <a:t>훈련 세트는 </a:t>
            </a:r>
            <a:r>
              <a:rPr lang="en-US" altLang="ko-KR" sz="1400" dirty="0"/>
              <a:t>K-</a:t>
            </a:r>
            <a:r>
              <a:rPr lang="ko-KR" altLang="en-US" sz="1400" dirty="0"/>
              <a:t>겹 교차 검증</a:t>
            </a:r>
            <a:r>
              <a:rPr lang="en-US" altLang="ko-KR" sz="1400" dirty="0"/>
              <a:t>(K-fold Cross Validation)</a:t>
            </a:r>
            <a:r>
              <a:rPr lang="ko-KR" altLang="en-US" sz="1400" dirty="0"/>
              <a:t>을 사용하여 성능을 평가</a:t>
            </a:r>
            <a:endParaRPr lang="en-US" altLang="ko-KR" sz="1400" dirty="0"/>
          </a:p>
          <a:p>
            <a:pPr>
              <a:lnSpc>
                <a:spcPts val="2300"/>
              </a:lnSpc>
            </a:pPr>
            <a:r>
              <a:rPr lang="en-US" altLang="ko-KR" sz="1400" dirty="0">
                <a:latin typeface="+mn-ea"/>
              </a:rPr>
              <a:t> - </a:t>
            </a:r>
            <a:r>
              <a:rPr lang="en-US" altLang="ko-KR" sz="1400" dirty="0"/>
              <a:t>K</a:t>
            </a:r>
            <a:r>
              <a:rPr lang="ko-KR" altLang="en-US" sz="1400" dirty="0"/>
              <a:t>의 값은 </a:t>
            </a:r>
            <a:r>
              <a:rPr lang="en-US" altLang="ko-KR" sz="1400" dirty="0"/>
              <a:t>10</a:t>
            </a:r>
            <a:r>
              <a:rPr lang="ko-KR" altLang="en-US" sz="1400" dirty="0"/>
              <a:t>으로 결정</a:t>
            </a:r>
            <a:endParaRPr lang="en-US" altLang="ko-KR" sz="1400" dirty="0">
              <a:latin typeface="+mn-ea"/>
            </a:endParaRPr>
          </a:p>
          <a:p>
            <a:pPr>
              <a:lnSpc>
                <a:spcPts val="2300"/>
              </a:lnSpc>
            </a:pPr>
            <a:endParaRPr lang="en-US" altLang="ko-KR" sz="1400" dirty="0"/>
          </a:p>
          <a:p>
            <a:pPr marL="285750" indent="-285750">
              <a:lnSpc>
                <a:spcPts val="2300"/>
              </a:lnSpc>
              <a:buFont typeface="Wingdings" panose="05000000000000000000" pitchFamily="2" charset="2"/>
              <a:buChar char="l"/>
            </a:pPr>
            <a:r>
              <a:rPr lang="ko-KR" altLang="en-US" sz="1600" b="1" dirty="0"/>
              <a:t>성능평가</a:t>
            </a:r>
            <a:endParaRPr lang="en-US" altLang="ko-KR" sz="1600" b="1" dirty="0"/>
          </a:p>
          <a:p>
            <a:pPr>
              <a:lnSpc>
                <a:spcPts val="2300"/>
              </a:lnSpc>
            </a:pPr>
            <a:r>
              <a:rPr lang="ko-KR" altLang="en-US" sz="1400" dirty="0">
                <a:latin typeface="+mn-ea"/>
              </a:rPr>
              <a:t> </a:t>
            </a:r>
            <a:r>
              <a:rPr lang="en-US" altLang="ko-KR" sz="1400" dirty="0">
                <a:latin typeface="+mn-ea"/>
              </a:rPr>
              <a:t>- </a:t>
            </a:r>
            <a:r>
              <a:rPr lang="ko-KR" altLang="en-US" sz="1400" dirty="0"/>
              <a:t>수집한 원본 데이터 세트는 </a:t>
            </a:r>
            <a:r>
              <a:rPr lang="en-US" altLang="ko-KR" sz="1400" dirty="0"/>
              <a:t>Holding 5,284</a:t>
            </a:r>
            <a:r>
              <a:rPr lang="ko-KR" altLang="en-US" sz="1400" dirty="0"/>
              <a:t>개</a:t>
            </a:r>
            <a:r>
              <a:rPr lang="en-US" altLang="ko-KR" sz="1400" dirty="0"/>
              <a:t>, Pocket 1,308</a:t>
            </a:r>
            <a:r>
              <a:rPr lang="ko-KR" altLang="en-US" sz="1400" dirty="0"/>
              <a:t>개</a:t>
            </a:r>
            <a:r>
              <a:rPr lang="en-US" altLang="ko-KR" sz="1400" dirty="0"/>
              <a:t>, Swing 1,300</a:t>
            </a:r>
            <a:r>
              <a:rPr lang="ko-KR" altLang="en-US" sz="1400" dirty="0"/>
              <a:t>개로 총 </a:t>
            </a:r>
            <a:r>
              <a:rPr lang="en-US" altLang="ko-KR" sz="1400" dirty="0"/>
              <a:t>7,892</a:t>
            </a:r>
            <a:r>
              <a:rPr lang="ko-KR" altLang="en-US" sz="1400" dirty="0"/>
              <a:t>개</a:t>
            </a:r>
            <a:endParaRPr lang="en-US" altLang="ko-KR" sz="1400" b="1" dirty="0">
              <a:latin typeface="+mn-ea"/>
            </a:endParaRPr>
          </a:p>
          <a:p>
            <a:pPr>
              <a:lnSpc>
                <a:spcPts val="2300"/>
              </a:lnSpc>
            </a:pPr>
            <a:r>
              <a:rPr lang="en-US" altLang="ko-KR" sz="1400" dirty="0">
                <a:latin typeface="+mn-ea"/>
              </a:rPr>
              <a:t> - </a:t>
            </a:r>
            <a:r>
              <a:rPr lang="ko-KR" altLang="en-US" sz="1400" dirty="0"/>
              <a:t>데이터 세트에서 약 </a:t>
            </a:r>
            <a:r>
              <a:rPr lang="en-US" altLang="ko-KR" sz="1400" dirty="0"/>
              <a:t>1/2</a:t>
            </a:r>
            <a:r>
              <a:rPr lang="ko-KR" altLang="en-US" sz="1400" dirty="0"/>
              <a:t>만큼 줄인 </a:t>
            </a:r>
            <a:r>
              <a:rPr lang="en-US" altLang="ko-KR" sz="1400" dirty="0"/>
              <a:t>3,448 </a:t>
            </a:r>
            <a:r>
              <a:rPr lang="ko-KR" altLang="en-US" sz="1400" dirty="0"/>
              <a:t>개의 데이터 세트</a:t>
            </a:r>
            <a:r>
              <a:rPr lang="en-US" altLang="ko-KR" sz="1400" dirty="0"/>
              <a:t>(</a:t>
            </a:r>
            <a:r>
              <a:rPr lang="ko-KR" altLang="en-US" sz="1400" dirty="0"/>
              <a:t>절반 데이터 세트</a:t>
            </a:r>
            <a:r>
              <a:rPr lang="en-US" altLang="ko-KR" sz="1400" dirty="0"/>
              <a:t>)</a:t>
            </a:r>
            <a:r>
              <a:rPr lang="ko-KR" altLang="en-US" sz="1400" dirty="0"/>
              <a:t>를 생성</a:t>
            </a:r>
            <a:endParaRPr lang="en-US" altLang="ko-KR" sz="1400" dirty="0"/>
          </a:p>
          <a:p>
            <a:pPr>
              <a:lnSpc>
                <a:spcPts val="2300"/>
              </a:lnSpc>
            </a:pPr>
            <a:r>
              <a:rPr lang="en-US" altLang="ko-KR" sz="1400" dirty="0">
                <a:latin typeface="+mn-ea"/>
              </a:rPr>
              <a:t> - </a:t>
            </a:r>
            <a:r>
              <a:rPr lang="ko-KR" altLang="en-US" sz="1400" dirty="0"/>
              <a:t>절반 데이터 셋에 </a:t>
            </a:r>
            <a:r>
              <a:rPr lang="en-US" altLang="ko-KR" sz="1400" dirty="0"/>
              <a:t>Noising, Scaling, </a:t>
            </a:r>
            <a:r>
              <a:rPr lang="en-US" altLang="ko-KR" sz="1400" dirty="0" err="1"/>
              <a:t>Time_warping</a:t>
            </a:r>
            <a:r>
              <a:rPr lang="en-US" altLang="ko-KR" sz="1400" dirty="0"/>
              <a:t> </a:t>
            </a:r>
            <a:r>
              <a:rPr lang="ko-KR" altLang="en-US" sz="1400" dirty="0"/>
              <a:t>기법을 사용하여 새로운 데이터를 생성</a:t>
            </a:r>
            <a:endParaRPr lang="en-US" altLang="ko-KR" sz="1400" dirty="0"/>
          </a:p>
          <a:p>
            <a:pPr>
              <a:lnSpc>
                <a:spcPts val="2300"/>
              </a:lnSpc>
            </a:pPr>
            <a:r>
              <a:rPr lang="en-US" altLang="ko-KR" sz="1400" dirty="0"/>
              <a:t> - </a:t>
            </a:r>
            <a:r>
              <a:rPr lang="ko-KR" altLang="en-US" sz="1400" dirty="0"/>
              <a:t>훈련 데이터셋</a:t>
            </a:r>
            <a:r>
              <a:rPr lang="en-US" altLang="ko-KR" sz="1400" dirty="0"/>
              <a:t>:</a:t>
            </a:r>
            <a:r>
              <a:rPr lang="ko-KR" altLang="en-US" sz="1400" dirty="0"/>
              <a:t> 원본 데이터셋</a:t>
            </a:r>
            <a:r>
              <a:rPr lang="en-US" altLang="ko-KR" sz="1400" dirty="0"/>
              <a:t>, </a:t>
            </a:r>
            <a:r>
              <a:rPr lang="ko-KR" altLang="en-US" sz="1400" dirty="0"/>
              <a:t>절반 데이터셋</a:t>
            </a:r>
            <a:r>
              <a:rPr lang="en-US" altLang="ko-KR" sz="1400" dirty="0"/>
              <a:t>, </a:t>
            </a:r>
            <a:r>
              <a:rPr lang="ko-KR" altLang="en-US" sz="1400" dirty="0"/>
              <a:t>증강 데이터셋</a:t>
            </a:r>
            <a:endParaRPr lang="en-US" altLang="ko-KR" sz="1400" dirty="0"/>
          </a:p>
          <a:p>
            <a:pPr>
              <a:lnSpc>
                <a:spcPts val="2300"/>
              </a:lnSpc>
            </a:pPr>
            <a:r>
              <a:rPr lang="en-US" altLang="ko-KR" sz="1400" dirty="0"/>
              <a:t> - </a:t>
            </a:r>
            <a:r>
              <a:rPr lang="ko-KR" altLang="en-US" sz="1400" dirty="0"/>
              <a:t>평가 데이터셋</a:t>
            </a:r>
            <a:r>
              <a:rPr lang="en-US" altLang="ko-KR" sz="1400" dirty="0"/>
              <a:t>:</a:t>
            </a:r>
            <a:r>
              <a:rPr lang="ko-KR" altLang="en-US" sz="1400" dirty="0"/>
              <a:t> </a:t>
            </a:r>
            <a:r>
              <a:rPr lang="en-US" altLang="ko-KR" sz="1400" dirty="0"/>
              <a:t>Holding, Pocket, Swing </a:t>
            </a:r>
            <a:r>
              <a:rPr lang="ko-KR" altLang="en-US" sz="1400" dirty="0"/>
              <a:t>상황에서 수집한 </a:t>
            </a:r>
            <a:r>
              <a:rPr lang="en-US" altLang="ko-KR" sz="1400" dirty="0"/>
              <a:t>2,384</a:t>
            </a:r>
            <a:r>
              <a:rPr lang="ko-KR" altLang="en-US" sz="1400" dirty="0"/>
              <a:t>개의 새로운 데이터 셋</a:t>
            </a:r>
            <a:endParaRPr lang="en-US" altLang="ko-KR" sz="1400" dirty="0"/>
          </a:p>
          <a:p>
            <a:pPr>
              <a:lnSpc>
                <a:spcPts val="2300"/>
              </a:lnSpc>
            </a:pPr>
            <a:endParaRPr lang="en-US" altLang="ko-KR" sz="1400" dirty="0">
              <a:solidFill>
                <a:srgbClr val="333333"/>
              </a:solidFill>
              <a:latin typeface="Noto Serif KR"/>
            </a:endParaRPr>
          </a:p>
        </p:txBody>
      </p:sp>
    </p:spTree>
    <p:extLst>
      <p:ext uri="{BB962C8B-B14F-4D97-AF65-F5344CB8AC3E}">
        <p14:creationId xmlns:p14="http://schemas.microsoft.com/office/powerpoint/2010/main" val="61105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논문 리뷰</a:t>
            </a:r>
          </a:p>
        </p:txBody>
      </p:sp>
      <p:sp>
        <p:nvSpPr>
          <p:cNvPr id="9" name="TextBox 8">
            <a:extLst>
              <a:ext uri="{FF2B5EF4-FFF2-40B4-BE49-F238E27FC236}">
                <a16:creationId xmlns:a16="http://schemas.microsoft.com/office/drawing/2014/main" id="{3FA87A73-3FF2-4334-AD42-AEC104EEA300}"/>
              </a:ext>
            </a:extLst>
          </p:cNvPr>
          <p:cNvSpPr txBox="1"/>
          <p:nvPr/>
        </p:nvSpPr>
        <p:spPr>
          <a:xfrm>
            <a:off x="273451" y="1143908"/>
            <a:ext cx="8658358" cy="5531579"/>
          </a:xfrm>
          <a:prstGeom prst="rect">
            <a:avLst/>
          </a:prstGeom>
          <a:noFill/>
        </p:spPr>
        <p:txBody>
          <a:bodyPr wrap="square" rtlCol="0">
            <a:spAutoFit/>
          </a:bodyPr>
          <a:lstStyle/>
          <a:p>
            <a:pPr marL="0" indent="0">
              <a:buNone/>
            </a:pPr>
            <a:r>
              <a:rPr lang="ko-KR" altLang="en-US" sz="1600" dirty="0"/>
              <a:t>선행 연구에서는 </a:t>
            </a:r>
            <a:r>
              <a:rPr lang="en-US" altLang="ko-KR" sz="1600" dirty="0"/>
              <a:t>CNN</a:t>
            </a:r>
            <a:r>
              <a:rPr lang="ko-KR" altLang="en-US" sz="1600" dirty="0"/>
              <a:t>과 </a:t>
            </a:r>
            <a:r>
              <a:rPr lang="en-US" altLang="ko-KR" sz="1600" dirty="0"/>
              <a:t>RNN</a:t>
            </a:r>
            <a:r>
              <a:rPr lang="ko-KR" altLang="en-US" sz="1600" dirty="0"/>
              <a:t>을 혼합한 </a:t>
            </a:r>
            <a:r>
              <a:rPr lang="en-US" altLang="ko-KR" sz="1600" dirty="0"/>
              <a:t>CRNN </a:t>
            </a:r>
            <a:r>
              <a:rPr lang="ko-KR" altLang="en-US" sz="1600" dirty="0"/>
              <a:t>모델을 사용하여 이동 속도를 예측하였다고 합니다</a:t>
            </a:r>
            <a:r>
              <a:rPr lang="en-US" altLang="ko-KR" sz="1600" dirty="0"/>
              <a:t>.</a:t>
            </a:r>
            <a:r>
              <a:rPr lang="ko-KR" altLang="en-US" sz="1600" dirty="0"/>
              <a:t> 근데 증강된 데이터 세트를 추가할 경우 데이터의 순서가 중요한 </a:t>
            </a:r>
            <a:r>
              <a:rPr lang="en-US" altLang="ko-KR" sz="1600" dirty="0"/>
              <a:t>RNN</a:t>
            </a:r>
            <a:r>
              <a:rPr lang="ko-KR" altLang="en-US" sz="1600" dirty="0"/>
              <a:t>의 사용은 성능 감소가 있어서 다시 </a:t>
            </a:r>
            <a:r>
              <a:rPr lang="en-US" altLang="ko-KR" sz="1600" dirty="0"/>
              <a:t>CNN</a:t>
            </a:r>
            <a:r>
              <a:rPr lang="ko-KR" altLang="en-US" sz="1600" dirty="0"/>
              <a:t>으로만 모델을 구성하였다고 나와있었습니다</a:t>
            </a:r>
            <a:r>
              <a:rPr lang="en-US" altLang="ko-KR" sz="1600" dirty="0"/>
              <a:t>.</a:t>
            </a:r>
          </a:p>
          <a:p>
            <a:pPr marL="0" indent="0">
              <a:buNone/>
            </a:pPr>
            <a:endParaRPr lang="en-US" altLang="ko-KR" sz="1600" b="0" i="0" dirty="0">
              <a:solidFill>
                <a:srgbClr val="666666"/>
              </a:solidFill>
              <a:effectLst/>
              <a:latin typeface="Noto Sans KR"/>
            </a:endParaRPr>
          </a:p>
          <a:p>
            <a:pPr marL="0" indent="0">
              <a:buNone/>
            </a:pPr>
            <a:r>
              <a:rPr lang="ko-KR" altLang="en-US" sz="1600" dirty="0"/>
              <a:t>일반적으로 모델을 평가하기 위해서는 데이터 세트를 훈련 세트와 평가 세트로 나누는데요</a:t>
            </a:r>
            <a:r>
              <a:rPr lang="en-US" altLang="ko-KR" sz="1600" dirty="0"/>
              <a:t>. </a:t>
            </a:r>
            <a:r>
              <a:rPr lang="ko-KR" altLang="en-US" sz="1600" dirty="0"/>
              <a:t>거기서 훈련 세트를 다시 훈련 세트와 검증 세트로 나눠서 사용하는 것이 보통입니다</a:t>
            </a:r>
            <a:r>
              <a:rPr lang="en-US" altLang="ko-KR" sz="1600" dirty="0"/>
              <a:t>. </a:t>
            </a:r>
            <a:r>
              <a:rPr lang="ko-KR" altLang="en-US" sz="1600" dirty="0"/>
              <a:t>근데 이 논문의 데이터 세트는 비슷한 특징을 갖는 데이터가 </a:t>
            </a:r>
            <a:r>
              <a:rPr lang="ko-KR" altLang="en-US" sz="1600" dirty="0" err="1"/>
              <a:t>몰려있어서</a:t>
            </a:r>
            <a:r>
              <a:rPr lang="ko-KR" altLang="en-US" sz="1600" dirty="0"/>
              <a:t> 훈련 세트와 검증 세트로 나눌 때 데이터 세트를 임의로 나누면 신뢰성 있는 검증을 하기 어려웠던 것 같습니다</a:t>
            </a:r>
            <a:r>
              <a:rPr lang="en-US" altLang="ko-KR" sz="1600" dirty="0"/>
              <a:t>. </a:t>
            </a:r>
            <a:r>
              <a:rPr lang="ko-KR" altLang="en-US" sz="1600" dirty="0"/>
              <a:t>따라서 훈련 세트와 평가 세트는 약 </a:t>
            </a:r>
            <a:r>
              <a:rPr lang="en-US" altLang="ko-KR" sz="1600" dirty="0"/>
              <a:t>8:2 </a:t>
            </a:r>
            <a:r>
              <a:rPr lang="ko-KR" altLang="en-US" sz="1600" dirty="0"/>
              <a:t>비율로 나누었고</a:t>
            </a:r>
            <a:r>
              <a:rPr lang="en-US" altLang="ko-KR" sz="1600" dirty="0"/>
              <a:t>, </a:t>
            </a:r>
            <a:r>
              <a:rPr lang="ko-KR" altLang="en-US" sz="1600" dirty="0"/>
              <a:t>훈련 세트는 </a:t>
            </a:r>
            <a:r>
              <a:rPr lang="en-US" altLang="ko-KR" sz="1600" dirty="0"/>
              <a:t>K-</a:t>
            </a:r>
            <a:r>
              <a:rPr lang="ko-KR" altLang="en-US" sz="1600" dirty="0"/>
              <a:t>겹 교차 검증</a:t>
            </a:r>
            <a:r>
              <a:rPr lang="en-US" altLang="ko-KR" sz="1600" dirty="0"/>
              <a:t>(K-fold Cross Validation)</a:t>
            </a:r>
            <a:r>
              <a:rPr lang="ko-KR" altLang="en-US" sz="1600" dirty="0"/>
              <a:t>을 사용하여 성능을 평가하였습니다</a:t>
            </a:r>
            <a:r>
              <a:rPr lang="en-US" altLang="ko-KR" sz="1600" dirty="0"/>
              <a:t>. </a:t>
            </a:r>
            <a:r>
              <a:rPr lang="ko-KR" altLang="en-US" sz="1600" dirty="0"/>
              <a:t>여기서</a:t>
            </a:r>
            <a:r>
              <a:rPr lang="en-US" altLang="ko-KR" sz="1600" dirty="0"/>
              <a:t> K-</a:t>
            </a:r>
            <a:r>
              <a:rPr lang="ko-KR" altLang="en-US" sz="1600" dirty="0"/>
              <a:t>겹 교차 검증은 훈련 세트를 </a:t>
            </a:r>
            <a:r>
              <a:rPr lang="en-US" altLang="ko-KR" sz="1600" dirty="0"/>
              <a:t>K </a:t>
            </a:r>
            <a:r>
              <a:rPr lang="ko-KR" altLang="en-US" sz="1600" dirty="0"/>
              <a:t>개로 분할하여 그중 </a:t>
            </a:r>
            <a:r>
              <a:rPr lang="en-US" altLang="ko-KR" sz="1600" dirty="0"/>
              <a:t>1</a:t>
            </a:r>
            <a:r>
              <a:rPr lang="ko-KR" altLang="en-US" sz="1600" dirty="0"/>
              <a:t>개를 검증 세트로</a:t>
            </a:r>
            <a:r>
              <a:rPr lang="en-US" altLang="ko-KR" sz="1600" dirty="0"/>
              <a:t>, K-1</a:t>
            </a:r>
            <a:r>
              <a:rPr lang="ko-KR" altLang="en-US" sz="1600" dirty="0"/>
              <a:t>개를 훈련 세트로 사용하여 평가하는 방법이라고 합니다</a:t>
            </a:r>
            <a:r>
              <a:rPr lang="en-US" altLang="ko-KR" sz="1600" dirty="0"/>
              <a:t>.</a:t>
            </a:r>
          </a:p>
          <a:p>
            <a:pPr marL="0" indent="0">
              <a:buNone/>
            </a:pPr>
            <a:endParaRPr lang="en-US" altLang="ko-KR" sz="1600" b="0" i="0" dirty="0">
              <a:solidFill>
                <a:srgbClr val="666666"/>
              </a:solidFill>
              <a:effectLst/>
              <a:latin typeface="Noto Sans KR"/>
            </a:endParaRPr>
          </a:p>
          <a:p>
            <a:pPr marL="0" indent="0">
              <a:buNone/>
            </a:pPr>
            <a:r>
              <a:rPr lang="ko-KR" altLang="en-US" sz="1600" dirty="0"/>
              <a:t>데이터 세트의 양이 줄어들면 정확도가 줄어든 다는 사실을 확인하기 위해서 원본 데이터 세트에서 반정도 줄인 </a:t>
            </a:r>
            <a:r>
              <a:rPr lang="en-US" altLang="ko-KR" sz="1600" dirty="0"/>
              <a:t>3,400</a:t>
            </a:r>
            <a:r>
              <a:rPr lang="ko-KR" altLang="en-US" sz="1600" dirty="0"/>
              <a:t>개 정도의 데이터 세트를 만들었습니다</a:t>
            </a:r>
            <a:r>
              <a:rPr lang="en-US" altLang="ko-KR" sz="1600" dirty="0"/>
              <a:t>. </a:t>
            </a:r>
            <a:r>
              <a:rPr lang="ko-KR" altLang="en-US" sz="1600" dirty="0"/>
              <a:t>그리고 데이터 증량의 유효성을 평가하기 위해 그 절반 데이터 세트에 데이터 증강 방법인 </a:t>
            </a:r>
            <a:r>
              <a:rPr lang="en-US" altLang="ko-KR" sz="1600" dirty="0"/>
              <a:t>Noising, Scaling, </a:t>
            </a:r>
            <a:r>
              <a:rPr lang="en-US" altLang="ko-KR" sz="1600" dirty="0" err="1"/>
              <a:t>Time_warping</a:t>
            </a:r>
            <a:r>
              <a:rPr lang="en-US" altLang="ko-KR" sz="1600" dirty="0"/>
              <a:t> </a:t>
            </a:r>
            <a:r>
              <a:rPr lang="ko-KR" altLang="en-US" sz="1600" dirty="0"/>
              <a:t>기법을 사용하여 새로운 데이터를 추가로 만들은 겁니다</a:t>
            </a:r>
            <a:r>
              <a:rPr lang="en-US" altLang="ko-KR" sz="1600" dirty="0"/>
              <a:t>.</a:t>
            </a:r>
          </a:p>
          <a:p>
            <a:pPr marL="0" indent="0">
              <a:buNone/>
            </a:pPr>
            <a:endParaRPr lang="en-US" altLang="ko-KR" sz="160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600" dirty="0"/>
              <a:t>실험에는 원본 데이터 세트</a:t>
            </a:r>
            <a:r>
              <a:rPr lang="en-US" altLang="ko-KR" sz="1600" dirty="0"/>
              <a:t>, </a:t>
            </a:r>
            <a:r>
              <a:rPr lang="ko-KR" altLang="en-US" sz="1600" dirty="0"/>
              <a:t>절반 데이터 세트</a:t>
            </a:r>
            <a:r>
              <a:rPr lang="en-US" altLang="ko-KR" sz="1600" dirty="0"/>
              <a:t>, </a:t>
            </a:r>
            <a:r>
              <a:rPr lang="ko-KR" altLang="en-US" sz="1600" dirty="0"/>
              <a:t>증강 데이터 세트를 훈련 데이터 세트로 사용하고</a:t>
            </a:r>
            <a:r>
              <a:rPr lang="en-US" altLang="ko-KR" sz="1600" dirty="0"/>
              <a:t>, </a:t>
            </a:r>
            <a:r>
              <a:rPr lang="ko-KR" altLang="en-US" sz="1600" dirty="0"/>
              <a:t>평가 세트는 </a:t>
            </a:r>
            <a:r>
              <a:rPr lang="en-US" altLang="ko-KR" sz="1600" dirty="0"/>
              <a:t>Holding, Pocket, Swing </a:t>
            </a:r>
            <a:r>
              <a:rPr lang="ko-KR" altLang="en-US" sz="1600" dirty="0"/>
              <a:t>상황에서 수집한 이천삼백개 정도의 새로운 데이터 세트를 사용하였습니다</a:t>
            </a:r>
            <a:r>
              <a:rPr lang="en-US" altLang="ko-KR" sz="1600" dirty="0"/>
              <a:t>.</a:t>
            </a:r>
            <a:endParaRPr lang="en-US" altLang="ko-KR" sz="1600" b="0" i="0" dirty="0">
              <a:solidFill>
                <a:srgbClr val="666666"/>
              </a:solidFill>
              <a:effectLst/>
              <a:latin typeface="Noto Sans KR"/>
            </a:endParaRPr>
          </a:p>
          <a:p>
            <a:pPr>
              <a:lnSpc>
                <a:spcPts val="2300"/>
              </a:lnSpc>
            </a:pPr>
            <a:endParaRPr lang="en-US" altLang="ko-KR" sz="1400" dirty="0">
              <a:solidFill>
                <a:srgbClr val="333333"/>
              </a:solidFill>
              <a:latin typeface="Noto Serif KR"/>
            </a:endParaRPr>
          </a:p>
        </p:txBody>
      </p:sp>
    </p:spTree>
    <p:extLst>
      <p:ext uri="{BB962C8B-B14F-4D97-AF65-F5344CB8AC3E}">
        <p14:creationId xmlns:p14="http://schemas.microsoft.com/office/powerpoint/2010/main" val="42029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논문 리뷰</a:t>
            </a:r>
          </a:p>
        </p:txBody>
      </p:sp>
      <p:sp>
        <p:nvSpPr>
          <p:cNvPr id="9" name="TextBox 8">
            <a:extLst>
              <a:ext uri="{FF2B5EF4-FFF2-40B4-BE49-F238E27FC236}">
                <a16:creationId xmlns:a16="http://schemas.microsoft.com/office/drawing/2014/main" id="{3FA87A73-3FF2-4334-AD42-AEC104EEA300}"/>
              </a:ext>
            </a:extLst>
          </p:cNvPr>
          <p:cNvSpPr txBox="1"/>
          <p:nvPr/>
        </p:nvSpPr>
        <p:spPr>
          <a:xfrm>
            <a:off x="306130" y="1145854"/>
            <a:ext cx="8658358" cy="5086905"/>
          </a:xfrm>
          <a:prstGeom prst="rect">
            <a:avLst/>
          </a:prstGeom>
          <a:noFill/>
        </p:spPr>
        <p:txBody>
          <a:bodyPr wrap="square" rtlCol="0">
            <a:spAutoFit/>
          </a:bodyPr>
          <a:lstStyle/>
          <a:p>
            <a:pPr marL="285750" indent="-285750">
              <a:lnSpc>
                <a:spcPts val="2300"/>
              </a:lnSpc>
              <a:buFont typeface="Wingdings" panose="05000000000000000000" pitchFamily="2" charset="2"/>
              <a:buChar char="l"/>
            </a:pPr>
            <a:r>
              <a:rPr lang="ko-KR" altLang="en-US" sz="1600" b="1" dirty="0"/>
              <a:t>실험 결과</a:t>
            </a:r>
            <a:endParaRPr lang="en-US" altLang="ko-KR" sz="1600" b="1" dirty="0"/>
          </a:p>
          <a:p>
            <a:pPr>
              <a:lnSpc>
                <a:spcPts val="2300"/>
              </a:lnSpc>
            </a:pPr>
            <a:endParaRPr lang="en-US" altLang="ko-KR" sz="1600" b="1" dirty="0">
              <a:solidFill>
                <a:srgbClr val="333333"/>
              </a:solidFill>
              <a:latin typeface="Noto Serif KR"/>
            </a:endParaRPr>
          </a:p>
          <a:p>
            <a:pPr>
              <a:lnSpc>
                <a:spcPts val="2300"/>
              </a:lnSpc>
            </a:pPr>
            <a:r>
              <a:rPr lang="en-US" altLang="ko-KR" sz="1600" b="1" dirty="0">
                <a:solidFill>
                  <a:srgbClr val="333333"/>
                </a:solidFill>
                <a:latin typeface="Noto Serif KR"/>
              </a:rPr>
              <a:t>                                                                                           </a:t>
            </a:r>
            <a:r>
              <a:rPr lang="en-US" altLang="ko-KR" sz="1600" dirty="0"/>
              <a:t>- - </a:t>
            </a:r>
            <a:r>
              <a:rPr lang="ko-KR" altLang="en-US" sz="1400" dirty="0"/>
              <a:t>원본 데이터셋</a:t>
            </a:r>
            <a:r>
              <a:rPr lang="en-US" altLang="ko-KR" sz="1400" dirty="0"/>
              <a:t>: </a:t>
            </a:r>
            <a:r>
              <a:rPr lang="ko-KR" altLang="en-US" sz="1400" dirty="0"/>
              <a:t>정확도 </a:t>
            </a:r>
            <a:r>
              <a:rPr lang="en-US" altLang="ko-KR" sz="1400" dirty="0"/>
              <a:t>90.45%</a:t>
            </a:r>
            <a:endParaRPr lang="en-US" altLang="ko-KR" sz="1600" b="1" dirty="0">
              <a:solidFill>
                <a:srgbClr val="333333"/>
              </a:solidFill>
              <a:latin typeface="Noto Serif KR"/>
            </a:endParaRPr>
          </a:p>
          <a:p>
            <a:pPr>
              <a:lnSpc>
                <a:spcPts val="2300"/>
              </a:lnSpc>
            </a:pPr>
            <a:r>
              <a:rPr lang="en-US" altLang="ko-KR" sz="1600" b="1" dirty="0">
                <a:solidFill>
                  <a:srgbClr val="333333"/>
                </a:solidFill>
                <a:latin typeface="Noto Serif KR"/>
              </a:rPr>
              <a:t>                                                                                           </a:t>
            </a:r>
            <a:r>
              <a:rPr lang="en-US" altLang="ko-KR" sz="1600" dirty="0"/>
              <a:t>- - </a:t>
            </a:r>
            <a:r>
              <a:rPr lang="ko-KR" altLang="en-US" sz="1400" dirty="0"/>
              <a:t>절반 데이터셋</a:t>
            </a:r>
            <a:r>
              <a:rPr lang="en-US" altLang="ko-KR" sz="1400" dirty="0"/>
              <a:t>: </a:t>
            </a:r>
            <a:r>
              <a:rPr lang="ko-KR" altLang="en-US" sz="1400" dirty="0"/>
              <a:t>정확도 </a:t>
            </a:r>
            <a:r>
              <a:rPr lang="en-US" altLang="ko-KR" sz="1400" dirty="0"/>
              <a:t>87.68%</a:t>
            </a:r>
            <a:endParaRPr lang="en-US" altLang="ko-KR" sz="1600" b="1" dirty="0">
              <a:solidFill>
                <a:srgbClr val="333333"/>
              </a:solidFill>
              <a:latin typeface="Noto Serif KR"/>
            </a:endParaRPr>
          </a:p>
          <a:p>
            <a:pPr>
              <a:lnSpc>
                <a:spcPts val="2300"/>
              </a:lnSpc>
            </a:pPr>
            <a:r>
              <a:rPr lang="en-US" altLang="ko-KR" sz="1600" b="1" dirty="0">
                <a:solidFill>
                  <a:srgbClr val="333333"/>
                </a:solidFill>
                <a:latin typeface="Noto Serif KR"/>
              </a:rPr>
              <a:t>                                                                                           </a:t>
            </a:r>
            <a:r>
              <a:rPr lang="en-US" altLang="ko-KR" sz="1600" dirty="0"/>
              <a:t>- - </a:t>
            </a:r>
            <a:r>
              <a:rPr lang="ko-KR" altLang="en-US" sz="1400" dirty="0"/>
              <a:t>증량 데이터셋</a:t>
            </a:r>
            <a:r>
              <a:rPr lang="en-US" altLang="ko-KR" sz="1400" dirty="0"/>
              <a:t>: </a:t>
            </a:r>
            <a:r>
              <a:rPr lang="ko-KR" altLang="en-US" sz="1400" dirty="0"/>
              <a:t>정확도 </a:t>
            </a:r>
            <a:r>
              <a:rPr lang="en-US" altLang="ko-KR" sz="1400" dirty="0"/>
              <a:t>98.76%</a:t>
            </a:r>
            <a:endParaRPr lang="en-US" altLang="ko-KR" sz="1600" b="1" dirty="0">
              <a:solidFill>
                <a:srgbClr val="333333"/>
              </a:solidFill>
              <a:latin typeface="Noto Serif KR"/>
            </a:endParaRPr>
          </a:p>
          <a:p>
            <a:pPr>
              <a:lnSpc>
                <a:spcPts val="2300"/>
              </a:lnSpc>
            </a:pPr>
            <a:r>
              <a:rPr lang="en-US" altLang="ko-KR" sz="1600" b="1" dirty="0">
                <a:solidFill>
                  <a:srgbClr val="333333"/>
                </a:solidFill>
                <a:latin typeface="Noto Serif KR"/>
              </a:rPr>
              <a:t>                                                                                           </a:t>
            </a:r>
            <a:r>
              <a:rPr lang="en-US" altLang="ko-KR" sz="1600" dirty="0"/>
              <a:t>- - </a:t>
            </a:r>
            <a:r>
              <a:rPr lang="ko-KR" altLang="en-US" sz="1400" dirty="0"/>
              <a:t>원본 데이터셋</a:t>
            </a:r>
            <a:r>
              <a:rPr lang="en-US" altLang="ko-KR" sz="1400" dirty="0"/>
              <a:t>: Noising 88.79%</a:t>
            </a:r>
          </a:p>
          <a:p>
            <a:pPr>
              <a:lnSpc>
                <a:spcPts val="2300"/>
              </a:lnSpc>
            </a:pPr>
            <a:r>
              <a:rPr lang="en-US" altLang="ko-KR" sz="1400" dirty="0"/>
              <a:t>                                                                                             Scaling </a:t>
            </a:r>
            <a:r>
              <a:rPr lang="ko-KR" altLang="en-US" sz="1400" dirty="0"/>
              <a:t>정확도 </a:t>
            </a:r>
            <a:r>
              <a:rPr lang="en-US" altLang="ko-KR" sz="1400" dirty="0"/>
              <a:t>89.54%</a:t>
            </a:r>
          </a:p>
          <a:p>
            <a:pPr>
              <a:lnSpc>
                <a:spcPts val="2300"/>
              </a:lnSpc>
            </a:pPr>
            <a:r>
              <a:rPr lang="en-US" altLang="ko-KR" sz="1400" dirty="0"/>
              <a:t>                                                                                             </a:t>
            </a:r>
            <a:r>
              <a:rPr lang="en-US" altLang="ko-KR" sz="1400" dirty="0" err="1"/>
              <a:t>Time_warping</a:t>
            </a:r>
            <a:r>
              <a:rPr lang="en-US" altLang="ko-KR" sz="1050" dirty="0"/>
              <a:t> </a:t>
            </a:r>
            <a:r>
              <a:rPr lang="ko-KR" altLang="en-US" sz="1400" dirty="0"/>
              <a:t>정확도 </a:t>
            </a:r>
            <a:r>
              <a:rPr lang="en-US" altLang="ko-KR" sz="1400" dirty="0"/>
              <a:t>88.76%</a:t>
            </a:r>
          </a:p>
          <a:p>
            <a:pPr>
              <a:lnSpc>
                <a:spcPts val="2300"/>
              </a:lnSpc>
            </a:pPr>
            <a:endParaRPr lang="en-US" altLang="ko-KR" sz="1400" dirty="0"/>
          </a:p>
          <a:p>
            <a:pPr>
              <a:lnSpc>
                <a:spcPts val="2300"/>
              </a:lnSpc>
            </a:pPr>
            <a:endParaRPr lang="en-US" altLang="ko-KR" sz="1400" dirty="0"/>
          </a:p>
          <a:p>
            <a:pPr>
              <a:lnSpc>
                <a:spcPts val="2300"/>
              </a:lnSpc>
            </a:pPr>
            <a:endParaRPr lang="en-US" altLang="ko-KR" sz="1400" dirty="0"/>
          </a:p>
          <a:p>
            <a:pPr marL="285750" indent="-285750">
              <a:lnSpc>
                <a:spcPts val="2300"/>
              </a:lnSpc>
              <a:buFont typeface="Wingdings" panose="05000000000000000000" pitchFamily="2" charset="2"/>
              <a:buChar char="l"/>
            </a:pPr>
            <a:r>
              <a:rPr lang="ko-KR" altLang="en-US" sz="1600" b="1" dirty="0"/>
              <a:t>결론</a:t>
            </a:r>
            <a:endParaRPr lang="en-US" altLang="ko-KR" sz="1600" b="1" dirty="0"/>
          </a:p>
          <a:p>
            <a:pPr>
              <a:lnSpc>
                <a:spcPts val="2300"/>
              </a:lnSpc>
            </a:pPr>
            <a:r>
              <a:rPr lang="en-US" altLang="ko-KR" sz="1400" dirty="0"/>
              <a:t> - </a:t>
            </a:r>
            <a:r>
              <a:rPr lang="ko-KR" altLang="en-US" sz="1400" dirty="0"/>
              <a:t>평균 </a:t>
            </a:r>
            <a:r>
              <a:rPr lang="en-US" altLang="ko-KR" sz="1400" dirty="0"/>
              <a:t>1.86%</a:t>
            </a:r>
            <a:r>
              <a:rPr lang="ko-KR" altLang="en-US" sz="1400" dirty="0"/>
              <a:t>의 정확도 증가</a:t>
            </a:r>
            <a:endParaRPr lang="en-US" altLang="ko-KR" sz="1400" dirty="0"/>
          </a:p>
          <a:p>
            <a:pPr>
              <a:lnSpc>
                <a:spcPts val="2300"/>
              </a:lnSpc>
            </a:pPr>
            <a:r>
              <a:rPr lang="en-US" altLang="ko-KR" sz="1400" dirty="0"/>
              <a:t> - </a:t>
            </a:r>
            <a:r>
              <a:rPr lang="ko-KR" altLang="en-US" sz="1400" dirty="0"/>
              <a:t>평가 세트의 실제 이동 속도와 예측된 속도의 평균 오차는 </a:t>
            </a:r>
            <a:r>
              <a:rPr lang="en-US" altLang="ko-KR" sz="1400" dirty="0"/>
              <a:t>0.51m/s</a:t>
            </a:r>
          </a:p>
          <a:p>
            <a:pPr>
              <a:lnSpc>
                <a:spcPts val="2300"/>
              </a:lnSpc>
            </a:pPr>
            <a:r>
              <a:rPr lang="en-US" altLang="ko-KR" sz="1400" dirty="0"/>
              <a:t> - </a:t>
            </a:r>
            <a:r>
              <a:rPr lang="ko-KR" altLang="en-US" sz="1400" dirty="0"/>
              <a:t>오차는 속도 라벨로 분류하였기 때문에 생긴 것으로 판단</a:t>
            </a:r>
            <a:endParaRPr lang="en-US" altLang="ko-KR" sz="1400" dirty="0"/>
          </a:p>
          <a:p>
            <a:pPr>
              <a:lnSpc>
                <a:spcPts val="2300"/>
              </a:lnSpc>
            </a:pPr>
            <a:r>
              <a:rPr lang="en-US" altLang="ko-KR" sz="1400" dirty="0"/>
              <a:t> - </a:t>
            </a:r>
            <a:r>
              <a:rPr lang="ko-KR" altLang="en-US" sz="1400" dirty="0"/>
              <a:t>데이터 증량 기법의 유효성을 입증하였음</a:t>
            </a:r>
            <a:endParaRPr lang="en-US" altLang="ko-KR" sz="1400" dirty="0"/>
          </a:p>
          <a:p>
            <a:pPr>
              <a:lnSpc>
                <a:spcPts val="2300"/>
              </a:lnSpc>
            </a:pPr>
            <a:endParaRPr lang="en-US" altLang="ko-KR" sz="1600" b="1" dirty="0">
              <a:solidFill>
                <a:srgbClr val="333333"/>
              </a:solidFill>
              <a:latin typeface="Noto Serif KR"/>
            </a:endParaRPr>
          </a:p>
        </p:txBody>
      </p:sp>
      <p:pic>
        <p:nvPicPr>
          <p:cNvPr id="3" name="그림 2">
            <a:extLst>
              <a:ext uri="{FF2B5EF4-FFF2-40B4-BE49-F238E27FC236}">
                <a16:creationId xmlns:a16="http://schemas.microsoft.com/office/drawing/2014/main" id="{F4CC39ED-2E2E-5D23-3BCF-5FDDD72C80BC}"/>
              </a:ext>
            </a:extLst>
          </p:cNvPr>
          <p:cNvPicPr>
            <a:picLocks noChangeAspect="1"/>
          </p:cNvPicPr>
          <p:nvPr/>
        </p:nvPicPr>
        <p:blipFill>
          <a:blip r:embed="rId3"/>
          <a:stretch>
            <a:fillRect/>
          </a:stretch>
        </p:blipFill>
        <p:spPr>
          <a:xfrm>
            <a:off x="395536" y="1625222"/>
            <a:ext cx="4363912" cy="2523858"/>
          </a:xfrm>
          <a:prstGeom prst="rect">
            <a:avLst/>
          </a:prstGeom>
        </p:spPr>
      </p:pic>
    </p:spTree>
    <p:extLst>
      <p:ext uri="{BB962C8B-B14F-4D97-AF65-F5344CB8AC3E}">
        <p14:creationId xmlns:p14="http://schemas.microsoft.com/office/powerpoint/2010/main" val="78653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논문 리뷰</a:t>
            </a:r>
          </a:p>
        </p:txBody>
      </p:sp>
      <p:sp>
        <p:nvSpPr>
          <p:cNvPr id="9" name="TextBox 8">
            <a:extLst>
              <a:ext uri="{FF2B5EF4-FFF2-40B4-BE49-F238E27FC236}">
                <a16:creationId xmlns:a16="http://schemas.microsoft.com/office/drawing/2014/main" id="{3FA87A73-3FF2-4334-AD42-AEC104EEA300}"/>
              </a:ext>
            </a:extLst>
          </p:cNvPr>
          <p:cNvSpPr txBox="1"/>
          <p:nvPr/>
        </p:nvSpPr>
        <p:spPr>
          <a:xfrm>
            <a:off x="306130" y="1145854"/>
            <a:ext cx="8658358" cy="4245649"/>
          </a:xfrm>
          <a:prstGeom prst="rect">
            <a:avLst/>
          </a:prstGeom>
          <a:noFill/>
        </p:spPr>
        <p:txBody>
          <a:bodyPr wrap="square" rtlCol="0">
            <a:spAutoFit/>
          </a:bodyPr>
          <a:lstStyle/>
          <a:p>
            <a:pPr marL="0" indent="0">
              <a:buNone/>
            </a:pPr>
            <a:r>
              <a:rPr lang="ko-KR" altLang="en-US" sz="1400" dirty="0"/>
              <a:t>표 </a:t>
            </a:r>
            <a:r>
              <a:rPr lang="en-US" altLang="ko-KR" sz="1400" dirty="0"/>
              <a:t>1</a:t>
            </a:r>
            <a:r>
              <a:rPr lang="ko-KR" altLang="en-US" sz="1400" dirty="0"/>
              <a:t>은 </a:t>
            </a:r>
            <a:r>
              <a:rPr lang="en-US" altLang="ko-KR" sz="1400" dirty="0"/>
              <a:t>CNN </a:t>
            </a:r>
            <a:r>
              <a:rPr lang="ko-KR" altLang="en-US" sz="1400" dirty="0"/>
              <a:t>모델로 학습하여 성능을 평가한 결과입니다</a:t>
            </a:r>
            <a:r>
              <a:rPr lang="en-US" altLang="ko-KR" sz="1400" dirty="0"/>
              <a:t>. </a:t>
            </a:r>
            <a:r>
              <a:rPr lang="ko-KR" altLang="en-US" sz="1400" dirty="0"/>
              <a:t>보면</a:t>
            </a:r>
            <a:r>
              <a:rPr lang="en-US" altLang="ko-KR" sz="1400" dirty="0"/>
              <a:t> </a:t>
            </a:r>
            <a:r>
              <a:rPr lang="ko-KR" altLang="en-US" sz="1400" dirty="0"/>
              <a:t>원본 데이터 세트로 학습한 결과가 </a:t>
            </a:r>
            <a:r>
              <a:rPr lang="en-US" altLang="ko-KR" sz="1400" dirty="0"/>
              <a:t>90.45%</a:t>
            </a:r>
            <a:r>
              <a:rPr lang="ko-KR" altLang="en-US" sz="1400" dirty="0"/>
              <a:t>의 </a:t>
            </a:r>
            <a:r>
              <a:rPr lang="ko-KR" altLang="en-US" sz="1400" dirty="0" err="1"/>
              <a:t>정확도을</a:t>
            </a:r>
            <a:r>
              <a:rPr lang="ko-KR" altLang="en-US" sz="1400" dirty="0"/>
              <a:t> 보였습니다</a:t>
            </a:r>
            <a:r>
              <a:rPr lang="en-US" altLang="ko-KR" sz="1400" dirty="0"/>
              <a:t>.</a:t>
            </a:r>
            <a:r>
              <a:rPr lang="ko-KR" altLang="en-US" sz="1400" dirty="0"/>
              <a:t> 그리고 데이터 세트의 양을 반으로 줄인 절반 데이터 세트의 정확도는 </a:t>
            </a:r>
            <a:r>
              <a:rPr lang="en-US" altLang="ko-KR" sz="1400" dirty="0"/>
              <a:t>87.68%</a:t>
            </a:r>
            <a:r>
              <a:rPr lang="ko-KR" altLang="en-US" sz="1400" dirty="0"/>
              <a:t>로 원본 데이터 세트보다 </a:t>
            </a:r>
            <a:r>
              <a:rPr lang="en-US" altLang="ko-KR" sz="1400" dirty="0"/>
              <a:t>2.77% </a:t>
            </a:r>
            <a:r>
              <a:rPr lang="ko-KR" altLang="en-US" sz="1400" dirty="0"/>
              <a:t>감소한 결과를 보였습니다</a:t>
            </a:r>
            <a:r>
              <a:rPr lang="en-US" altLang="ko-KR" sz="1400" dirty="0"/>
              <a:t>. </a:t>
            </a:r>
            <a:r>
              <a:rPr lang="ko-KR" altLang="en-US" sz="1400" dirty="0"/>
              <a:t>그리고 표를 보면 모든 행동들 그러니까 홀딩 포켓 스윙에서 정확도가 모두 감소하는 것을 볼 수 있습니다</a:t>
            </a:r>
            <a:r>
              <a:rPr lang="en-US" altLang="ko-KR" sz="1400" dirty="0"/>
              <a:t>. </a:t>
            </a:r>
            <a:r>
              <a:rPr lang="ko-KR" altLang="en-US" sz="1400" dirty="0"/>
              <a:t>여기까지 봤을 때도 데이터 증량이 필요한 것이 보입니다</a:t>
            </a:r>
            <a:r>
              <a:rPr lang="en-US" altLang="ko-KR" sz="1400" dirty="0"/>
              <a:t>. </a:t>
            </a:r>
            <a:r>
              <a:rPr lang="ko-KR" altLang="en-US" sz="1400" dirty="0"/>
              <a:t>마지막으로 증강된 데이터 세트 그러니까 절반 데이터세트를 두배 세배 증량한 것인데 </a:t>
            </a:r>
            <a:r>
              <a:rPr lang="en-US" altLang="ko-KR" sz="1400" dirty="0"/>
              <a:t>Noising, Scaling, </a:t>
            </a:r>
            <a:r>
              <a:rPr lang="en-US" altLang="ko-KR" sz="1400" dirty="0" err="1"/>
              <a:t>Time_warping</a:t>
            </a:r>
            <a:r>
              <a:rPr lang="en-US" altLang="ko-KR" sz="1400" dirty="0"/>
              <a:t> </a:t>
            </a:r>
            <a:r>
              <a:rPr lang="ko-KR" altLang="en-US" sz="1400" dirty="0"/>
              <a:t>기법 모두 향상된 정확도를 보입니다</a:t>
            </a:r>
            <a:r>
              <a:rPr lang="en-US" altLang="ko-KR" sz="1400" dirty="0"/>
              <a:t>. </a:t>
            </a:r>
            <a:r>
              <a:rPr lang="ko-KR" altLang="en-US" sz="1400" dirty="0"/>
              <a:t>그 중 </a:t>
            </a:r>
            <a:r>
              <a:rPr lang="en-US" altLang="ko-KR" sz="1400" dirty="0"/>
              <a:t>Scaling </a:t>
            </a:r>
            <a:r>
              <a:rPr lang="ko-KR" altLang="en-US" sz="1400" dirty="0"/>
              <a:t>기법이 평균 </a:t>
            </a:r>
            <a:r>
              <a:rPr lang="en-US" altLang="ko-KR" sz="1400" dirty="0"/>
              <a:t>89.54%</a:t>
            </a:r>
            <a:r>
              <a:rPr lang="ko-KR" altLang="en-US" sz="1400" dirty="0"/>
              <a:t>로 가장 높은 정확도 증가율을 보였습니다</a:t>
            </a:r>
            <a:r>
              <a:rPr lang="en-US" altLang="ko-KR" sz="1400" dirty="0"/>
              <a:t>.</a:t>
            </a:r>
          </a:p>
          <a:p>
            <a:pPr marL="0" indent="0">
              <a:buNone/>
            </a:pPr>
            <a:endParaRPr lang="en-US" altLang="ko-KR" sz="1400" b="0" i="0" dirty="0">
              <a:solidFill>
                <a:srgbClr val="666666"/>
              </a:solidFill>
              <a:effectLst/>
              <a:latin typeface="Noto Sans KR"/>
            </a:endParaRPr>
          </a:p>
          <a:p>
            <a:pPr marL="0" indent="0">
              <a:buNone/>
            </a:pPr>
            <a:r>
              <a:rPr lang="ko-KR" altLang="en-US" sz="1400" dirty="0"/>
              <a:t>이 논문에서는 스마트폰으로 수집한 데이터에 증강 기법을 적용하여 이동 속도를 예측하였다</a:t>
            </a:r>
            <a:r>
              <a:rPr lang="en-US" altLang="ko-KR" sz="1400" dirty="0"/>
              <a:t>. </a:t>
            </a:r>
            <a:r>
              <a:rPr lang="ko-KR" altLang="en-US" sz="1400" dirty="0"/>
              <a:t>그 결과 평균 </a:t>
            </a:r>
            <a:r>
              <a:rPr lang="en-US" altLang="ko-KR" sz="1400" dirty="0"/>
              <a:t>1.86%</a:t>
            </a:r>
            <a:r>
              <a:rPr lang="ko-KR" altLang="en-US" sz="1400" dirty="0"/>
              <a:t>의 정확도 증가율을 보였고</a:t>
            </a:r>
            <a:r>
              <a:rPr lang="en-US" altLang="ko-KR" sz="1400" dirty="0"/>
              <a:t>, </a:t>
            </a:r>
            <a:r>
              <a:rPr lang="ko-KR" altLang="en-US" sz="1400" dirty="0"/>
              <a:t>데이터 증강 기법의 유효성을 입증한 것을 알 수 있었습니다</a:t>
            </a:r>
            <a:r>
              <a:rPr lang="en-US" altLang="ko-KR" sz="1400" dirty="0"/>
              <a:t>. </a:t>
            </a:r>
            <a:r>
              <a:rPr lang="ko-KR" altLang="en-US" sz="1400" dirty="0"/>
              <a:t>평가 세트의 실제 이동 속도와 학습 결과 예측된 속도의 평균 오차는 </a:t>
            </a:r>
            <a:r>
              <a:rPr lang="en-US" altLang="ko-KR" sz="1400" dirty="0"/>
              <a:t>0.51 </a:t>
            </a:r>
            <a:r>
              <a:rPr lang="ko-KR" altLang="en-US" sz="1400" dirty="0" err="1"/>
              <a:t>미터퍼세크</a:t>
            </a:r>
            <a:r>
              <a:rPr lang="ko-KR" altLang="en-US" sz="1400" dirty="0"/>
              <a:t> 인데요</a:t>
            </a:r>
            <a:r>
              <a:rPr lang="en-US" altLang="ko-KR" sz="1400" dirty="0"/>
              <a:t>. </a:t>
            </a:r>
            <a:r>
              <a:rPr lang="ko-KR" altLang="en-US" sz="1400" dirty="0"/>
              <a:t>이 오차는 다양한이동 속도를 기준 값을 정해 </a:t>
            </a:r>
            <a:r>
              <a:rPr lang="en-US" altLang="ko-KR" sz="1400" dirty="0"/>
              <a:t>5</a:t>
            </a:r>
            <a:r>
              <a:rPr lang="ko-KR" altLang="en-US" sz="1400" dirty="0"/>
              <a:t>가지 속도 라벨로 분류하였기 때문에 생긴 오차이고</a:t>
            </a:r>
            <a:r>
              <a:rPr lang="en-US" altLang="ko-KR" sz="1400" dirty="0"/>
              <a:t>, </a:t>
            </a:r>
            <a:r>
              <a:rPr lang="ko-KR" altLang="en-US" sz="1400" dirty="0"/>
              <a:t>라벨 분류로 인한 오차를 줄이는 것도 해결해야 될 과제로 남긴 것 같습니다</a:t>
            </a:r>
            <a:r>
              <a:rPr lang="en-US" altLang="ko-KR" sz="1400" dirty="0"/>
              <a:t>. </a:t>
            </a:r>
          </a:p>
          <a:p>
            <a:pPr marL="0" indent="0">
              <a:buNone/>
            </a:pPr>
            <a:endParaRPr lang="en-US" altLang="ko-KR" sz="1400" dirty="0"/>
          </a:p>
          <a:p>
            <a:pPr marL="0" indent="0">
              <a:buNone/>
            </a:pPr>
            <a:r>
              <a:rPr lang="ko-KR" altLang="en-US" sz="1400" dirty="0"/>
              <a:t>제가 느낀 부분을 말씀드리자면 본 논문에서는 기존 데이터를 알고리즘을 통해 변형시키는 데이터 증강 방법을 사용하였다</a:t>
            </a:r>
            <a:r>
              <a:rPr lang="en-US" altLang="ko-KR" sz="1400" dirty="0"/>
              <a:t>. 2</a:t>
            </a:r>
            <a:r>
              <a:rPr lang="ko-KR" altLang="en-US" sz="1400" dirty="0"/>
              <a:t>배</a:t>
            </a:r>
            <a:r>
              <a:rPr lang="en-US" altLang="ko-KR" sz="1400" dirty="0"/>
              <a:t>, 3</a:t>
            </a:r>
            <a:r>
              <a:rPr lang="ko-KR" altLang="en-US" sz="1400" dirty="0"/>
              <a:t>배 증강한 데이터 세트를 사용하여 실험한 결과 데이터 세트의 양에 비례해서 정확도가 높아지는 것은 아니었다</a:t>
            </a:r>
            <a:r>
              <a:rPr lang="en-US" altLang="ko-KR" sz="1400" dirty="0"/>
              <a:t>. </a:t>
            </a:r>
            <a:r>
              <a:rPr lang="ko-KR" altLang="en-US" sz="1400" dirty="0"/>
              <a:t>그 이유는 증강으로 생성된 데이터가 원본 데이터를 기반으로 해서 비슷하면서 다른 데이터를 생성하는 데에 어려움이 있기 때문이다</a:t>
            </a:r>
            <a:r>
              <a:rPr lang="en-US" altLang="ko-KR" sz="1400" dirty="0"/>
              <a:t>.</a:t>
            </a:r>
            <a:endParaRPr lang="en-US" altLang="ko-KR" sz="1400" b="0" i="0" dirty="0">
              <a:solidFill>
                <a:srgbClr val="666666"/>
              </a:solidFill>
              <a:effectLst/>
              <a:latin typeface="Noto Sans KR"/>
            </a:endParaRPr>
          </a:p>
          <a:p>
            <a:pPr>
              <a:lnSpc>
                <a:spcPts val="2300"/>
              </a:lnSpc>
            </a:pPr>
            <a:endParaRPr lang="en-US" altLang="ko-KR" sz="1600" b="1" dirty="0">
              <a:solidFill>
                <a:srgbClr val="333333"/>
              </a:solidFill>
              <a:latin typeface="Noto Serif KR"/>
            </a:endParaRPr>
          </a:p>
        </p:txBody>
      </p:sp>
    </p:spTree>
    <p:extLst>
      <p:ext uri="{BB962C8B-B14F-4D97-AF65-F5344CB8AC3E}">
        <p14:creationId xmlns:p14="http://schemas.microsoft.com/office/powerpoint/2010/main" val="1790755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p:cNvSpPr/>
          <p:nvPr/>
        </p:nvSpPr>
        <p:spPr>
          <a:xfrm>
            <a:off x="564310" y="2828835"/>
            <a:ext cx="8015380" cy="1200329"/>
          </a:xfrm>
          <a:prstGeom prst="rect">
            <a:avLst/>
          </a:prstGeom>
        </p:spPr>
        <p:txBody>
          <a:bodyPr wrap="square">
            <a:spAutoFit/>
          </a:bodyPr>
          <a:lstStyle/>
          <a:p>
            <a:pPr algn="ctr" defTabSz="1330325" eaLnBrk="0" latinLnBrk="0" hangingPunct="0">
              <a:buSzPct val="100000"/>
              <a:defRPr/>
            </a:pPr>
            <a:r>
              <a:rPr lang="ko-KR" altLang="en-US" sz="7200" kern="0" spc="-15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감사합니다</a:t>
            </a:r>
          </a:p>
        </p:txBody>
      </p:sp>
    </p:spTree>
    <p:extLst>
      <p:ext uri="{BB962C8B-B14F-4D97-AF65-F5344CB8AC3E}">
        <p14:creationId xmlns:p14="http://schemas.microsoft.com/office/powerpoint/2010/main" val="397851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a:extLst>
              <a:ext uri="{FF2B5EF4-FFF2-40B4-BE49-F238E27FC236}">
                <a16:creationId xmlns:a16="http://schemas.microsoft.com/office/drawing/2014/main" id="{7BFCAF9A-328B-48C6-8CA3-8371B22412AE}"/>
              </a:ext>
            </a:extLst>
          </p:cNvPr>
          <p:cNvSpPr/>
          <p:nvPr/>
        </p:nvSpPr>
        <p:spPr>
          <a:xfrm>
            <a:off x="179913" y="3955257"/>
            <a:ext cx="8712968" cy="461665"/>
          </a:xfrm>
          <a:prstGeom prst="rect">
            <a:avLst/>
          </a:prstGeom>
        </p:spPr>
        <p:txBody>
          <a:bodyPr wrap="square">
            <a:spAutoFit/>
          </a:bodyPr>
          <a:lstStyle/>
          <a:p>
            <a:pPr algn="ctr" defTabSz="1330325" eaLnBrk="0" latinLnBrk="0" hangingPunct="0">
              <a:buSzPct val="100000"/>
              <a:defRPr/>
            </a:pPr>
            <a:r>
              <a:rPr lang="en-US" altLang="ko-KR"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2023. 04. 05</a:t>
            </a:r>
            <a:endParaRPr lang="ko-KR" altLang="en-US"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p:txBody>
      </p:sp>
      <p:pic>
        <p:nvPicPr>
          <p:cNvPr id="18" name="그림 17">
            <a:extLst>
              <a:ext uri="{FF2B5EF4-FFF2-40B4-BE49-F238E27FC236}">
                <a16:creationId xmlns:a16="http://schemas.microsoft.com/office/drawing/2014/main" id="{65DC8246-BB7A-4724-8E53-DC111B95C560}"/>
              </a:ext>
            </a:extLst>
          </p:cNvPr>
          <p:cNvPicPr>
            <a:picLocks noChangeAspect="1"/>
          </p:cNvPicPr>
          <p:nvPr/>
        </p:nvPicPr>
        <p:blipFill rotWithShape="1">
          <a:blip r:embed="rId2">
            <a:extLst>
              <a:ext uri="{28A0092B-C50C-407E-A947-70E740481C1C}">
                <a14:useLocalDpi xmlns:a14="http://schemas.microsoft.com/office/drawing/2010/main" val="0"/>
              </a:ext>
            </a:extLst>
          </a:blip>
          <a:srcRect t="29934" b="31683"/>
          <a:stretch/>
        </p:blipFill>
        <p:spPr>
          <a:xfrm>
            <a:off x="6448443" y="6336267"/>
            <a:ext cx="2715963" cy="502586"/>
          </a:xfrm>
          <a:prstGeom prst="rect">
            <a:avLst/>
          </a:prstGeom>
        </p:spPr>
      </p:pic>
      <p:sp>
        <p:nvSpPr>
          <p:cNvPr id="10" name="직사각형 9">
            <a:extLst>
              <a:ext uri="{FF2B5EF4-FFF2-40B4-BE49-F238E27FC236}">
                <a16:creationId xmlns:a16="http://schemas.microsoft.com/office/drawing/2014/main" id="{3A7FDF87-2724-410D-A13B-CED912323628}"/>
              </a:ext>
            </a:extLst>
          </p:cNvPr>
          <p:cNvSpPr/>
          <p:nvPr/>
        </p:nvSpPr>
        <p:spPr>
          <a:xfrm>
            <a:off x="537814" y="5325816"/>
            <a:ext cx="8048120" cy="560153"/>
          </a:xfrm>
          <a:prstGeom prst="rect">
            <a:avLst/>
          </a:prstGeom>
        </p:spPr>
        <p:txBody>
          <a:bodyPr wrap="square">
            <a:spAutoFit/>
          </a:bodyPr>
          <a:lstStyle/>
          <a:p>
            <a:pPr algn="ctr">
              <a:lnSpc>
                <a:spcPct val="150000"/>
              </a:lnSpc>
            </a:pPr>
            <a:r>
              <a:rPr lang="ko-KR" altLang="en-US"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충북대학교 산업인공지능학과 </a:t>
            </a:r>
            <a:r>
              <a:rPr lang="ko-KR" altLang="en-US" sz="2400" kern="0" dirty="0" err="1">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백정흠</a:t>
            </a:r>
            <a:endParaRPr lang="en-US" altLang="ko-KR"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p:txBody>
      </p:sp>
      <p:sp>
        <p:nvSpPr>
          <p:cNvPr id="12" name="모서리가 둥근 직사각형 5">
            <a:extLst>
              <a:ext uri="{FF2B5EF4-FFF2-40B4-BE49-F238E27FC236}">
                <a16:creationId xmlns:a16="http://schemas.microsoft.com/office/drawing/2014/main" id="{B617F58B-277B-412B-9E81-F894F83F82B2}"/>
              </a:ext>
            </a:extLst>
          </p:cNvPr>
          <p:cNvSpPr/>
          <p:nvPr/>
        </p:nvSpPr>
        <p:spPr>
          <a:xfrm>
            <a:off x="395536" y="421854"/>
            <a:ext cx="3469881" cy="448523"/>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base">
              <a:spcBef>
                <a:spcPct val="0"/>
              </a:spcBef>
              <a:spcAft>
                <a:spcPct val="0"/>
              </a:spcAft>
            </a:pPr>
            <a:r>
              <a:rPr kumimoji="1" lang="ko-KR" altLang="en-US" b="1">
                <a:solidFill>
                  <a:schemeClr val="bg1"/>
                </a:solidFill>
              </a:rPr>
              <a:t>지능화 캡스톤 프로젝트</a:t>
            </a:r>
          </a:p>
        </p:txBody>
      </p:sp>
      <p:grpSp>
        <p:nvGrpSpPr>
          <p:cNvPr id="13" name="그룹 12">
            <a:extLst>
              <a:ext uri="{FF2B5EF4-FFF2-40B4-BE49-F238E27FC236}">
                <a16:creationId xmlns:a16="http://schemas.microsoft.com/office/drawing/2014/main" id="{76FA47DE-6AFD-4F94-A1F9-0E54C53554E4}"/>
              </a:ext>
            </a:extLst>
          </p:cNvPr>
          <p:cNvGrpSpPr/>
          <p:nvPr/>
        </p:nvGrpSpPr>
        <p:grpSpPr>
          <a:xfrm>
            <a:off x="537814" y="1550400"/>
            <a:ext cx="7853533" cy="1754326"/>
            <a:chOff x="-88032" y="3061083"/>
            <a:chExt cx="8958020" cy="1300650"/>
          </a:xfrm>
          <a:solidFill>
            <a:schemeClr val="tx2"/>
          </a:solidFill>
        </p:grpSpPr>
        <p:sp>
          <p:nvSpPr>
            <p:cNvPr id="20" name="직사각형 19">
              <a:extLst>
                <a:ext uri="{FF2B5EF4-FFF2-40B4-BE49-F238E27FC236}">
                  <a16:creationId xmlns:a16="http://schemas.microsoft.com/office/drawing/2014/main" id="{67A053AD-83D3-4195-B956-35FAF5223169}"/>
                </a:ext>
              </a:extLst>
            </p:cNvPr>
            <p:cNvSpPr/>
            <p:nvPr/>
          </p:nvSpPr>
          <p:spPr>
            <a:xfrm>
              <a:off x="157020" y="3061083"/>
              <a:ext cx="8712968" cy="130065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wrap="square">
              <a:spAutoFit/>
            </a:bodyPr>
            <a:lstStyle/>
            <a:p>
              <a:pPr algn="ctr" defTabSz="1330292" eaLnBrk="0" hangingPunct="0">
                <a:buSzPct val="100000"/>
                <a:defRPr/>
              </a:pPr>
              <a:r>
                <a:rPr lang="ko-KR" altLang="en-US" sz="4400" kern="0" dirty="0">
                  <a:solidFill>
                    <a:schemeClr val="bg1"/>
                  </a:solidFill>
                  <a:latin typeface="+mj-lt"/>
                  <a:ea typeface="HY헤드라인M" panose="02030600000101010101" pitchFamily="18" charset="-127"/>
                </a:rPr>
                <a:t>프로젝트 </a:t>
              </a:r>
              <a:r>
                <a:rPr lang="en-US" altLang="ko-KR" sz="4400" kern="0" dirty="0">
                  <a:solidFill>
                    <a:schemeClr val="bg1"/>
                  </a:solidFill>
                  <a:latin typeface="+mj-lt"/>
                  <a:ea typeface="HY헤드라인M" panose="02030600000101010101" pitchFamily="18" charset="-127"/>
                </a:rPr>
                <a:t>#1 </a:t>
              </a:r>
              <a:r>
                <a:rPr lang="ko-KR" altLang="en-US" sz="4400" kern="0" dirty="0">
                  <a:solidFill>
                    <a:schemeClr val="bg1"/>
                  </a:solidFill>
                  <a:latin typeface="+mj-lt"/>
                  <a:ea typeface="HY헤드라인M" panose="02030600000101010101" pitchFamily="18" charset="-127"/>
                </a:rPr>
                <a:t>주제발표</a:t>
              </a:r>
              <a:endParaRPr lang="en-US" altLang="ko-KR" sz="4400" kern="0" dirty="0">
                <a:solidFill>
                  <a:schemeClr val="bg1"/>
                </a:solidFill>
                <a:latin typeface="+mj-lt"/>
                <a:ea typeface="HY헤드라인M" panose="02030600000101010101" pitchFamily="18" charset="-127"/>
              </a:endParaRPr>
            </a:p>
            <a:p>
              <a:pPr algn="ctr" defTabSz="1330292" eaLnBrk="0" hangingPunct="0">
                <a:buSzPct val="100000"/>
                <a:defRPr/>
              </a:pPr>
              <a:r>
                <a:rPr lang="ko-KR" altLang="en-US" sz="4400" kern="0" dirty="0">
                  <a:solidFill>
                    <a:schemeClr val="bg1"/>
                  </a:solidFill>
                  <a:latin typeface="+mj-lt"/>
                  <a:ea typeface="HY헤드라인M" panose="02030600000101010101" pitchFamily="18" charset="-127"/>
                </a:rPr>
                <a:t>데이터 증량 </a:t>
              </a:r>
              <a:endParaRPr lang="en-US" altLang="ko-KR" sz="4400" kern="0" dirty="0">
                <a:solidFill>
                  <a:schemeClr val="bg1"/>
                </a:solidFill>
                <a:latin typeface="+mj-lt"/>
                <a:ea typeface="HY헤드라인M" panose="02030600000101010101" pitchFamily="18" charset="-127"/>
              </a:endParaRPr>
            </a:p>
            <a:p>
              <a:pPr algn="ctr" defTabSz="1330292" eaLnBrk="0" hangingPunct="0">
                <a:buSzPct val="100000"/>
                <a:defRPr/>
              </a:pPr>
              <a:r>
                <a:rPr lang="en-US" altLang="ko-KR" sz="2000" dirty="0">
                  <a:solidFill>
                    <a:schemeClr val="bg1"/>
                  </a:solidFill>
                  <a:latin typeface="+mj-lt"/>
                </a:rPr>
                <a:t>Data augmentation</a:t>
              </a:r>
              <a:endParaRPr lang="en-US" altLang="ko-KR" sz="6000" kern="0" dirty="0">
                <a:solidFill>
                  <a:schemeClr val="bg1"/>
                </a:solidFill>
                <a:latin typeface="+mj-lt"/>
                <a:ea typeface="HY헤드라인M" panose="02030600000101010101" pitchFamily="18" charset="-127"/>
              </a:endParaRPr>
            </a:p>
          </p:txBody>
        </p:sp>
        <p:sp>
          <p:nvSpPr>
            <p:cNvPr id="21" name="직사각형 20">
              <a:extLst>
                <a:ext uri="{FF2B5EF4-FFF2-40B4-BE49-F238E27FC236}">
                  <a16:creationId xmlns:a16="http://schemas.microsoft.com/office/drawing/2014/main" id="{8BFA6532-6D7C-40B0-B351-D5E084786973}"/>
                </a:ext>
              </a:extLst>
            </p:cNvPr>
            <p:cNvSpPr/>
            <p:nvPr/>
          </p:nvSpPr>
          <p:spPr>
            <a:xfrm>
              <a:off x="-88032" y="3091860"/>
              <a:ext cx="164270" cy="707886"/>
            </a:xfrm>
            <a:prstGeom prst="rect">
              <a:avLst/>
            </a:prstGeom>
            <a:grpFill/>
          </p:spPr>
          <p:txBody>
            <a:bodyPr wrap="square">
              <a:spAutoFit/>
            </a:bodyPr>
            <a:lstStyle/>
            <a:p>
              <a:pPr algn="ctr" defTabSz="1330292" eaLnBrk="0" hangingPunct="0">
                <a:buSzPct val="100000"/>
                <a:defRPr/>
              </a:pPr>
              <a:endParaRPr lang="ko-KR" altLang="en-US" sz="4000" kern="0" spc="-151" dirty="0">
                <a:solidFill>
                  <a:schemeClr val="bg1"/>
                </a:solidFill>
                <a:latin typeface="-윤고딕330" panose="02030504000101010101" pitchFamily="18" charset="-127"/>
                <a:ea typeface="-윤고딕330" panose="02030504000101010101" pitchFamily="18" charset="-127"/>
              </a:endParaRPr>
            </a:p>
          </p:txBody>
        </p:sp>
      </p:grpSp>
      <p:sp>
        <p:nvSpPr>
          <p:cNvPr id="2" name="직사각형 1">
            <a:extLst>
              <a:ext uri="{FF2B5EF4-FFF2-40B4-BE49-F238E27FC236}">
                <a16:creationId xmlns:a16="http://schemas.microsoft.com/office/drawing/2014/main" id="{22F167F2-2A87-9900-B4AC-42CA88FD1AB4}"/>
              </a:ext>
            </a:extLst>
          </p:cNvPr>
          <p:cNvSpPr/>
          <p:nvPr/>
        </p:nvSpPr>
        <p:spPr>
          <a:xfrm>
            <a:off x="8460431" y="1795017"/>
            <a:ext cx="144017" cy="965537"/>
          </a:xfrm>
          <a:prstGeom prst="rect">
            <a:avLst/>
          </a:prstGeom>
          <a:solidFill>
            <a:schemeClr val="tx2"/>
          </a:solidFill>
        </p:spPr>
        <p:txBody>
          <a:bodyPr wrap="square">
            <a:spAutoFit/>
          </a:bodyPr>
          <a:lstStyle/>
          <a:p>
            <a:pPr algn="ctr" defTabSz="1330292" eaLnBrk="0" hangingPunct="0">
              <a:buSzPct val="100000"/>
              <a:defRPr/>
            </a:pPr>
            <a:endParaRPr lang="ko-KR" altLang="en-US" sz="4000" kern="0" spc="-151" dirty="0">
              <a:solidFill>
                <a:schemeClr val="bg1"/>
              </a:solidFill>
              <a:latin typeface="-윤고딕330" panose="02030504000101010101" pitchFamily="18" charset="-127"/>
              <a:ea typeface="-윤고딕330" panose="02030504000101010101" pitchFamily="18" charset="-127"/>
            </a:endParaRPr>
          </a:p>
        </p:txBody>
      </p:sp>
    </p:spTree>
    <p:extLst>
      <p:ext uri="{BB962C8B-B14F-4D97-AF65-F5344CB8AC3E}">
        <p14:creationId xmlns:p14="http://schemas.microsoft.com/office/powerpoint/2010/main" val="26585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데이터 증량의 필요성</a:t>
            </a:r>
          </a:p>
        </p:txBody>
      </p:sp>
      <p:sp>
        <p:nvSpPr>
          <p:cNvPr id="9" name="TextBox 8">
            <a:extLst>
              <a:ext uri="{FF2B5EF4-FFF2-40B4-BE49-F238E27FC236}">
                <a16:creationId xmlns:a16="http://schemas.microsoft.com/office/drawing/2014/main" id="{3FA87A73-3FF2-4334-AD42-AEC104EEA300}"/>
              </a:ext>
            </a:extLst>
          </p:cNvPr>
          <p:cNvSpPr txBox="1"/>
          <p:nvPr/>
        </p:nvSpPr>
        <p:spPr>
          <a:xfrm>
            <a:off x="378138" y="1145854"/>
            <a:ext cx="8340522" cy="4777013"/>
          </a:xfrm>
          <a:prstGeom prst="rect">
            <a:avLst/>
          </a:prstGeom>
          <a:noFill/>
        </p:spPr>
        <p:txBody>
          <a:bodyPr wrap="square" rtlCol="0">
            <a:spAutoFit/>
          </a:bodyPr>
          <a:lstStyle/>
          <a:p>
            <a:pPr>
              <a:lnSpc>
                <a:spcPts val="2300"/>
              </a:lnSpc>
            </a:pPr>
            <a:r>
              <a:rPr lang="ko-KR" altLang="en-US" b="1" dirty="0" err="1">
                <a:latin typeface="+mn-ea"/>
              </a:rPr>
              <a:t>딥러닝에서</a:t>
            </a:r>
            <a:r>
              <a:rPr lang="ko-KR" altLang="en-US" b="1" dirty="0">
                <a:latin typeface="+mn-ea"/>
              </a:rPr>
              <a:t> 좋은 성능을 얻기 위해서는 충분한 양의 데이터 셋이 필요함</a:t>
            </a:r>
            <a:endParaRPr lang="en-US" altLang="ko-KR" b="1" dirty="0">
              <a:latin typeface="+mn-ea"/>
            </a:endParaRPr>
          </a:p>
          <a:p>
            <a:pPr>
              <a:lnSpc>
                <a:spcPts val="2300"/>
              </a:lnSpc>
            </a:pPr>
            <a:r>
              <a:rPr lang="ko-KR" altLang="en-US" b="1" dirty="0">
                <a:latin typeface="+mn-ea"/>
              </a:rPr>
              <a:t>모델을 학습시킬 때 데이터가 적은 경우가 발생함</a:t>
            </a:r>
            <a:endParaRPr lang="en-US" altLang="ko-KR" b="1" dirty="0">
              <a:latin typeface="+mn-ea"/>
            </a:endParaRPr>
          </a:p>
          <a:p>
            <a:pPr>
              <a:lnSpc>
                <a:spcPts val="2300"/>
              </a:lnSpc>
            </a:pPr>
            <a:endParaRPr lang="en-US" altLang="ko-KR" b="1" dirty="0">
              <a:latin typeface="+mn-ea"/>
            </a:endParaRPr>
          </a:p>
          <a:p>
            <a:pPr>
              <a:lnSpc>
                <a:spcPts val="2300"/>
              </a:lnSpc>
            </a:pPr>
            <a:r>
              <a:rPr lang="ko-KR" altLang="en-US" b="1" dirty="0" err="1">
                <a:latin typeface="+mn-ea"/>
              </a:rPr>
              <a:t>과적합</a:t>
            </a:r>
            <a:r>
              <a:rPr lang="ko-KR" altLang="en-US" b="1" dirty="0">
                <a:latin typeface="+mn-ea"/>
              </a:rPr>
              <a:t> </a:t>
            </a:r>
            <a:r>
              <a:rPr lang="en-US" altLang="ko-KR" b="1" dirty="0">
                <a:latin typeface="+mn-ea"/>
              </a:rPr>
              <a:t>Overfitting</a:t>
            </a:r>
          </a:p>
          <a:p>
            <a:pPr marL="285750" indent="-285750">
              <a:lnSpc>
                <a:spcPts val="2300"/>
              </a:lnSpc>
              <a:buFont typeface="Arial" panose="020B0604020202020204" pitchFamily="34" charset="0"/>
              <a:buChar char="•"/>
            </a:pPr>
            <a:r>
              <a:rPr lang="ko-KR" altLang="en-US" sz="1400" dirty="0">
                <a:latin typeface="+mn-ea"/>
              </a:rPr>
              <a:t>데이터를</a:t>
            </a:r>
            <a:r>
              <a:rPr lang="en-US" altLang="ko-KR" sz="1400" dirty="0">
                <a:latin typeface="+mn-ea"/>
              </a:rPr>
              <a:t> </a:t>
            </a:r>
            <a:r>
              <a:rPr lang="ko-KR" altLang="en-US" sz="1400" dirty="0">
                <a:latin typeface="+mn-ea"/>
              </a:rPr>
              <a:t>충분하게 보유하지 못한 경우 발생</a:t>
            </a:r>
            <a:endParaRPr lang="en-US" altLang="ko-KR" sz="1400" dirty="0">
              <a:latin typeface="+mn-ea"/>
            </a:endParaRPr>
          </a:p>
          <a:p>
            <a:pPr marL="285750" indent="-285750">
              <a:lnSpc>
                <a:spcPts val="2300"/>
              </a:lnSpc>
              <a:buFont typeface="Arial" panose="020B0604020202020204" pitchFamily="34" charset="0"/>
              <a:buChar char="•"/>
            </a:pPr>
            <a:r>
              <a:rPr lang="ko-KR" altLang="en-US" sz="1400" dirty="0">
                <a:latin typeface="+mn-ea"/>
              </a:rPr>
              <a:t>새로운 데이터가 들어왔을 때 결과에 대한 예측을 하지 못함</a:t>
            </a:r>
            <a:endParaRPr lang="en-US" altLang="ko-KR" sz="1400" dirty="0">
              <a:latin typeface="+mn-ea"/>
            </a:endParaRPr>
          </a:p>
          <a:p>
            <a:pPr>
              <a:lnSpc>
                <a:spcPts val="2300"/>
              </a:lnSpc>
            </a:pPr>
            <a:endParaRPr lang="en-US" altLang="ko-KR" sz="1600" dirty="0">
              <a:latin typeface="+mn-ea"/>
            </a:endParaRPr>
          </a:p>
          <a:p>
            <a:pPr>
              <a:lnSpc>
                <a:spcPts val="2300"/>
              </a:lnSpc>
            </a:pPr>
            <a:r>
              <a:rPr lang="ko-KR" altLang="en-US" b="1" dirty="0"/>
              <a:t>불균형 데이터 </a:t>
            </a:r>
            <a:r>
              <a:rPr lang="en-US" altLang="ko-KR" b="1" dirty="0">
                <a:solidFill>
                  <a:srgbClr val="333333"/>
                </a:solidFill>
              </a:rPr>
              <a:t>I</a:t>
            </a:r>
            <a:r>
              <a:rPr lang="en-US" altLang="ko-KR" b="1" i="0" dirty="0">
                <a:solidFill>
                  <a:srgbClr val="333333"/>
                </a:solidFill>
                <a:effectLst/>
              </a:rPr>
              <a:t>mbalanced data</a:t>
            </a:r>
            <a:endParaRPr lang="en-US" altLang="ko-KR" dirty="0"/>
          </a:p>
          <a:p>
            <a:pPr marL="285750" indent="-285750">
              <a:lnSpc>
                <a:spcPts val="2300"/>
              </a:lnSpc>
              <a:buFont typeface="Arial" panose="020B0604020202020204" pitchFamily="34" charset="0"/>
              <a:buChar char="•"/>
            </a:pPr>
            <a:r>
              <a:rPr lang="ko-KR" altLang="en-US" sz="1400" dirty="0">
                <a:latin typeface="+mn-ea"/>
              </a:rPr>
              <a:t>특정 클래스에 대한 훈련 데이터가 적을 경우 발생</a:t>
            </a:r>
            <a:endParaRPr lang="en-US" altLang="ko-KR" sz="1400" dirty="0">
              <a:latin typeface="+mn-ea"/>
            </a:endParaRPr>
          </a:p>
          <a:p>
            <a:pPr marL="285750" indent="-285750">
              <a:lnSpc>
                <a:spcPts val="2300"/>
              </a:lnSpc>
              <a:buFont typeface="Arial" panose="020B0604020202020204" pitchFamily="34" charset="0"/>
              <a:buChar char="•"/>
            </a:pPr>
            <a:r>
              <a:rPr lang="en-US" altLang="ko-KR" sz="1400" dirty="0">
                <a:latin typeface="+mn-ea"/>
              </a:rPr>
              <a:t>100</a:t>
            </a:r>
            <a:r>
              <a:rPr lang="ko-KR" altLang="en-US" sz="1400" dirty="0">
                <a:latin typeface="+mn-ea"/>
              </a:rPr>
              <a:t>개의 데이터에서 클래스</a:t>
            </a:r>
            <a:r>
              <a:rPr lang="en-US" altLang="ko-KR" sz="1400" dirty="0">
                <a:latin typeface="+mn-ea"/>
              </a:rPr>
              <a:t>A</a:t>
            </a:r>
            <a:r>
              <a:rPr lang="ko-KR" altLang="en-US" sz="1400" dirty="0">
                <a:latin typeface="+mn-ea"/>
              </a:rPr>
              <a:t>가 </a:t>
            </a:r>
            <a:r>
              <a:rPr lang="en-US" altLang="ko-KR" sz="1400" dirty="0">
                <a:latin typeface="+mn-ea"/>
              </a:rPr>
              <a:t>99</a:t>
            </a:r>
            <a:r>
              <a:rPr lang="ko-KR" altLang="en-US" sz="1400" dirty="0">
                <a:latin typeface="+mn-ea"/>
              </a:rPr>
              <a:t>개 </a:t>
            </a:r>
            <a:r>
              <a:rPr lang="en-US" altLang="ko-KR" sz="1400" dirty="0">
                <a:latin typeface="+mn-ea"/>
              </a:rPr>
              <a:t>B</a:t>
            </a:r>
            <a:r>
              <a:rPr lang="ko-KR" altLang="en-US" sz="1400" dirty="0">
                <a:latin typeface="+mn-ea"/>
              </a:rPr>
              <a:t>가 </a:t>
            </a:r>
            <a:r>
              <a:rPr lang="en-US" altLang="ko-KR" sz="1400" dirty="0">
                <a:latin typeface="+mn-ea"/>
              </a:rPr>
              <a:t>1</a:t>
            </a:r>
            <a:r>
              <a:rPr lang="ko-KR" altLang="en-US" sz="1400" dirty="0">
                <a:latin typeface="+mn-ea"/>
              </a:rPr>
              <a:t>개라면 </a:t>
            </a:r>
            <a:r>
              <a:rPr lang="en-US" altLang="ko-KR" sz="1400" dirty="0">
                <a:latin typeface="+mn-ea"/>
              </a:rPr>
              <a:t>A</a:t>
            </a:r>
            <a:r>
              <a:rPr lang="ko-KR" altLang="en-US" sz="1400" dirty="0">
                <a:latin typeface="+mn-ea"/>
              </a:rPr>
              <a:t>클래스만 분류하는 모델의 경우에도 정확도</a:t>
            </a:r>
            <a:r>
              <a:rPr lang="en-US" altLang="ko-KR" sz="1400" dirty="0">
                <a:latin typeface="+mn-ea"/>
              </a:rPr>
              <a:t> 99%</a:t>
            </a:r>
            <a:r>
              <a:rPr lang="ko-KR" altLang="en-US" sz="1400" dirty="0">
                <a:latin typeface="+mn-ea"/>
              </a:rPr>
              <a:t>가 나올 수 있음</a:t>
            </a:r>
            <a:endParaRPr lang="en-US" altLang="ko-KR" sz="1400" dirty="0">
              <a:latin typeface="+mn-ea"/>
            </a:endParaRPr>
          </a:p>
          <a:p>
            <a:pPr marL="285750" indent="-285750">
              <a:lnSpc>
                <a:spcPts val="2300"/>
              </a:lnSpc>
              <a:buFont typeface="Arial" panose="020B0604020202020204" pitchFamily="34" charset="0"/>
              <a:buChar char="•"/>
            </a:pPr>
            <a:endParaRPr lang="en-US" altLang="ko-KR" sz="1400" dirty="0">
              <a:latin typeface="+mn-ea"/>
            </a:endParaRPr>
          </a:p>
          <a:p>
            <a:pPr>
              <a:lnSpc>
                <a:spcPts val="2300"/>
              </a:lnSpc>
            </a:pPr>
            <a:r>
              <a:rPr lang="ko-KR" altLang="en-US" sz="1400" b="0" i="0" dirty="0">
                <a:solidFill>
                  <a:srgbClr val="000000"/>
                </a:solidFill>
                <a:effectLst/>
                <a:latin typeface="Noto Sans KR"/>
              </a:rPr>
              <a:t>위와 같은 문제들을 해결하기 위한 </a:t>
            </a:r>
            <a:r>
              <a:rPr lang="ko-KR" altLang="en-US" sz="1400" dirty="0">
                <a:solidFill>
                  <a:srgbClr val="000000"/>
                </a:solidFill>
                <a:latin typeface="Noto Sans KR"/>
              </a:rPr>
              <a:t>많은 방법 중 하나</a:t>
            </a:r>
            <a:r>
              <a:rPr lang="en-US" altLang="ko-KR" sz="1400" dirty="0">
                <a:solidFill>
                  <a:srgbClr val="000000"/>
                </a:solidFill>
                <a:latin typeface="Noto Sans KR"/>
              </a:rPr>
              <a:t>,</a:t>
            </a:r>
            <a:endParaRPr lang="en-US" altLang="ko-KR" b="1" i="0" dirty="0">
              <a:solidFill>
                <a:srgbClr val="000000"/>
              </a:solidFill>
              <a:effectLst/>
              <a:latin typeface="Noto Sans KR"/>
            </a:endParaRPr>
          </a:p>
          <a:p>
            <a:pPr>
              <a:lnSpc>
                <a:spcPts val="2300"/>
              </a:lnSpc>
            </a:pPr>
            <a:r>
              <a:rPr lang="ko-KR" altLang="en-US" b="1" i="0" dirty="0">
                <a:solidFill>
                  <a:schemeClr val="accent6">
                    <a:lumMod val="75000"/>
                  </a:schemeClr>
                </a:solidFill>
                <a:effectLst/>
                <a:latin typeface="Noto Sans KR"/>
              </a:rPr>
              <a:t>데이터 증량</a:t>
            </a:r>
            <a:r>
              <a:rPr lang="en-US" altLang="ko-KR" b="1" i="0" dirty="0">
                <a:solidFill>
                  <a:schemeClr val="accent6">
                    <a:lumMod val="75000"/>
                  </a:schemeClr>
                </a:solidFill>
                <a:effectLst/>
                <a:latin typeface="Noto Sans KR"/>
              </a:rPr>
              <a:t>(Data Augmentation)</a:t>
            </a:r>
          </a:p>
          <a:p>
            <a:pPr marL="285750" indent="-285750">
              <a:lnSpc>
                <a:spcPts val="2300"/>
              </a:lnSpc>
              <a:buFont typeface="Arial" panose="020B0604020202020204" pitchFamily="34" charset="0"/>
              <a:buChar char="•"/>
            </a:pPr>
            <a:r>
              <a:rPr lang="ko-KR" altLang="en-US" sz="1400" dirty="0">
                <a:latin typeface="+mn-ea"/>
              </a:rPr>
              <a:t>데이터 셋이 부족한 상황에서 특정 알고리즘에 따라 데이터의 특징을 반영</a:t>
            </a:r>
            <a:endParaRPr lang="en-US" altLang="ko-KR" sz="1400" dirty="0">
              <a:latin typeface="+mn-ea"/>
            </a:endParaRPr>
          </a:p>
          <a:p>
            <a:pPr marL="285750" indent="-285750">
              <a:lnSpc>
                <a:spcPts val="2300"/>
              </a:lnSpc>
              <a:buFont typeface="Arial" panose="020B0604020202020204" pitchFamily="34" charset="0"/>
              <a:buChar char="•"/>
            </a:pPr>
            <a:r>
              <a:rPr lang="ko-KR" altLang="en-US" sz="1400" dirty="0">
                <a:latin typeface="+mn-ea"/>
              </a:rPr>
              <a:t>원본 데이터의 확률을 반영한 데이터를 생성하여 데이터의 양을 늘림</a:t>
            </a:r>
            <a:endParaRPr lang="en-US" altLang="ko-KR" sz="1400" dirty="0">
              <a:latin typeface="+mn-ea"/>
            </a:endParaRPr>
          </a:p>
        </p:txBody>
      </p:sp>
    </p:spTree>
    <p:extLst>
      <p:ext uri="{BB962C8B-B14F-4D97-AF65-F5344CB8AC3E}">
        <p14:creationId xmlns:p14="http://schemas.microsoft.com/office/powerpoint/2010/main" val="272800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데이터 증량의 필요성</a:t>
            </a:r>
          </a:p>
        </p:txBody>
      </p:sp>
      <p:sp>
        <p:nvSpPr>
          <p:cNvPr id="9" name="TextBox 8">
            <a:extLst>
              <a:ext uri="{FF2B5EF4-FFF2-40B4-BE49-F238E27FC236}">
                <a16:creationId xmlns:a16="http://schemas.microsoft.com/office/drawing/2014/main" id="{3FA87A73-3FF2-4334-AD42-AEC104EEA300}"/>
              </a:ext>
            </a:extLst>
          </p:cNvPr>
          <p:cNvSpPr txBox="1"/>
          <p:nvPr/>
        </p:nvSpPr>
        <p:spPr>
          <a:xfrm>
            <a:off x="378138" y="1145854"/>
            <a:ext cx="8340522" cy="4031873"/>
          </a:xfrm>
          <a:prstGeom prst="rect">
            <a:avLst/>
          </a:prstGeom>
          <a:noFill/>
        </p:spPr>
        <p:txBody>
          <a:bodyPr wrap="square" rtlCol="0">
            <a:spAutoFit/>
          </a:bodyPr>
          <a:lstStyle/>
          <a:p>
            <a:r>
              <a:rPr lang="en-US" altLang="ko-KR" sz="1600" dirty="0"/>
              <a:t>1. </a:t>
            </a:r>
            <a:r>
              <a:rPr lang="ko-KR" altLang="en-US" sz="1600" dirty="0"/>
              <a:t>기술의 발달로 데이터를 모으기가 </a:t>
            </a:r>
            <a:r>
              <a:rPr lang="ko-KR" altLang="en-US" sz="1600" dirty="0" err="1"/>
              <a:t>쉬워지긴</a:t>
            </a:r>
            <a:r>
              <a:rPr lang="ko-KR" altLang="en-US" sz="1600" dirty="0"/>
              <a:t> 했습니다만 아직까지 충분한 양의 데이터를 </a:t>
            </a:r>
            <a:r>
              <a:rPr lang="ko-KR" altLang="en-US" sz="1600" dirty="0" err="1"/>
              <a:t>모으는데는</a:t>
            </a:r>
            <a:r>
              <a:rPr lang="ko-KR" altLang="en-US" sz="1600" dirty="0"/>
              <a:t> 많은 시간과 비용이 들게 됩니다</a:t>
            </a:r>
            <a:r>
              <a:rPr lang="en-US" altLang="ko-KR" sz="1600" dirty="0"/>
              <a:t>. </a:t>
            </a:r>
            <a:r>
              <a:rPr lang="ko-KR" altLang="en-US" sz="1600" dirty="0"/>
              <a:t>특히 저희 같은 학생들은 더 힘들죠</a:t>
            </a:r>
            <a:r>
              <a:rPr lang="en-US" altLang="ko-KR" sz="1600" dirty="0"/>
              <a:t>.</a:t>
            </a:r>
          </a:p>
          <a:p>
            <a:r>
              <a:rPr lang="ko-KR" altLang="en-US" sz="1600" dirty="0"/>
              <a:t>이러한 문제를 해결하기 위해 여러 방법이 연구되고 있는데 대표적인 방법이 데이터 증강입니다</a:t>
            </a:r>
            <a:r>
              <a:rPr lang="en-US" altLang="ko-KR" sz="1600" dirty="0"/>
              <a:t>.</a:t>
            </a:r>
          </a:p>
          <a:p>
            <a:endParaRPr lang="en-US" altLang="ko-KR" sz="1600" dirty="0"/>
          </a:p>
          <a:p>
            <a:r>
              <a:rPr lang="en-US" altLang="ko-KR" sz="1600" dirty="0"/>
              <a:t>2. </a:t>
            </a:r>
            <a:r>
              <a:rPr lang="ko-KR" altLang="en-US" sz="1600" dirty="0"/>
              <a:t>지나치면 모자란 것 만큼 못하다는 말이 있습니다</a:t>
            </a:r>
            <a:r>
              <a:rPr lang="en-US" altLang="ko-KR" sz="1600" dirty="0"/>
              <a:t>. </a:t>
            </a:r>
            <a:r>
              <a:rPr lang="ko-KR" altLang="en-US" sz="1600" dirty="0" err="1"/>
              <a:t>과적합이란</a:t>
            </a:r>
            <a:r>
              <a:rPr lang="ko-KR" altLang="en-US" sz="1600" dirty="0"/>
              <a:t> 말 그대로 학습데이터를 과하게 잘 학습하는 것</a:t>
            </a:r>
            <a:r>
              <a:rPr lang="en-US" altLang="ko-KR" sz="1600" dirty="0"/>
              <a:t>. </a:t>
            </a:r>
            <a:r>
              <a:rPr lang="ko-KR" altLang="en-US" sz="1600" dirty="0"/>
              <a:t>예를 들면 모의고사에 너무 익숙해져서 실제 수능에서는 성적이 낮게 나오는 경우 같이요</a:t>
            </a:r>
            <a:r>
              <a:rPr lang="en-US" altLang="ko-KR" sz="1600" dirty="0"/>
              <a:t>.</a:t>
            </a:r>
          </a:p>
          <a:p>
            <a:endParaRPr lang="en-US" altLang="ko-KR" sz="1600" dirty="0"/>
          </a:p>
          <a:p>
            <a:r>
              <a:rPr lang="en-US" altLang="ko-KR" sz="1600" dirty="0"/>
              <a:t>3. </a:t>
            </a:r>
            <a:r>
              <a:rPr lang="ko-KR" altLang="en-US" sz="1600" dirty="0"/>
              <a:t>예를 들어 월요일 </a:t>
            </a:r>
            <a:r>
              <a:rPr lang="ko-KR" altLang="en-US" sz="1600" dirty="0" err="1"/>
              <a:t>캡스톤</a:t>
            </a:r>
            <a:r>
              <a:rPr lang="ko-KR" altLang="en-US" sz="1600" dirty="0"/>
              <a:t> 수업에 보험에 대한 얘기가 나왔는데 보험 사기의 비율이 </a:t>
            </a:r>
            <a:r>
              <a:rPr lang="en-US" altLang="ko-KR" sz="1600" dirty="0"/>
              <a:t>1%</a:t>
            </a:r>
            <a:r>
              <a:rPr lang="ko-KR" altLang="en-US" sz="1600" dirty="0"/>
              <a:t>이고 정상 보험이 </a:t>
            </a:r>
            <a:r>
              <a:rPr lang="en-US" altLang="ko-KR" sz="1600" dirty="0"/>
              <a:t>99%</a:t>
            </a:r>
            <a:r>
              <a:rPr lang="ko-KR" altLang="en-US" sz="1600" dirty="0"/>
              <a:t>의 경우 정상 보험으로만 분류하는 모델에서도 정확도 </a:t>
            </a:r>
            <a:r>
              <a:rPr lang="en-US" altLang="ko-KR" sz="1600" dirty="0"/>
              <a:t>99%</a:t>
            </a:r>
            <a:r>
              <a:rPr lang="ko-KR" altLang="en-US" sz="1600" dirty="0"/>
              <a:t>가 나올 수 있습니다</a:t>
            </a:r>
            <a:r>
              <a:rPr lang="en-US" altLang="ko-KR" sz="1600" dirty="0"/>
              <a:t>.</a:t>
            </a:r>
          </a:p>
          <a:p>
            <a:endParaRPr lang="en-US" altLang="ko-KR" sz="1600" dirty="0"/>
          </a:p>
          <a:p>
            <a:r>
              <a:rPr lang="en-US" altLang="ko-KR" sz="1600" dirty="0"/>
              <a:t>4. </a:t>
            </a:r>
            <a:r>
              <a:rPr lang="ko-KR" altLang="en-US" sz="1600" dirty="0"/>
              <a:t>처음</a:t>
            </a:r>
            <a:r>
              <a:rPr lang="en-US" altLang="ko-KR" sz="1600" dirty="0"/>
              <a:t>] </a:t>
            </a:r>
            <a:r>
              <a:rPr lang="ko-KR" altLang="en-US" sz="1600" dirty="0"/>
              <a:t>위의 이유로 데이터가 충분하지 않으면</a:t>
            </a:r>
            <a:r>
              <a:rPr lang="ko-KR" altLang="en-US" sz="1600" b="0" i="0" dirty="0">
                <a:solidFill>
                  <a:srgbClr val="000000"/>
                </a:solidFill>
                <a:effectLst/>
                <a:latin typeface="Noto Sans KR"/>
              </a:rPr>
              <a:t> 분류 성능이 떨어지는 과소적합</a:t>
            </a:r>
            <a:r>
              <a:rPr lang="en-US" altLang="ko-KR" sz="1600" b="0" i="0" dirty="0">
                <a:solidFill>
                  <a:srgbClr val="000000"/>
                </a:solidFill>
                <a:effectLst/>
                <a:latin typeface="Noto Sans KR"/>
              </a:rPr>
              <a:t> </a:t>
            </a:r>
            <a:r>
              <a:rPr lang="ko-KR" altLang="en-US" sz="1600" b="0" i="0" dirty="0">
                <a:solidFill>
                  <a:srgbClr val="000000"/>
                </a:solidFill>
                <a:effectLst/>
                <a:latin typeface="Noto Sans KR"/>
              </a:rPr>
              <a:t>현상이나</a:t>
            </a:r>
            <a:r>
              <a:rPr lang="en-US" altLang="ko-KR" sz="1600" b="0" i="0" dirty="0">
                <a:solidFill>
                  <a:srgbClr val="000000"/>
                </a:solidFill>
                <a:effectLst/>
                <a:latin typeface="Noto Sans KR"/>
              </a:rPr>
              <a:t> </a:t>
            </a:r>
            <a:r>
              <a:rPr lang="ko-KR" altLang="en-US" sz="1600" b="0" i="0" dirty="0">
                <a:solidFill>
                  <a:srgbClr val="000000"/>
                </a:solidFill>
                <a:effectLst/>
                <a:latin typeface="Noto Sans KR"/>
              </a:rPr>
              <a:t>학습은 잘해서 성능이 좋아도 학습되지 않은 데이터 셋에 대한 분류 성능이 떨어지는 </a:t>
            </a:r>
            <a:r>
              <a:rPr lang="ko-KR" altLang="en-US" sz="1600" b="0" i="0" dirty="0" err="1">
                <a:solidFill>
                  <a:srgbClr val="000000"/>
                </a:solidFill>
                <a:effectLst/>
                <a:latin typeface="Noto Sans KR"/>
              </a:rPr>
              <a:t>과적합</a:t>
            </a:r>
            <a:r>
              <a:rPr lang="en-US" altLang="ko-KR" sz="1600" b="0" i="0" dirty="0">
                <a:solidFill>
                  <a:srgbClr val="000000"/>
                </a:solidFill>
                <a:effectLst/>
                <a:latin typeface="Noto Sans KR"/>
              </a:rPr>
              <a:t> </a:t>
            </a:r>
            <a:r>
              <a:rPr lang="ko-KR" altLang="en-US" sz="1600" b="0" i="0" dirty="0">
                <a:solidFill>
                  <a:srgbClr val="000000"/>
                </a:solidFill>
                <a:effectLst/>
                <a:latin typeface="Noto Sans KR"/>
              </a:rPr>
              <a:t>현상이 발생하게 됩니다</a:t>
            </a:r>
            <a:r>
              <a:rPr lang="en-US" altLang="ko-KR" sz="1600" b="0" i="0" dirty="0">
                <a:solidFill>
                  <a:srgbClr val="000000"/>
                </a:solidFill>
                <a:effectLst/>
                <a:latin typeface="Noto Sans KR"/>
              </a:rPr>
              <a:t>.</a:t>
            </a:r>
            <a:endParaRPr lang="ko-KR" altLang="en-US" sz="1600" dirty="0"/>
          </a:p>
        </p:txBody>
      </p:sp>
    </p:spTree>
    <p:extLst>
      <p:ext uri="{BB962C8B-B14F-4D97-AF65-F5344CB8AC3E}">
        <p14:creationId xmlns:p14="http://schemas.microsoft.com/office/powerpoint/2010/main" val="311045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데이터 증량의 방법</a:t>
            </a:r>
          </a:p>
        </p:txBody>
      </p:sp>
      <p:sp>
        <p:nvSpPr>
          <p:cNvPr id="9" name="TextBox 8">
            <a:extLst>
              <a:ext uri="{FF2B5EF4-FFF2-40B4-BE49-F238E27FC236}">
                <a16:creationId xmlns:a16="http://schemas.microsoft.com/office/drawing/2014/main" id="{3FA87A73-3FF2-4334-AD42-AEC104EEA300}"/>
              </a:ext>
            </a:extLst>
          </p:cNvPr>
          <p:cNvSpPr txBox="1"/>
          <p:nvPr/>
        </p:nvSpPr>
        <p:spPr>
          <a:xfrm>
            <a:off x="378138" y="1145854"/>
            <a:ext cx="8340522" cy="3892156"/>
          </a:xfrm>
          <a:prstGeom prst="rect">
            <a:avLst/>
          </a:prstGeom>
          <a:noFill/>
        </p:spPr>
        <p:txBody>
          <a:bodyPr wrap="square" rtlCol="0">
            <a:spAutoFit/>
          </a:bodyPr>
          <a:lstStyle/>
          <a:p>
            <a:pPr>
              <a:lnSpc>
                <a:spcPts val="2300"/>
              </a:lnSpc>
            </a:pPr>
            <a:r>
              <a:rPr lang="ko-KR" altLang="en-US" b="1" dirty="0">
                <a:latin typeface="+mn-ea"/>
              </a:rPr>
              <a:t>데이터 증량</a:t>
            </a:r>
            <a:r>
              <a:rPr lang="en-US" altLang="ko-KR" b="1" dirty="0">
                <a:latin typeface="+mn-ea"/>
              </a:rPr>
              <a:t>: </a:t>
            </a:r>
            <a:r>
              <a:rPr lang="ko-KR" altLang="en-US" b="0" i="0" dirty="0">
                <a:solidFill>
                  <a:srgbClr val="333333"/>
                </a:solidFill>
                <a:effectLst/>
                <a:latin typeface="Noto Serif KR"/>
              </a:rPr>
              <a:t>원본 데이터로부터 새로운 데이터를 만들어내는 것</a:t>
            </a:r>
            <a:endParaRPr lang="en-US" altLang="ko-KR" b="0" i="0" dirty="0">
              <a:solidFill>
                <a:srgbClr val="333333"/>
              </a:solidFill>
              <a:effectLst/>
              <a:latin typeface="Noto Serif KR"/>
            </a:endParaRPr>
          </a:p>
          <a:p>
            <a:pPr>
              <a:lnSpc>
                <a:spcPts val="2300"/>
              </a:lnSpc>
            </a:pPr>
            <a:r>
              <a:rPr lang="ko-KR" altLang="en-US" b="0" i="0" dirty="0">
                <a:solidFill>
                  <a:srgbClr val="333333"/>
                </a:solidFill>
                <a:effectLst/>
                <a:latin typeface="Noto Serif KR"/>
              </a:rPr>
              <a:t>                          사용하는 데이터의 종류에 따라 특성이 달라진다</a:t>
            </a:r>
            <a:r>
              <a:rPr lang="en-US" altLang="ko-KR" b="0" i="0" dirty="0">
                <a:solidFill>
                  <a:srgbClr val="333333"/>
                </a:solidFill>
                <a:effectLst/>
                <a:latin typeface="Noto Serif KR"/>
              </a:rPr>
              <a:t>.</a:t>
            </a:r>
            <a:br>
              <a:rPr lang="ko-KR" altLang="en-US" dirty="0"/>
            </a:br>
            <a:r>
              <a:rPr lang="ko-KR" altLang="en-US" dirty="0"/>
              <a:t>                 </a:t>
            </a:r>
            <a:r>
              <a:rPr lang="en-US" altLang="ko-KR" sz="1400" b="0" i="0" dirty="0">
                <a:solidFill>
                  <a:srgbClr val="333333"/>
                </a:solidFill>
                <a:effectLst/>
                <a:latin typeface="Noto Serif KR"/>
              </a:rPr>
              <a:t>* </a:t>
            </a:r>
            <a:r>
              <a:rPr lang="ko-KR" altLang="en-US" sz="1400" b="0" i="0" dirty="0">
                <a:solidFill>
                  <a:srgbClr val="333333"/>
                </a:solidFill>
                <a:effectLst/>
                <a:latin typeface="Noto Serif KR"/>
              </a:rPr>
              <a:t>새로운 데이터는 원본 데이터의 특성을 잘 반영하고 있어야 함</a:t>
            </a:r>
            <a:endParaRPr lang="en-US" altLang="ko-KR" sz="1400" b="0" i="0" dirty="0">
              <a:solidFill>
                <a:srgbClr val="333333"/>
              </a:solidFill>
              <a:effectLst/>
              <a:latin typeface="Noto Serif KR"/>
            </a:endParaRPr>
          </a:p>
          <a:p>
            <a:pPr>
              <a:lnSpc>
                <a:spcPts val="2300"/>
              </a:lnSpc>
            </a:pPr>
            <a:br>
              <a:rPr lang="ko-KR" altLang="en-US" dirty="0"/>
            </a:br>
            <a:r>
              <a:rPr lang="ko-KR" altLang="en-US" b="1" dirty="0">
                <a:latin typeface="+mn-ea"/>
              </a:rPr>
              <a:t>데이터 증량의 종류</a:t>
            </a:r>
            <a:endParaRPr lang="en-US" altLang="ko-KR" b="1" dirty="0">
              <a:latin typeface="+mn-ea"/>
            </a:endParaRPr>
          </a:p>
          <a:p>
            <a:pPr marL="342900" indent="-342900">
              <a:lnSpc>
                <a:spcPts val="2300"/>
              </a:lnSpc>
              <a:buFont typeface="Wingdings" panose="05000000000000000000" pitchFamily="2" charset="2"/>
              <a:buChar char="l"/>
            </a:pPr>
            <a:r>
              <a:rPr lang="ko-KR" altLang="en-US" sz="1400" b="1" dirty="0">
                <a:latin typeface="+mn-ea"/>
              </a:rPr>
              <a:t>이미지 데이터 증량</a:t>
            </a:r>
            <a:r>
              <a:rPr lang="en-US" altLang="ko-KR" sz="1400" b="1" dirty="0">
                <a:latin typeface="+mn-ea"/>
              </a:rPr>
              <a:t>: </a:t>
            </a:r>
            <a:r>
              <a:rPr lang="ko-KR" altLang="en-US" sz="1400" dirty="0">
                <a:latin typeface="+mn-ea"/>
              </a:rPr>
              <a:t>이미지에 변형을 줌</a:t>
            </a:r>
            <a:endParaRPr lang="en-US" altLang="ko-KR" sz="1400" dirty="0">
              <a:latin typeface="+mn-ea"/>
            </a:endParaRPr>
          </a:p>
          <a:p>
            <a:pPr>
              <a:lnSpc>
                <a:spcPts val="2300"/>
              </a:lnSpc>
            </a:pPr>
            <a:r>
              <a:rPr lang="en-US" altLang="ko-KR" sz="1400" dirty="0">
                <a:latin typeface="+mn-ea"/>
              </a:rPr>
              <a:t> - </a:t>
            </a:r>
            <a:r>
              <a:rPr lang="ko-KR" altLang="en-US" sz="1400" dirty="0">
                <a:latin typeface="+mn-ea"/>
              </a:rPr>
              <a:t>랜덤하게 이미지를 자르거나 회전</a:t>
            </a:r>
            <a:r>
              <a:rPr lang="en-US" altLang="ko-KR" sz="1400" dirty="0">
                <a:latin typeface="+mn-ea"/>
              </a:rPr>
              <a:t>, </a:t>
            </a:r>
            <a:r>
              <a:rPr lang="ko-KR" altLang="en-US" sz="1400" dirty="0">
                <a:latin typeface="+mn-ea"/>
              </a:rPr>
              <a:t>밝기조절</a:t>
            </a:r>
            <a:r>
              <a:rPr lang="en-US" altLang="ko-KR" sz="1400" dirty="0">
                <a:latin typeface="+mn-ea"/>
              </a:rPr>
              <a:t>, </a:t>
            </a:r>
            <a:r>
              <a:rPr lang="ko-KR" altLang="en-US" sz="1400" dirty="0" err="1">
                <a:latin typeface="+mn-ea"/>
              </a:rPr>
              <a:t>블러</a:t>
            </a:r>
            <a:r>
              <a:rPr lang="ko-KR" altLang="en-US" sz="1400" dirty="0">
                <a:latin typeface="+mn-ea"/>
              </a:rPr>
              <a:t> 처리</a:t>
            </a:r>
            <a:r>
              <a:rPr lang="en-US" altLang="ko-KR" sz="1400" dirty="0">
                <a:latin typeface="+mn-ea"/>
              </a:rPr>
              <a:t>, </a:t>
            </a:r>
            <a:r>
              <a:rPr lang="ko-KR" altLang="en-US" sz="1400" dirty="0">
                <a:latin typeface="+mn-ea"/>
              </a:rPr>
              <a:t>노이즈 삽입 등의 방법</a:t>
            </a:r>
            <a:endParaRPr lang="en-US" altLang="ko-KR" sz="1400" dirty="0">
              <a:latin typeface="+mn-ea"/>
            </a:endParaRPr>
          </a:p>
          <a:p>
            <a:pPr>
              <a:lnSpc>
                <a:spcPts val="2300"/>
              </a:lnSpc>
            </a:pPr>
            <a:endParaRPr lang="en-US" altLang="ko-KR" sz="1400" dirty="0">
              <a:latin typeface="+mn-ea"/>
            </a:endParaRPr>
          </a:p>
          <a:p>
            <a:pPr>
              <a:lnSpc>
                <a:spcPts val="2300"/>
              </a:lnSpc>
            </a:pPr>
            <a:endParaRPr lang="en-US" altLang="ko-KR" sz="1400" dirty="0">
              <a:latin typeface="+mn-ea"/>
            </a:endParaRPr>
          </a:p>
          <a:p>
            <a:pPr>
              <a:lnSpc>
                <a:spcPts val="2300"/>
              </a:lnSpc>
            </a:pPr>
            <a:endParaRPr lang="en-US" altLang="ko-KR" sz="1400" dirty="0">
              <a:latin typeface="+mn-ea"/>
            </a:endParaRPr>
          </a:p>
          <a:p>
            <a:pPr>
              <a:lnSpc>
                <a:spcPts val="2300"/>
              </a:lnSpc>
            </a:pPr>
            <a:endParaRPr lang="en-US" altLang="ko-KR" sz="1400" dirty="0">
              <a:latin typeface="+mn-ea"/>
            </a:endParaRPr>
          </a:p>
          <a:p>
            <a:pPr>
              <a:lnSpc>
                <a:spcPts val="2300"/>
              </a:lnSpc>
            </a:pPr>
            <a:endParaRPr lang="en-US" altLang="ko-KR" sz="1400" dirty="0">
              <a:latin typeface="+mn-ea"/>
            </a:endParaRPr>
          </a:p>
          <a:p>
            <a:pPr>
              <a:lnSpc>
                <a:spcPts val="2300"/>
              </a:lnSpc>
            </a:pPr>
            <a:endParaRPr lang="en-US" altLang="ko-KR" sz="1400" dirty="0">
              <a:latin typeface="+mn-ea"/>
            </a:endParaRPr>
          </a:p>
        </p:txBody>
      </p:sp>
      <p:pic>
        <p:nvPicPr>
          <p:cNvPr id="3" name="그림 2">
            <a:extLst>
              <a:ext uri="{FF2B5EF4-FFF2-40B4-BE49-F238E27FC236}">
                <a16:creationId xmlns:a16="http://schemas.microsoft.com/office/drawing/2014/main" id="{332CA7D0-2014-C57F-A419-CA66F4B20822}"/>
              </a:ext>
            </a:extLst>
          </p:cNvPr>
          <p:cNvPicPr>
            <a:picLocks noChangeAspect="1"/>
          </p:cNvPicPr>
          <p:nvPr/>
        </p:nvPicPr>
        <p:blipFill>
          <a:blip r:embed="rId3"/>
          <a:stretch>
            <a:fillRect/>
          </a:stretch>
        </p:blipFill>
        <p:spPr>
          <a:xfrm>
            <a:off x="899592" y="3302705"/>
            <a:ext cx="5858693" cy="3419952"/>
          </a:xfrm>
          <a:prstGeom prst="rect">
            <a:avLst/>
          </a:prstGeom>
        </p:spPr>
      </p:pic>
    </p:spTree>
    <p:extLst>
      <p:ext uri="{BB962C8B-B14F-4D97-AF65-F5344CB8AC3E}">
        <p14:creationId xmlns:p14="http://schemas.microsoft.com/office/powerpoint/2010/main" val="26726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데이터 증량의 방법</a:t>
            </a:r>
          </a:p>
        </p:txBody>
      </p:sp>
      <p:sp>
        <p:nvSpPr>
          <p:cNvPr id="4" name="TextBox 3">
            <a:extLst>
              <a:ext uri="{FF2B5EF4-FFF2-40B4-BE49-F238E27FC236}">
                <a16:creationId xmlns:a16="http://schemas.microsoft.com/office/drawing/2014/main" id="{DB48A324-47F6-B8C8-721E-111BAA60D6A4}"/>
              </a:ext>
            </a:extLst>
          </p:cNvPr>
          <p:cNvSpPr txBox="1"/>
          <p:nvPr/>
        </p:nvSpPr>
        <p:spPr>
          <a:xfrm>
            <a:off x="685340" y="1484784"/>
            <a:ext cx="7425679" cy="1477328"/>
          </a:xfrm>
          <a:prstGeom prst="rect">
            <a:avLst/>
          </a:prstGeom>
          <a:noFill/>
        </p:spPr>
        <p:txBody>
          <a:bodyPr wrap="square">
            <a:spAutoFit/>
          </a:bodyPr>
          <a:lstStyle/>
          <a:p>
            <a:pPr marL="228600" indent="-228600">
              <a:buAutoNum type="arabicPeriod"/>
            </a:pPr>
            <a:r>
              <a:rPr lang="ko-KR" altLang="en-US" sz="1800" dirty="0"/>
              <a:t>사실 데이터 증량에는 좋은 방법들이 많습니다</a:t>
            </a:r>
            <a:r>
              <a:rPr lang="en-US" altLang="ko-KR" sz="1800" dirty="0"/>
              <a:t>. </a:t>
            </a:r>
            <a:r>
              <a:rPr lang="ko-KR" altLang="en-US" sz="1800" dirty="0"/>
              <a:t>저도 배울 것이 많고 아직 완전히 이해되지 않아 설명 드리기가 어려워 </a:t>
            </a:r>
            <a:r>
              <a:rPr lang="en-US" altLang="ko-KR" sz="1800" dirty="0"/>
              <a:t>PPT</a:t>
            </a:r>
            <a:r>
              <a:rPr lang="ko-KR" altLang="en-US" sz="1800" dirty="0"/>
              <a:t>에 넣진 않았는데 </a:t>
            </a:r>
            <a:r>
              <a:rPr lang="en-US" altLang="ko-KR" sz="1800" dirty="0"/>
              <a:t>SMOTE</a:t>
            </a:r>
            <a:r>
              <a:rPr lang="ko-KR" altLang="en-US" sz="1800" dirty="0"/>
              <a:t>나 </a:t>
            </a:r>
            <a:r>
              <a:rPr lang="en-US" altLang="ko-KR" sz="1800" dirty="0"/>
              <a:t>INOS, </a:t>
            </a:r>
            <a:r>
              <a:rPr lang="ko-KR" altLang="en-US" sz="1800" dirty="0" err="1"/>
              <a:t>오토인코더</a:t>
            </a:r>
            <a:r>
              <a:rPr lang="en-US" altLang="ko-KR" sz="1800" dirty="0"/>
              <a:t>, </a:t>
            </a:r>
            <a:r>
              <a:rPr lang="ko-KR" altLang="en-US" sz="1800" dirty="0"/>
              <a:t>주성분분석 같은 것들이요</a:t>
            </a:r>
            <a:r>
              <a:rPr lang="en-US" altLang="ko-KR" sz="1800" dirty="0"/>
              <a:t>. </a:t>
            </a:r>
            <a:r>
              <a:rPr lang="ko-KR" altLang="en-US" sz="1800" dirty="0"/>
              <a:t>일단 여기서는 제가 설명드릴 수 있는 기본적인 부분들만 말씀 드리겠습니다</a:t>
            </a:r>
            <a:r>
              <a:rPr lang="en-US" altLang="ko-KR" sz="1800" dirty="0"/>
              <a:t>.</a:t>
            </a:r>
          </a:p>
        </p:txBody>
      </p:sp>
    </p:spTree>
    <p:extLst>
      <p:ext uri="{BB962C8B-B14F-4D97-AF65-F5344CB8AC3E}">
        <p14:creationId xmlns:p14="http://schemas.microsoft.com/office/powerpoint/2010/main" val="43560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데이터 증량의 방법</a:t>
            </a:r>
          </a:p>
        </p:txBody>
      </p:sp>
      <p:sp>
        <p:nvSpPr>
          <p:cNvPr id="9" name="TextBox 8">
            <a:extLst>
              <a:ext uri="{FF2B5EF4-FFF2-40B4-BE49-F238E27FC236}">
                <a16:creationId xmlns:a16="http://schemas.microsoft.com/office/drawing/2014/main" id="{3FA87A73-3FF2-4334-AD42-AEC104EEA300}"/>
              </a:ext>
            </a:extLst>
          </p:cNvPr>
          <p:cNvSpPr txBox="1"/>
          <p:nvPr/>
        </p:nvSpPr>
        <p:spPr>
          <a:xfrm>
            <a:off x="378138" y="1145854"/>
            <a:ext cx="8340522" cy="5366918"/>
          </a:xfrm>
          <a:prstGeom prst="rect">
            <a:avLst/>
          </a:prstGeom>
          <a:noFill/>
        </p:spPr>
        <p:txBody>
          <a:bodyPr wrap="square" rtlCol="0">
            <a:spAutoFit/>
          </a:bodyPr>
          <a:lstStyle/>
          <a:p>
            <a:pPr>
              <a:lnSpc>
                <a:spcPts val="2300"/>
              </a:lnSpc>
            </a:pPr>
            <a:r>
              <a:rPr lang="ko-KR" altLang="en-US" b="1" dirty="0">
                <a:latin typeface="+mn-ea"/>
              </a:rPr>
              <a:t>데이터 증량의 종류</a:t>
            </a:r>
            <a:endParaRPr lang="en-US" altLang="ko-KR" b="1" dirty="0">
              <a:latin typeface="+mn-ea"/>
            </a:endParaRPr>
          </a:p>
          <a:p>
            <a:pPr marL="342900" indent="-342900">
              <a:lnSpc>
                <a:spcPts val="2300"/>
              </a:lnSpc>
              <a:buFont typeface="Wingdings" panose="05000000000000000000" pitchFamily="2" charset="2"/>
              <a:buChar char="l"/>
            </a:pPr>
            <a:r>
              <a:rPr lang="ko-KR" altLang="en-US" sz="1400" b="1" dirty="0">
                <a:latin typeface="+mn-ea"/>
              </a:rPr>
              <a:t>텍스트 데이터 증량</a:t>
            </a:r>
            <a:endParaRPr lang="en-US" altLang="ko-KR" sz="1400" b="1" dirty="0">
              <a:latin typeface="+mn-ea"/>
            </a:endParaRPr>
          </a:p>
          <a:p>
            <a:pPr marL="742950" lvl="1" indent="-285750">
              <a:lnSpc>
                <a:spcPts val="2300"/>
              </a:lnSpc>
              <a:buFont typeface="Wingdings" panose="05000000000000000000" pitchFamily="2" charset="2"/>
              <a:buChar char="ü"/>
            </a:pPr>
            <a:r>
              <a:rPr lang="ko-KR" altLang="en-US" sz="1400" b="0" i="0" dirty="0">
                <a:solidFill>
                  <a:srgbClr val="333333"/>
                </a:solidFill>
                <a:effectLst/>
                <a:latin typeface="Noto Serif KR"/>
              </a:rPr>
              <a:t>텍스트를 다른 언어로 번역한 후 다시 원래 언어로 번역</a:t>
            </a:r>
            <a:endParaRPr lang="en-US" altLang="ko-KR" sz="1400" b="0" i="0" dirty="0">
              <a:solidFill>
                <a:srgbClr val="333333"/>
              </a:solidFill>
              <a:effectLst/>
              <a:latin typeface="Noto Serif KR"/>
            </a:endParaRPr>
          </a:p>
          <a:p>
            <a:pPr marL="742950" lvl="1" indent="-285750">
              <a:lnSpc>
                <a:spcPts val="2300"/>
              </a:lnSpc>
              <a:buFont typeface="Wingdings" panose="05000000000000000000" pitchFamily="2" charset="2"/>
              <a:buChar char="ü"/>
            </a:pPr>
            <a:r>
              <a:rPr lang="en-US" altLang="ko-KR" sz="1400" b="0" i="0" dirty="0">
                <a:solidFill>
                  <a:srgbClr val="333333"/>
                </a:solidFill>
                <a:effectLst/>
                <a:latin typeface="Noto Serif KR"/>
              </a:rPr>
              <a:t> </a:t>
            </a:r>
            <a:r>
              <a:rPr lang="ko-KR" altLang="en-US" sz="1400" b="0" i="0" dirty="0">
                <a:solidFill>
                  <a:srgbClr val="333333"/>
                </a:solidFill>
                <a:effectLst/>
                <a:latin typeface="Noto Serif KR"/>
              </a:rPr>
              <a:t>특정 단어를 유의어로 교체</a:t>
            </a:r>
            <a:endParaRPr lang="en-US" altLang="ko-KR" sz="1400" dirty="0">
              <a:solidFill>
                <a:srgbClr val="333333"/>
              </a:solidFill>
              <a:latin typeface="Noto Serif KR"/>
            </a:endParaRPr>
          </a:p>
          <a:p>
            <a:pPr marL="742950" lvl="1" indent="-285750">
              <a:lnSpc>
                <a:spcPts val="2300"/>
              </a:lnSpc>
              <a:buFont typeface="Wingdings" panose="05000000000000000000" pitchFamily="2" charset="2"/>
              <a:buChar char="ü"/>
            </a:pPr>
            <a:r>
              <a:rPr lang="ko-KR" altLang="en-US" sz="1400" b="0" i="0" dirty="0">
                <a:solidFill>
                  <a:srgbClr val="333333"/>
                </a:solidFill>
                <a:effectLst/>
                <a:latin typeface="Noto Serif KR"/>
              </a:rPr>
              <a:t>임의의 단어를 삽입 </a:t>
            </a:r>
            <a:r>
              <a:rPr lang="en-US" altLang="ko-KR" sz="1400" b="0" i="0" dirty="0">
                <a:solidFill>
                  <a:srgbClr val="333333"/>
                </a:solidFill>
                <a:effectLst/>
                <a:latin typeface="Noto Serif KR"/>
              </a:rPr>
              <a:t>or </a:t>
            </a:r>
            <a:r>
              <a:rPr lang="ko-KR" altLang="en-US" sz="1400" b="0" i="0" dirty="0">
                <a:solidFill>
                  <a:srgbClr val="333333"/>
                </a:solidFill>
                <a:effectLst/>
                <a:latin typeface="Noto Serif KR"/>
              </a:rPr>
              <a:t>삭제</a:t>
            </a:r>
            <a:endParaRPr lang="en-US" altLang="ko-KR" sz="1400" b="0" i="0" dirty="0">
              <a:solidFill>
                <a:srgbClr val="333333"/>
              </a:solidFill>
              <a:effectLst/>
              <a:latin typeface="Noto Serif KR"/>
            </a:endParaRPr>
          </a:p>
          <a:p>
            <a:pPr marL="742950" lvl="1" indent="-285750">
              <a:lnSpc>
                <a:spcPts val="2300"/>
              </a:lnSpc>
              <a:buFont typeface="Wingdings" panose="05000000000000000000" pitchFamily="2" charset="2"/>
              <a:buChar char="ü"/>
            </a:pPr>
            <a:r>
              <a:rPr lang="ko-KR" altLang="en-US" sz="1400" b="0" i="0" dirty="0">
                <a:solidFill>
                  <a:srgbClr val="333333"/>
                </a:solidFill>
                <a:effectLst/>
                <a:latin typeface="Noto Serif KR"/>
              </a:rPr>
              <a:t>문장 내 두 단어의 위치를 임의로 바꾸기</a:t>
            </a:r>
            <a:endParaRPr lang="en-US" altLang="ko-KR" sz="1400" dirty="0">
              <a:latin typeface="+mn-ea"/>
            </a:endParaRPr>
          </a:p>
          <a:p>
            <a:pPr>
              <a:lnSpc>
                <a:spcPts val="2300"/>
              </a:lnSpc>
            </a:pPr>
            <a:endParaRPr lang="en-US" altLang="ko-KR" sz="1400" dirty="0">
              <a:latin typeface="+mn-ea"/>
            </a:endParaRPr>
          </a:p>
          <a:p>
            <a:pPr marL="342900" indent="-342900">
              <a:lnSpc>
                <a:spcPts val="2300"/>
              </a:lnSpc>
              <a:buFont typeface="Wingdings" panose="05000000000000000000" pitchFamily="2" charset="2"/>
              <a:buChar char="l"/>
            </a:pPr>
            <a:r>
              <a:rPr lang="ko-KR" altLang="en-US" sz="1400" b="1" dirty="0">
                <a:latin typeface="+mn-ea"/>
              </a:rPr>
              <a:t>시계열 데이터 증량</a:t>
            </a:r>
            <a:endParaRPr lang="en-US" altLang="ko-KR" sz="1400" b="1" dirty="0">
              <a:latin typeface="+mn-ea"/>
            </a:endParaRPr>
          </a:p>
          <a:p>
            <a:pPr marL="742950" lvl="1" indent="-285750">
              <a:lnSpc>
                <a:spcPts val="2300"/>
              </a:lnSpc>
              <a:buFont typeface="Wingdings" panose="05000000000000000000" pitchFamily="2" charset="2"/>
              <a:buChar char="ü"/>
            </a:pPr>
            <a:r>
              <a:rPr lang="ko-KR" altLang="en-US" sz="1400" b="0" i="0" dirty="0">
                <a:solidFill>
                  <a:srgbClr val="333333"/>
                </a:solidFill>
                <a:effectLst/>
                <a:latin typeface="Noto Serif KR"/>
              </a:rPr>
              <a:t>시계열 데이터를 통해 </a:t>
            </a:r>
            <a:r>
              <a:rPr lang="en-US" altLang="ko-KR" sz="1400" b="0" i="0" dirty="0">
                <a:solidFill>
                  <a:srgbClr val="333333"/>
                </a:solidFill>
                <a:effectLst/>
                <a:latin typeface="Noto Serif KR"/>
              </a:rPr>
              <a:t>‘</a:t>
            </a:r>
            <a:r>
              <a:rPr lang="ko-KR" altLang="en-US" sz="1400" b="0" i="0" dirty="0">
                <a:solidFill>
                  <a:srgbClr val="333333"/>
                </a:solidFill>
                <a:effectLst/>
                <a:latin typeface="Noto Serif KR"/>
              </a:rPr>
              <a:t>시계열 분류</a:t>
            </a:r>
            <a:r>
              <a:rPr lang="en-US" altLang="ko-KR" sz="1400" dirty="0">
                <a:solidFill>
                  <a:srgbClr val="333333"/>
                </a:solidFill>
                <a:latin typeface="Noto Serif KR"/>
              </a:rPr>
              <a:t>’ </a:t>
            </a:r>
            <a:r>
              <a:rPr lang="ko-KR" altLang="en-US" sz="1400" b="0" i="0" dirty="0">
                <a:solidFill>
                  <a:srgbClr val="333333"/>
                </a:solidFill>
                <a:effectLst/>
                <a:latin typeface="Noto Serif KR"/>
              </a:rPr>
              <a:t>와  </a:t>
            </a:r>
            <a:r>
              <a:rPr lang="en-US" altLang="ko-KR" sz="1400" b="0" i="0" dirty="0">
                <a:solidFill>
                  <a:srgbClr val="333333"/>
                </a:solidFill>
                <a:effectLst/>
                <a:latin typeface="Noto Serif KR"/>
              </a:rPr>
              <a:t>‘</a:t>
            </a:r>
            <a:r>
              <a:rPr lang="ko-KR" altLang="en-US" sz="1400" b="0" i="0" dirty="0">
                <a:solidFill>
                  <a:srgbClr val="333333"/>
                </a:solidFill>
                <a:effectLst/>
                <a:latin typeface="Noto Serif KR"/>
              </a:rPr>
              <a:t>이상치 탐지</a:t>
            </a:r>
            <a:r>
              <a:rPr lang="en-US" altLang="ko-KR" sz="1400" dirty="0">
                <a:solidFill>
                  <a:srgbClr val="333333"/>
                </a:solidFill>
                <a:latin typeface="Noto Serif KR"/>
              </a:rPr>
              <a:t>’ </a:t>
            </a:r>
            <a:r>
              <a:rPr lang="ko-KR" altLang="en-US" sz="1400" dirty="0"/>
              <a:t> 수행 가능</a:t>
            </a:r>
            <a:endParaRPr lang="en-US" altLang="ko-KR" sz="1400" dirty="0"/>
          </a:p>
          <a:p>
            <a:pPr marL="742950" lvl="1" indent="-285750">
              <a:lnSpc>
                <a:spcPts val="2300"/>
              </a:lnSpc>
              <a:buFont typeface="Wingdings" panose="05000000000000000000" pitchFamily="2" charset="2"/>
              <a:buChar char="ü"/>
            </a:pPr>
            <a:r>
              <a:rPr lang="ko-KR" altLang="en-US" sz="1400" b="0" i="0" dirty="0">
                <a:solidFill>
                  <a:srgbClr val="333333"/>
                </a:solidFill>
                <a:effectLst/>
                <a:latin typeface="Noto Serif KR"/>
              </a:rPr>
              <a:t>시간 영역</a:t>
            </a:r>
            <a:r>
              <a:rPr lang="en-US" altLang="ko-KR" sz="1400" b="0" i="0" dirty="0">
                <a:solidFill>
                  <a:srgbClr val="333333"/>
                </a:solidFill>
                <a:effectLst/>
                <a:latin typeface="Noto Serif KR"/>
              </a:rPr>
              <a:t>: </a:t>
            </a:r>
            <a:r>
              <a:rPr lang="ko-KR" altLang="en-US" sz="1400" b="0" i="0" dirty="0">
                <a:solidFill>
                  <a:srgbClr val="333333"/>
                </a:solidFill>
                <a:effectLst/>
                <a:latin typeface="Noto Serif KR"/>
              </a:rPr>
              <a:t>일정 기간 동안의 데이터를 분석</a:t>
            </a:r>
            <a:r>
              <a:rPr lang="en-US" altLang="ko-KR" sz="1400" b="0" i="0" dirty="0">
                <a:solidFill>
                  <a:srgbClr val="333333"/>
                </a:solidFill>
                <a:effectLst/>
                <a:latin typeface="Noto Serif KR"/>
              </a:rPr>
              <a:t>   </a:t>
            </a:r>
            <a:r>
              <a:rPr lang="ko-KR" altLang="en-US" sz="1400" b="0" i="0" dirty="0">
                <a:solidFill>
                  <a:srgbClr val="333333"/>
                </a:solidFill>
                <a:effectLst/>
                <a:latin typeface="Noto Serif KR"/>
              </a:rPr>
              <a:t>예</a:t>
            </a:r>
            <a:r>
              <a:rPr lang="en-US" altLang="ko-KR" sz="1400" b="0" i="0" dirty="0">
                <a:solidFill>
                  <a:srgbClr val="333333"/>
                </a:solidFill>
                <a:effectLst/>
                <a:latin typeface="Noto Serif KR"/>
              </a:rPr>
              <a:t>) </a:t>
            </a:r>
            <a:r>
              <a:rPr lang="ko-KR" altLang="en-US" sz="1400" b="0" i="0" dirty="0">
                <a:solidFill>
                  <a:srgbClr val="333333"/>
                </a:solidFill>
                <a:effectLst/>
                <a:latin typeface="Noto Serif KR"/>
              </a:rPr>
              <a:t>오실로스코프</a:t>
            </a:r>
            <a:r>
              <a:rPr lang="en-US" altLang="ko-KR" sz="1400" b="0" i="0" dirty="0">
                <a:solidFill>
                  <a:srgbClr val="333333"/>
                </a:solidFill>
                <a:effectLst/>
                <a:latin typeface="Noto Serif KR"/>
              </a:rPr>
              <a:t>: </a:t>
            </a:r>
            <a:r>
              <a:rPr lang="ko-KR" altLang="en-US" sz="1400" b="0" i="0" dirty="0">
                <a:solidFill>
                  <a:srgbClr val="333333"/>
                </a:solidFill>
                <a:effectLst/>
                <a:latin typeface="Noto Serif KR"/>
              </a:rPr>
              <a:t>시간 영역에서의 전기 신호 분석</a:t>
            </a:r>
            <a:endParaRPr lang="en-US" altLang="ko-KR" sz="1400" b="0" i="0" dirty="0">
              <a:solidFill>
                <a:srgbClr val="333333"/>
              </a:solidFill>
              <a:effectLst/>
              <a:latin typeface="Noto Serif KR"/>
            </a:endParaRPr>
          </a:p>
          <a:p>
            <a:pPr marL="742950" lvl="1" indent="-285750">
              <a:lnSpc>
                <a:spcPts val="2300"/>
              </a:lnSpc>
              <a:buFont typeface="Wingdings" panose="05000000000000000000" pitchFamily="2" charset="2"/>
              <a:buChar char="ü"/>
            </a:pPr>
            <a:r>
              <a:rPr lang="ko-KR" altLang="en-US" sz="1400" b="0" i="0" dirty="0">
                <a:solidFill>
                  <a:srgbClr val="333333"/>
                </a:solidFill>
                <a:effectLst/>
                <a:latin typeface="Noto Serif KR"/>
              </a:rPr>
              <a:t>주파수 영역</a:t>
            </a:r>
            <a:r>
              <a:rPr lang="en-US" altLang="ko-KR" sz="1400" b="0" i="0" dirty="0">
                <a:solidFill>
                  <a:srgbClr val="333333"/>
                </a:solidFill>
                <a:effectLst/>
                <a:latin typeface="Noto Serif KR"/>
              </a:rPr>
              <a:t>: </a:t>
            </a:r>
            <a:r>
              <a:rPr lang="ko-KR" altLang="en-US" sz="1400" b="0" i="0" dirty="0">
                <a:solidFill>
                  <a:srgbClr val="333333"/>
                </a:solidFill>
                <a:effectLst/>
                <a:latin typeface="Noto Serif KR"/>
              </a:rPr>
              <a:t>주파수에 대한 수학적 함수 또는 신호를 주파수와 관련하여 분석하는 것</a:t>
            </a:r>
            <a:endParaRPr lang="en-US" altLang="ko-KR" sz="1400" b="0" i="0" dirty="0">
              <a:solidFill>
                <a:srgbClr val="333333"/>
              </a:solidFill>
              <a:effectLst/>
              <a:latin typeface="Noto Serif KR"/>
            </a:endParaRPr>
          </a:p>
          <a:p>
            <a:pPr lvl="1">
              <a:lnSpc>
                <a:spcPts val="2300"/>
              </a:lnSpc>
            </a:pPr>
            <a:endParaRPr lang="en-US" altLang="ko-KR" sz="1400" dirty="0">
              <a:solidFill>
                <a:srgbClr val="333333"/>
              </a:solidFill>
              <a:latin typeface="Noto Serif KR"/>
            </a:endParaRPr>
          </a:p>
          <a:p>
            <a:pPr marL="342900" indent="-342900">
              <a:lnSpc>
                <a:spcPts val="2300"/>
              </a:lnSpc>
              <a:buFont typeface="Wingdings" panose="05000000000000000000" pitchFamily="2" charset="2"/>
              <a:buChar char="v"/>
            </a:pPr>
            <a:r>
              <a:rPr lang="ko-KR" altLang="en-US" sz="1400" dirty="0">
                <a:latin typeface="+mn-ea"/>
              </a:rPr>
              <a:t>시계열 데이터 증량</a:t>
            </a:r>
            <a:r>
              <a:rPr lang="en-US" altLang="ko-KR" sz="1400" dirty="0">
                <a:latin typeface="+mn-ea"/>
              </a:rPr>
              <a:t>_ </a:t>
            </a:r>
            <a:r>
              <a:rPr lang="en-US" altLang="ko-KR" sz="1400" b="1" dirty="0">
                <a:latin typeface="+mn-ea"/>
              </a:rPr>
              <a:t>Time Domain</a:t>
            </a:r>
            <a:r>
              <a:rPr lang="ko-KR" altLang="en-US" sz="1400" b="1" dirty="0">
                <a:latin typeface="+mn-ea"/>
              </a:rPr>
              <a:t>에서의 증량 기법</a:t>
            </a:r>
            <a:endParaRPr lang="en-US" altLang="ko-KR" sz="1400" dirty="0">
              <a:solidFill>
                <a:srgbClr val="333333"/>
              </a:solidFill>
              <a:latin typeface="Noto Serif KR"/>
            </a:endParaRPr>
          </a:p>
          <a:p>
            <a:pPr marL="742950" lvl="1" indent="-285750">
              <a:lnSpc>
                <a:spcPts val="2300"/>
              </a:lnSpc>
              <a:buFont typeface="Wingdings" panose="05000000000000000000" pitchFamily="2" charset="2"/>
              <a:buChar char="ü"/>
            </a:pPr>
            <a:r>
              <a:rPr lang="en-US" altLang="ko-KR" sz="1400" i="0" dirty="0">
                <a:solidFill>
                  <a:srgbClr val="333333"/>
                </a:solidFill>
                <a:effectLst/>
                <a:latin typeface="+mn-ea"/>
              </a:rPr>
              <a:t>Window cropping or slicing: </a:t>
            </a:r>
            <a:r>
              <a:rPr lang="ko-KR" altLang="en-US" sz="1400" b="0" i="0" dirty="0">
                <a:solidFill>
                  <a:srgbClr val="333333"/>
                </a:solidFill>
                <a:effectLst/>
                <a:latin typeface="+mn-ea"/>
              </a:rPr>
              <a:t>원본 데이터에서 랜덤하게 연속적인 </a:t>
            </a:r>
            <a:r>
              <a:rPr lang="en-US" altLang="ko-KR" sz="1400" b="0" i="0" dirty="0">
                <a:solidFill>
                  <a:srgbClr val="333333"/>
                </a:solidFill>
                <a:effectLst/>
                <a:latin typeface="+mn-ea"/>
              </a:rPr>
              <a:t>slice</a:t>
            </a:r>
            <a:r>
              <a:rPr lang="ko-KR" altLang="en-US" sz="1400" b="0" i="0" dirty="0">
                <a:solidFill>
                  <a:srgbClr val="333333"/>
                </a:solidFill>
                <a:effectLst/>
                <a:latin typeface="+mn-ea"/>
              </a:rPr>
              <a:t>를 추출하는 방법</a:t>
            </a:r>
            <a:endParaRPr lang="en-US" altLang="ko-KR" sz="1400" i="0" dirty="0">
              <a:solidFill>
                <a:srgbClr val="333333"/>
              </a:solidFill>
              <a:effectLst/>
              <a:latin typeface="+mn-ea"/>
            </a:endParaRPr>
          </a:p>
          <a:p>
            <a:pPr marL="742950" lvl="1" indent="-285750">
              <a:lnSpc>
                <a:spcPts val="2300"/>
              </a:lnSpc>
              <a:buFont typeface="Wingdings" panose="05000000000000000000" pitchFamily="2" charset="2"/>
              <a:buChar char="ü"/>
            </a:pPr>
            <a:r>
              <a:rPr lang="en-US" altLang="ko-KR" sz="1400" i="0" dirty="0">
                <a:solidFill>
                  <a:srgbClr val="333333"/>
                </a:solidFill>
                <a:effectLst/>
                <a:latin typeface="+mn-ea"/>
              </a:rPr>
              <a:t>Window warping: </a:t>
            </a:r>
            <a:r>
              <a:rPr lang="ko-KR" altLang="en-US" sz="1400" b="0" i="0" dirty="0" err="1">
                <a:solidFill>
                  <a:srgbClr val="333333"/>
                </a:solidFill>
                <a:effectLst/>
                <a:latin typeface="+mn-ea"/>
              </a:rPr>
              <a:t>랜덤한</a:t>
            </a:r>
            <a:r>
              <a:rPr lang="ko-KR" altLang="en-US" sz="1400" b="0" i="0" dirty="0">
                <a:solidFill>
                  <a:srgbClr val="333333"/>
                </a:solidFill>
                <a:effectLst/>
                <a:latin typeface="+mn-ea"/>
              </a:rPr>
              <a:t> 구간을 선정하여 압축 </a:t>
            </a:r>
            <a:r>
              <a:rPr lang="en-US" altLang="ko-KR" sz="1400" b="0" i="0" dirty="0">
                <a:solidFill>
                  <a:srgbClr val="333333"/>
                </a:solidFill>
                <a:effectLst/>
                <a:latin typeface="+mn-ea"/>
              </a:rPr>
              <a:t>or </a:t>
            </a:r>
            <a:r>
              <a:rPr lang="ko-KR" altLang="en-US" sz="1400" b="0" i="0" dirty="0">
                <a:solidFill>
                  <a:srgbClr val="333333"/>
                </a:solidFill>
                <a:effectLst/>
                <a:latin typeface="+mn-ea"/>
              </a:rPr>
              <a:t>확장하는 방법</a:t>
            </a:r>
            <a:endParaRPr lang="en-US" altLang="ko-KR" sz="1400" i="0" dirty="0">
              <a:solidFill>
                <a:srgbClr val="333333"/>
              </a:solidFill>
              <a:effectLst/>
              <a:latin typeface="+mn-ea"/>
            </a:endParaRPr>
          </a:p>
          <a:p>
            <a:pPr marL="742950" lvl="1" indent="-285750">
              <a:lnSpc>
                <a:spcPts val="2300"/>
              </a:lnSpc>
              <a:buFont typeface="Wingdings" panose="05000000000000000000" pitchFamily="2" charset="2"/>
              <a:buChar char="ü"/>
            </a:pPr>
            <a:r>
              <a:rPr lang="en-US" altLang="ko-KR" sz="1400" i="0" dirty="0">
                <a:solidFill>
                  <a:srgbClr val="333333"/>
                </a:solidFill>
                <a:effectLst/>
                <a:latin typeface="+mn-ea"/>
              </a:rPr>
              <a:t>Flipping: </a:t>
            </a:r>
            <a:r>
              <a:rPr lang="ko-KR" altLang="en-US" sz="1400" b="0" i="0" dirty="0">
                <a:solidFill>
                  <a:srgbClr val="333333"/>
                </a:solidFill>
                <a:effectLst/>
                <a:latin typeface="+mn-ea"/>
              </a:rPr>
              <a:t>원본 데이터의 부호를 바꿔 새로운 시퀀스를 만드는 방법</a:t>
            </a:r>
            <a:endParaRPr lang="en-US" altLang="ko-KR" sz="1400" i="0" dirty="0">
              <a:solidFill>
                <a:srgbClr val="333333"/>
              </a:solidFill>
              <a:effectLst/>
              <a:latin typeface="+mn-ea"/>
            </a:endParaRPr>
          </a:p>
          <a:p>
            <a:pPr marL="742950" lvl="1" indent="-285750">
              <a:lnSpc>
                <a:spcPts val="2300"/>
              </a:lnSpc>
              <a:buFont typeface="Wingdings" panose="05000000000000000000" pitchFamily="2" charset="2"/>
              <a:buChar char="ü"/>
            </a:pPr>
            <a:r>
              <a:rPr lang="en-US" altLang="ko-KR" sz="1400" i="0" dirty="0">
                <a:solidFill>
                  <a:srgbClr val="333333"/>
                </a:solidFill>
                <a:effectLst/>
                <a:latin typeface="+mn-ea"/>
              </a:rPr>
              <a:t>Noise injection: </a:t>
            </a:r>
            <a:r>
              <a:rPr lang="ko-KR" altLang="en-US" sz="1400" b="0" i="0" dirty="0">
                <a:solidFill>
                  <a:srgbClr val="333333"/>
                </a:solidFill>
                <a:effectLst/>
                <a:latin typeface="+mn-ea"/>
              </a:rPr>
              <a:t>라벨을 바꾸지 않은 채 원본 데이터에 노이즈를 삽입하는 방법</a:t>
            </a:r>
            <a:endParaRPr lang="en-US" altLang="ko-KR" sz="1400" dirty="0">
              <a:solidFill>
                <a:srgbClr val="333333"/>
              </a:solidFill>
              <a:latin typeface="+mn-ea"/>
            </a:endParaRPr>
          </a:p>
          <a:p>
            <a:pPr marL="742950" lvl="1" indent="-285750">
              <a:lnSpc>
                <a:spcPts val="2300"/>
              </a:lnSpc>
              <a:buFont typeface="Wingdings" panose="05000000000000000000" pitchFamily="2" charset="2"/>
              <a:buChar char="ü"/>
            </a:pPr>
            <a:r>
              <a:rPr lang="en-US" altLang="ko-KR" sz="1400" i="0" dirty="0">
                <a:solidFill>
                  <a:srgbClr val="333333"/>
                </a:solidFill>
                <a:effectLst/>
                <a:latin typeface="+mn-ea"/>
              </a:rPr>
              <a:t>Label expansion: </a:t>
            </a:r>
            <a:r>
              <a:rPr lang="ko-KR" altLang="en-US" sz="1400" b="0" i="0" dirty="0">
                <a:solidFill>
                  <a:srgbClr val="333333"/>
                </a:solidFill>
                <a:effectLst/>
                <a:latin typeface="+mn-ea"/>
              </a:rPr>
              <a:t>이상치 감지를 위한 증강 기법</a:t>
            </a:r>
            <a:endParaRPr lang="en-US" altLang="ko-KR" sz="1400" dirty="0">
              <a:latin typeface="+mn-ea"/>
            </a:endParaRPr>
          </a:p>
        </p:txBody>
      </p:sp>
    </p:spTree>
    <p:extLst>
      <p:ext uri="{BB962C8B-B14F-4D97-AF65-F5344CB8AC3E}">
        <p14:creationId xmlns:p14="http://schemas.microsoft.com/office/powerpoint/2010/main" val="3783746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데이터 증량의 방법</a:t>
            </a:r>
          </a:p>
        </p:txBody>
      </p:sp>
      <p:sp>
        <p:nvSpPr>
          <p:cNvPr id="4" name="TextBox 3">
            <a:extLst>
              <a:ext uri="{FF2B5EF4-FFF2-40B4-BE49-F238E27FC236}">
                <a16:creationId xmlns:a16="http://schemas.microsoft.com/office/drawing/2014/main" id="{3168DD1B-B2AE-0C5C-24EB-5EE1B834C8FE}"/>
              </a:ext>
            </a:extLst>
          </p:cNvPr>
          <p:cNvSpPr txBox="1"/>
          <p:nvPr/>
        </p:nvSpPr>
        <p:spPr>
          <a:xfrm>
            <a:off x="239720" y="799747"/>
            <a:ext cx="8664560" cy="6124754"/>
          </a:xfrm>
          <a:prstGeom prst="rect">
            <a:avLst/>
          </a:prstGeom>
          <a:noFill/>
        </p:spPr>
        <p:txBody>
          <a:bodyPr wrap="square">
            <a:spAutoFit/>
          </a:bodyPr>
          <a:lstStyle/>
          <a:p>
            <a:pPr marL="0" indent="0">
              <a:buNone/>
            </a:pPr>
            <a:r>
              <a:rPr lang="ko-KR" altLang="en-US" sz="1400" dirty="0"/>
              <a:t>텍스트 데이터 증량은 데이터에 약간씩 변화를 주는 이미지 증량과는 다르게 </a:t>
            </a:r>
            <a:r>
              <a:rPr lang="ko-KR" altLang="en-US" sz="1400" dirty="0" err="1"/>
              <a:t>한글자</a:t>
            </a:r>
            <a:r>
              <a:rPr lang="en-US" altLang="ko-KR" sz="1400" dirty="0"/>
              <a:t>, </a:t>
            </a:r>
            <a:r>
              <a:rPr lang="ko-KR" altLang="en-US" sz="1400" dirty="0"/>
              <a:t>한단어만 바꿔도 문장의 의미가 달라지므로 데이터 증강이 어렵습니다</a:t>
            </a:r>
            <a:r>
              <a:rPr lang="en-US" altLang="ko-KR" sz="1400" dirty="0"/>
              <a:t>. </a:t>
            </a:r>
            <a:r>
              <a:rPr lang="ko-KR" altLang="en-US" sz="1400" dirty="0"/>
              <a:t>그래도 저 방법들로 데이터를 증량할 수 있습니다</a:t>
            </a:r>
            <a:r>
              <a:rPr lang="en-US" altLang="ko-KR" sz="1400" dirty="0"/>
              <a:t>.</a:t>
            </a:r>
          </a:p>
          <a:p>
            <a:pPr marL="0" indent="0">
              <a:buNone/>
            </a:pPr>
            <a:r>
              <a:rPr lang="ko-KR" altLang="en-US" sz="1400" dirty="0"/>
              <a:t>이 방법들 중 임의의 단어를 삽입</a:t>
            </a:r>
            <a:r>
              <a:rPr lang="en-US" altLang="ko-KR" sz="1400" dirty="0"/>
              <a:t>/</a:t>
            </a:r>
            <a:r>
              <a:rPr lang="ko-KR" altLang="en-US" sz="1400" dirty="0"/>
              <a:t>삭제하거나 문장 내 두 단어의 위치를 바꾸는 방법은 의외로 원본 문장의 라벨을 잘 따른다는 결과가 나왔다고 합니다</a:t>
            </a:r>
            <a:r>
              <a:rPr lang="en-US" altLang="ko-KR" sz="1400" dirty="0"/>
              <a:t>.</a:t>
            </a:r>
          </a:p>
          <a:p>
            <a:pPr marL="0" indent="0">
              <a:buNone/>
            </a:pPr>
            <a:endParaRPr lang="en-US" altLang="ko-KR" sz="1400" dirty="0"/>
          </a:p>
          <a:p>
            <a:pPr marL="0" indent="0">
              <a:buNone/>
            </a:pPr>
            <a:r>
              <a:rPr lang="ko-KR" altLang="en-US" sz="1400" dirty="0"/>
              <a:t>시계열 데이터는 일정시간간격으로 배치된 데이터를 말하는데요</a:t>
            </a:r>
            <a:r>
              <a:rPr lang="en-US" altLang="ko-KR" sz="1400" dirty="0"/>
              <a:t>. </a:t>
            </a:r>
            <a:r>
              <a:rPr lang="ko-KR" altLang="en-US" sz="1400" dirty="0"/>
              <a:t>예를 들면 일별 주가나 분당 </a:t>
            </a:r>
            <a:r>
              <a:rPr lang="ko-KR" altLang="en-US" sz="1400" dirty="0" err="1"/>
              <a:t>심박동</a:t>
            </a:r>
            <a:r>
              <a:rPr lang="ko-KR" altLang="en-US" sz="1400" dirty="0"/>
              <a:t> 수 </a:t>
            </a:r>
            <a:r>
              <a:rPr lang="ko-KR" altLang="en-US" sz="1400" dirty="0" err="1"/>
              <a:t>같은게</a:t>
            </a:r>
            <a:r>
              <a:rPr lang="ko-KR" altLang="en-US" sz="1400" dirty="0"/>
              <a:t> 있습니다</a:t>
            </a:r>
            <a:r>
              <a:rPr lang="en-US" altLang="ko-KR" sz="1400" dirty="0"/>
              <a:t>. </a:t>
            </a:r>
            <a:r>
              <a:rPr lang="ko-KR" altLang="en-US" sz="1400" dirty="0"/>
              <a:t>이 시계열 데이터는 시간영역과 주파수 영역으로 나누어 분석할 수 있습니다</a:t>
            </a:r>
            <a:r>
              <a:rPr lang="en-US" altLang="ko-KR" sz="1400" dirty="0"/>
              <a:t>.</a:t>
            </a:r>
          </a:p>
          <a:p>
            <a:pPr marL="0" indent="0">
              <a:buNone/>
            </a:pPr>
            <a:endParaRPr lang="en-US" altLang="ko-KR" sz="1400" dirty="0"/>
          </a:p>
          <a:p>
            <a:pPr marL="0" indent="0">
              <a:buNone/>
            </a:pPr>
            <a:r>
              <a:rPr lang="ko-KR" altLang="en-US" sz="1400" dirty="0"/>
              <a:t>시계열 데이터 증량에는 어려움이 있습니다</a:t>
            </a:r>
            <a:r>
              <a:rPr lang="en-US" altLang="ko-KR" sz="1400" dirty="0"/>
              <a:t>. </a:t>
            </a:r>
            <a:r>
              <a:rPr lang="ko-KR" altLang="en-US" sz="1400" dirty="0"/>
              <a:t>시계열 특성 상 시간에 종속적인데 그 특성을 활용하지 못하고</a:t>
            </a:r>
            <a:r>
              <a:rPr lang="en-US" altLang="ko-KR" sz="1400" dirty="0"/>
              <a:t>, </a:t>
            </a:r>
            <a:r>
              <a:rPr lang="ko-KR" altLang="en-US" sz="1400" dirty="0"/>
              <a:t>증량 기법이 </a:t>
            </a:r>
            <a:r>
              <a:rPr lang="en-US" altLang="ko-KR" sz="1400" dirty="0"/>
              <a:t>task</a:t>
            </a:r>
            <a:r>
              <a:rPr lang="ko-KR" altLang="en-US" sz="1400" dirty="0"/>
              <a:t>에 의존적이기 때문에 이상치 탐지에는 좀 힘들 수 있습니다</a:t>
            </a:r>
            <a:r>
              <a:rPr lang="en-US" altLang="ko-KR" sz="1400" dirty="0"/>
              <a:t>. </a:t>
            </a:r>
            <a:r>
              <a:rPr lang="ko-KR" altLang="en-US" sz="1400" dirty="0"/>
              <a:t>그래서 증량 방법이 중요한데요</a:t>
            </a:r>
            <a:r>
              <a:rPr lang="en-US" altLang="ko-KR" sz="1400" dirty="0"/>
              <a:t>. </a:t>
            </a:r>
            <a:r>
              <a:rPr lang="ko-KR" altLang="en-US" sz="1400" dirty="0"/>
              <a:t>대표적인 방법인 타임 도메인에서의 증강 기법을 보겠습니다</a:t>
            </a:r>
            <a:r>
              <a:rPr lang="en-US" altLang="ko-KR" sz="1400" dirty="0"/>
              <a:t>.</a:t>
            </a:r>
          </a:p>
          <a:p>
            <a:pPr marL="0" indent="0">
              <a:buNone/>
            </a:pPr>
            <a:endParaRPr lang="en-US" altLang="ko-KR" sz="1400" dirty="0"/>
          </a:p>
          <a:p>
            <a:pPr algn="l">
              <a:buFont typeface="Arial" panose="020B0604020202020204" pitchFamily="34" charset="0"/>
              <a:buChar char="•"/>
            </a:pPr>
            <a:r>
              <a:rPr lang="en-US" altLang="ko-KR" sz="1400" b="1" i="0" dirty="0">
                <a:solidFill>
                  <a:srgbClr val="333333"/>
                </a:solidFill>
                <a:effectLst/>
              </a:rPr>
              <a:t>Window cropping or slicing</a:t>
            </a:r>
            <a:br>
              <a:rPr lang="ko-KR" altLang="en-US" sz="1400" b="0" i="0" dirty="0">
                <a:solidFill>
                  <a:srgbClr val="666666"/>
                </a:solidFill>
                <a:effectLst/>
              </a:rPr>
            </a:br>
            <a:r>
              <a:rPr lang="ko-KR" altLang="en-US" sz="1400" b="0" i="0" dirty="0">
                <a:solidFill>
                  <a:srgbClr val="333333"/>
                </a:solidFill>
                <a:effectLst/>
              </a:rPr>
              <a:t>원본 데이터에서 랜덤하게 연속적인 </a:t>
            </a:r>
            <a:r>
              <a:rPr lang="en-US" altLang="ko-KR" sz="1400" b="0" i="0" dirty="0">
                <a:solidFill>
                  <a:srgbClr val="333333"/>
                </a:solidFill>
                <a:effectLst/>
              </a:rPr>
              <a:t>slice</a:t>
            </a:r>
            <a:r>
              <a:rPr lang="ko-KR" altLang="en-US" sz="1400" b="0" i="0" dirty="0">
                <a:solidFill>
                  <a:srgbClr val="333333"/>
                </a:solidFill>
                <a:effectLst/>
              </a:rPr>
              <a:t>를 추출하는 방법이다</a:t>
            </a:r>
            <a:r>
              <a:rPr lang="en-US" altLang="ko-KR" sz="1400" b="0" i="0" dirty="0">
                <a:solidFill>
                  <a:srgbClr val="333333"/>
                </a:solidFill>
                <a:effectLst/>
              </a:rPr>
              <a:t>.</a:t>
            </a:r>
            <a:br>
              <a:rPr lang="ko-KR" altLang="en-US" sz="1400" b="0" i="0" dirty="0">
                <a:solidFill>
                  <a:srgbClr val="666666"/>
                </a:solidFill>
                <a:effectLst/>
              </a:rPr>
            </a:br>
            <a:r>
              <a:rPr lang="en-US" altLang="ko-KR" sz="1400" b="0" i="0" dirty="0">
                <a:solidFill>
                  <a:srgbClr val="333333"/>
                </a:solidFill>
                <a:effectLst/>
              </a:rPr>
              <a:t>CV</a:t>
            </a:r>
            <a:r>
              <a:rPr lang="ko-KR" altLang="en-US" sz="1400" b="0" i="0" dirty="0">
                <a:solidFill>
                  <a:srgbClr val="333333"/>
                </a:solidFill>
                <a:effectLst/>
              </a:rPr>
              <a:t>에서 이미지를 랜덤하게 잘라 데이터를 증강하는 것과 유사하다</a:t>
            </a:r>
            <a:r>
              <a:rPr lang="en-US" altLang="ko-KR" sz="1400" b="0" i="0" dirty="0">
                <a:solidFill>
                  <a:srgbClr val="333333"/>
                </a:solidFill>
                <a:effectLst/>
              </a:rPr>
              <a:t>.</a:t>
            </a:r>
            <a:endParaRPr lang="ko-KR" altLang="en-US" sz="1400" b="0" i="0" dirty="0">
              <a:solidFill>
                <a:srgbClr val="666666"/>
              </a:solidFill>
              <a:effectLst/>
            </a:endParaRPr>
          </a:p>
          <a:p>
            <a:pPr algn="l">
              <a:buFont typeface="Arial" panose="020B0604020202020204" pitchFamily="34" charset="0"/>
              <a:buChar char="•"/>
            </a:pPr>
            <a:r>
              <a:rPr lang="en-US" altLang="ko-KR" sz="1400" b="1" i="0" dirty="0">
                <a:solidFill>
                  <a:srgbClr val="333333"/>
                </a:solidFill>
                <a:effectLst/>
              </a:rPr>
              <a:t>Window warping</a:t>
            </a:r>
            <a:br>
              <a:rPr lang="ko-KR" altLang="en-US" sz="1400" b="0" i="0" dirty="0">
                <a:solidFill>
                  <a:srgbClr val="666666"/>
                </a:solidFill>
                <a:effectLst/>
              </a:rPr>
            </a:br>
            <a:r>
              <a:rPr lang="ko-KR" altLang="en-US" sz="1400" b="0" i="0" dirty="0" err="1">
                <a:solidFill>
                  <a:srgbClr val="333333"/>
                </a:solidFill>
                <a:effectLst/>
              </a:rPr>
              <a:t>랜덤한</a:t>
            </a:r>
            <a:r>
              <a:rPr lang="ko-KR" altLang="en-US" sz="1400" b="0" i="0" dirty="0">
                <a:solidFill>
                  <a:srgbClr val="333333"/>
                </a:solidFill>
                <a:effectLst/>
              </a:rPr>
              <a:t> 구간을 선정하여 압축 </a:t>
            </a:r>
            <a:r>
              <a:rPr lang="en-US" altLang="ko-KR" sz="1400" b="0" i="0" dirty="0">
                <a:solidFill>
                  <a:srgbClr val="333333"/>
                </a:solidFill>
                <a:effectLst/>
              </a:rPr>
              <a:t>or </a:t>
            </a:r>
            <a:r>
              <a:rPr lang="ko-KR" altLang="en-US" sz="1400" b="0" i="0" dirty="0">
                <a:solidFill>
                  <a:srgbClr val="333333"/>
                </a:solidFill>
                <a:effectLst/>
              </a:rPr>
              <a:t>확장하는 방법이다</a:t>
            </a:r>
            <a:r>
              <a:rPr lang="en-US" altLang="ko-KR" sz="1400" b="0" i="0" dirty="0">
                <a:solidFill>
                  <a:srgbClr val="333333"/>
                </a:solidFill>
                <a:effectLst/>
              </a:rPr>
              <a:t>. (DTW</a:t>
            </a:r>
            <a:r>
              <a:rPr lang="ko-KR" altLang="en-US" sz="1400" b="0" i="0" dirty="0">
                <a:solidFill>
                  <a:srgbClr val="333333"/>
                </a:solidFill>
                <a:effectLst/>
              </a:rPr>
              <a:t>와 유사함</a:t>
            </a:r>
            <a:r>
              <a:rPr lang="en-US" altLang="ko-KR" sz="1400" b="0" i="0" dirty="0">
                <a:solidFill>
                  <a:srgbClr val="333333"/>
                </a:solidFill>
                <a:effectLst/>
              </a:rPr>
              <a:t>)</a:t>
            </a:r>
            <a:br>
              <a:rPr lang="ko-KR" altLang="en-US" sz="1400" b="0" i="0" dirty="0">
                <a:solidFill>
                  <a:srgbClr val="666666"/>
                </a:solidFill>
                <a:effectLst/>
              </a:rPr>
            </a:br>
            <a:r>
              <a:rPr lang="ko-KR" altLang="en-US" sz="1400" b="0" i="0" dirty="0">
                <a:solidFill>
                  <a:srgbClr val="333333"/>
                </a:solidFill>
                <a:effectLst/>
              </a:rPr>
              <a:t>원본 시계열의 전체 길이를 바꿀 수 있다</a:t>
            </a:r>
            <a:r>
              <a:rPr lang="en-US" altLang="ko-KR" sz="1400" b="0" i="0" dirty="0">
                <a:solidFill>
                  <a:srgbClr val="333333"/>
                </a:solidFill>
                <a:effectLst/>
              </a:rPr>
              <a:t>.</a:t>
            </a:r>
            <a:endParaRPr lang="ko-KR" altLang="en-US" sz="1400" b="0" i="0" dirty="0">
              <a:solidFill>
                <a:srgbClr val="666666"/>
              </a:solidFill>
              <a:effectLst/>
            </a:endParaRPr>
          </a:p>
          <a:p>
            <a:pPr algn="l">
              <a:buFont typeface="Arial" panose="020B0604020202020204" pitchFamily="34" charset="0"/>
              <a:buChar char="•"/>
            </a:pPr>
            <a:r>
              <a:rPr lang="en-US" altLang="ko-KR" sz="1400" b="1" i="0" dirty="0">
                <a:solidFill>
                  <a:srgbClr val="333333"/>
                </a:solidFill>
                <a:effectLst/>
              </a:rPr>
              <a:t>Flipping</a:t>
            </a:r>
            <a:br>
              <a:rPr lang="ko-KR" altLang="en-US" sz="1400" b="0" i="0" dirty="0">
                <a:solidFill>
                  <a:srgbClr val="666666"/>
                </a:solidFill>
                <a:effectLst/>
              </a:rPr>
            </a:br>
            <a:r>
              <a:rPr lang="ko-KR" altLang="en-US" sz="1400" b="0" i="0" dirty="0">
                <a:solidFill>
                  <a:srgbClr val="333333"/>
                </a:solidFill>
                <a:effectLst/>
              </a:rPr>
              <a:t>원본 데이터의 부호를 바꿔 새로운 시퀀스를 만드는 방법이다</a:t>
            </a:r>
            <a:r>
              <a:rPr lang="en-US" altLang="ko-KR" sz="1400" b="0" i="0" dirty="0">
                <a:solidFill>
                  <a:srgbClr val="333333"/>
                </a:solidFill>
                <a:effectLst/>
              </a:rPr>
              <a:t>.</a:t>
            </a:r>
            <a:br>
              <a:rPr lang="ko-KR" altLang="en-US" sz="1400" b="0" i="0" dirty="0">
                <a:solidFill>
                  <a:srgbClr val="666666"/>
                </a:solidFill>
                <a:effectLst/>
              </a:rPr>
            </a:br>
            <a:r>
              <a:rPr lang="ko-KR" altLang="en-US" sz="1400" b="0" i="0" dirty="0">
                <a:solidFill>
                  <a:srgbClr val="333333"/>
                </a:solidFill>
                <a:effectLst/>
              </a:rPr>
              <a:t>부호를 바꿔도 라벨은 동일하다</a:t>
            </a:r>
            <a:r>
              <a:rPr lang="en-US" altLang="ko-KR" sz="1400" b="0" i="0" dirty="0">
                <a:solidFill>
                  <a:srgbClr val="333333"/>
                </a:solidFill>
                <a:effectLst/>
              </a:rPr>
              <a:t>. (</a:t>
            </a:r>
            <a:r>
              <a:rPr lang="ko-KR" altLang="en-US" sz="1400" b="0" i="0" dirty="0">
                <a:solidFill>
                  <a:srgbClr val="333333"/>
                </a:solidFill>
                <a:effectLst/>
              </a:rPr>
              <a:t>시계열 분류</a:t>
            </a:r>
            <a:r>
              <a:rPr lang="en-US" altLang="ko-KR" sz="1400" b="0" i="0" dirty="0">
                <a:solidFill>
                  <a:srgbClr val="333333"/>
                </a:solidFill>
                <a:effectLst/>
              </a:rPr>
              <a:t>, </a:t>
            </a:r>
            <a:r>
              <a:rPr lang="ko-KR" altLang="en-US" sz="1400" b="0" i="0" dirty="0">
                <a:solidFill>
                  <a:srgbClr val="333333"/>
                </a:solidFill>
                <a:effectLst/>
              </a:rPr>
              <a:t>이상치 탐지 둘 다 해당됨</a:t>
            </a:r>
            <a:r>
              <a:rPr lang="en-US" altLang="ko-KR" sz="1400" b="0" i="0" dirty="0">
                <a:solidFill>
                  <a:srgbClr val="333333"/>
                </a:solidFill>
                <a:effectLst/>
              </a:rPr>
              <a:t>)</a:t>
            </a:r>
            <a:endParaRPr lang="ko-KR" altLang="en-US" sz="1400" b="0" i="0" dirty="0">
              <a:solidFill>
                <a:srgbClr val="666666"/>
              </a:solidFill>
              <a:effectLst/>
            </a:endParaRPr>
          </a:p>
          <a:p>
            <a:pPr algn="l">
              <a:buFont typeface="Arial" panose="020B0604020202020204" pitchFamily="34" charset="0"/>
              <a:buChar char="•"/>
            </a:pPr>
            <a:r>
              <a:rPr lang="en-US" altLang="ko-KR" sz="1400" b="1" i="0" dirty="0">
                <a:solidFill>
                  <a:srgbClr val="333333"/>
                </a:solidFill>
                <a:effectLst/>
              </a:rPr>
              <a:t>Noise injection</a:t>
            </a:r>
            <a:br>
              <a:rPr lang="ko-KR" altLang="en-US" sz="1400" b="0" i="0" dirty="0">
                <a:solidFill>
                  <a:srgbClr val="666666"/>
                </a:solidFill>
                <a:effectLst/>
              </a:rPr>
            </a:br>
            <a:r>
              <a:rPr lang="ko-KR" altLang="en-US" sz="1400" b="0" i="0" dirty="0">
                <a:solidFill>
                  <a:srgbClr val="333333"/>
                </a:solidFill>
                <a:effectLst/>
              </a:rPr>
              <a:t>라벨을 바꾸지 않은 채 원본 데이터에 노이즈를 삽입하는 방법이다</a:t>
            </a:r>
            <a:r>
              <a:rPr lang="en-US" altLang="ko-KR" sz="1400" b="0" i="0" dirty="0">
                <a:solidFill>
                  <a:srgbClr val="333333"/>
                </a:solidFill>
                <a:effectLst/>
              </a:rPr>
              <a:t>.</a:t>
            </a:r>
            <a:br>
              <a:rPr lang="ko-KR" altLang="en-US" sz="1400" b="0" i="0" dirty="0">
                <a:solidFill>
                  <a:srgbClr val="666666"/>
                </a:solidFill>
                <a:effectLst/>
              </a:rPr>
            </a:br>
            <a:r>
              <a:rPr lang="ko-KR" altLang="en-US" sz="1400" b="0" i="0" dirty="0" err="1">
                <a:solidFill>
                  <a:srgbClr val="333333"/>
                </a:solidFill>
                <a:effectLst/>
              </a:rPr>
              <a:t>가우시안</a:t>
            </a:r>
            <a:r>
              <a:rPr lang="ko-KR" altLang="en-US" sz="1400" b="0" i="0" dirty="0">
                <a:solidFill>
                  <a:srgbClr val="333333"/>
                </a:solidFill>
                <a:effectLst/>
              </a:rPr>
              <a:t> 노이즈</a:t>
            </a:r>
            <a:r>
              <a:rPr lang="en-US" altLang="ko-KR" sz="1400" b="0" i="0" dirty="0">
                <a:solidFill>
                  <a:srgbClr val="333333"/>
                </a:solidFill>
                <a:effectLst/>
              </a:rPr>
              <a:t>(</a:t>
            </a:r>
            <a:r>
              <a:rPr lang="ko-KR" altLang="en-US" sz="1400" b="0" i="0" dirty="0">
                <a:solidFill>
                  <a:srgbClr val="333333"/>
                </a:solidFill>
                <a:effectLst/>
              </a:rPr>
              <a:t>정규분포를 갖는 잡음</a:t>
            </a:r>
            <a:r>
              <a:rPr lang="en-US" altLang="ko-KR" sz="1400" b="0" i="0" dirty="0">
                <a:solidFill>
                  <a:srgbClr val="333333"/>
                </a:solidFill>
                <a:effectLst/>
              </a:rPr>
              <a:t>) </a:t>
            </a:r>
            <a:r>
              <a:rPr lang="ko-KR" altLang="en-US" sz="1400" b="0" i="0" dirty="0">
                <a:solidFill>
                  <a:srgbClr val="333333"/>
                </a:solidFill>
                <a:effectLst/>
              </a:rPr>
              <a:t>또는</a:t>
            </a:r>
            <a:br>
              <a:rPr lang="ko-KR" altLang="en-US" sz="1400" b="0" i="0" dirty="0">
                <a:solidFill>
                  <a:srgbClr val="666666"/>
                </a:solidFill>
                <a:effectLst/>
              </a:rPr>
            </a:br>
            <a:r>
              <a:rPr lang="en-US" altLang="ko-KR" sz="1400" b="0" i="0" dirty="0">
                <a:solidFill>
                  <a:srgbClr val="333333"/>
                </a:solidFill>
                <a:effectLst/>
              </a:rPr>
              <a:t>spike, step-like trend, and slope-like trend </a:t>
            </a:r>
            <a:r>
              <a:rPr lang="ko-KR" altLang="en-US" sz="1400" b="0" i="0" dirty="0">
                <a:solidFill>
                  <a:srgbClr val="333333"/>
                </a:solidFill>
                <a:effectLst/>
              </a:rPr>
              <a:t>등의 노이즈를 삽입할 수 있다</a:t>
            </a:r>
            <a:r>
              <a:rPr lang="en-US" altLang="ko-KR" sz="1400" b="0" i="0" dirty="0">
                <a:solidFill>
                  <a:srgbClr val="333333"/>
                </a:solidFill>
                <a:effectLst/>
              </a:rPr>
              <a:t>.</a:t>
            </a:r>
            <a:endParaRPr lang="ko-KR" altLang="en-US" sz="1400" b="0" i="0" dirty="0">
              <a:solidFill>
                <a:srgbClr val="666666"/>
              </a:solidFill>
              <a:effectLst/>
            </a:endParaRPr>
          </a:p>
          <a:p>
            <a:pPr algn="l">
              <a:buFont typeface="Arial" panose="020B0604020202020204" pitchFamily="34" charset="0"/>
              <a:buChar char="•"/>
            </a:pPr>
            <a:r>
              <a:rPr lang="en-US" altLang="ko-KR" sz="1400" b="1" i="0" dirty="0">
                <a:solidFill>
                  <a:srgbClr val="333333"/>
                </a:solidFill>
                <a:effectLst/>
              </a:rPr>
              <a:t>Label expansion</a:t>
            </a:r>
            <a:r>
              <a:rPr lang="ko-KR" altLang="en-US" sz="1400" b="0" i="0" dirty="0">
                <a:solidFill>
                  <a:srgbClr val="333333"/>
                </a:solidFill>
                <a:effectLst/>
              </a:rPr>
              <a:t> 이상치 감지를 위한 증강 기법이다</a:t>
            </a:r>
            <a:r>
              <a:rPr lang="en-US" altLang="ko-KR" sz="1400" b="0" i="0" dirty="0">
                <a:solidFill>
                  <a:srgbClr val="333333"/>
                </a:solidFill>
                <a:effectLst/>
              </a:rPr>
              <a:t>.</a:t>
            </a:r>
            <a:r>
              <a:rPr lang="ko-KR" altLang="en-US" sz="1400" b="0" i="0" dirty="0">
                <a:solidFill>
                  <a:srgbClr val="333333"/>
                </a:solidFill>
                <a:effectLst/>
              </a:rPr>
              <a:t>시계열 데이터에서 이상치는 연속적으로 발생하기 때문에 시작점과 끝점이 모호하다</a:t>
            </a:r>
            <a:r>
              <a:rPr lang="en-US" altLang="ko-KR" sz="1400" b="0" i="0" dirty="0">
                <a:solidFill>
                  <a:srgbClr val="333333"/>
                </a:solidFill>
                <a:effectLst/>
              </a:rPr>
              <a:t>. </a:t>
            </a:r>
            <a:r>
              <a:rPr lang="ko-KR" altLang="en-US" sz="1400" b="0" i="0" dirty="0">
                <a:solidFill>
                  <a:srgbClr val="333333"/>
                </a:solidFill>
                <a:effectLst/>
              </a:rPr>
              <a:t>따라서 시간 거리와 값 거리가 이상치와 가까운 데이터는 </a:t>
            </a:r>
            <a:r>
              <a:rPr lang="ko-KR" altLang="en-US" sz="1400" b="0" i="0" dirty="0" err="1">
                <a:solidFill>
                  <a:srgbClr val="333333"/>
                </a:solidFill>
                <a:effectLst/>
              </a:rPr>
              <a:t>이상치일</a:t>
            </a:r>
            <a:r>
              <a:rPr lang="ko-KR" altLang="en-US" sz="1400" b="0" i="0" dirty="0">
                <a:solidFill>
                  <a:srgbClr val="333333"/>
                </a:solidFill>
                <a:effectLst/>
              </a:rPr>
              <a:t> 가능성이 높다</a:t>
            </a:r>
            <a:r>
              <a:rPr lang="en-US" altLang="ko-KR" sz="1400" b="0" i="0" dirty="0">
                <a:solidFill>
                  <a:srgbClr val="333333"/>
                </a:solidFill>
                <a:effectLst/>
              </a:rPr>
              <a:t>. </a:t>
            </a:r>
            <a:r>
              <a:rPr lang="ko-KR" altLang="en-US" sz="1400" b="0" i="0" dirty="0">
                <a:solidFill>
                  <a:srgbClr val="333333"/>
                </a:solidFill>
                <a:effectLst/>
              </a:rPr>
              <a:t>이러한 데이터를 이상치로 분류하여 라벨을 확장할 수 있다</a:t>
            </a:r>
            <a:r>
              <a:rPr lang="en-US" altLang="ko-KR" sz="1400" b="0" i="0" dirty="0">
                <a:solidFill>
                  <a:srgbClr val="333333"/>
                </a:solidFill>
                <a:effectLst/>
              </a:rPr>
              <a:t>.</a:t>
            </a:r>
            <a:endParaRPr lang="ko-KR" altLang="en-US" sz="1400" b="0" i="0" dirty="0">
              <a:solidFill>
                <a:srgbClr val="666666"/>
              </a:solidFill>
              <a:effectLst/>
            </a:endParaRPr>
          </a:p>
        </p:txBody>
      </p:sp>
    </p:spTree>
    <p:extLst>
      <p:ext uri="{BB962C8B-B14F-4D97-AF65-F5344CB8AC3E}">
        <p14:creationId xmlns:p14="http://schemas.microsoft.com/office/powerpoint/2010/main" val="139362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논문 리뷰</a:t>
            </a:r>
          </a:p>
        </p:txBody>
      </p:sp>
      <p:sp>
        <p:nvSpPr>
          <p:cNvPr id="9" name="TextBox 8">
            <a:extLst>
              <a:ext uri="{FF2B5EF4-FFF2-40B4-BE49-F238E27FC236}">
                <a16:creationId xmlns:a16="http://schemas.microsoft.com/office/drawing/2014/main" id="{3FA87A73-3FF2-4334-AD42-AEC104EEA300}"/>
              </a:ext>
            </a:extLst>
          </p:cNvPr>
          <p:cNvSpPr txBox="1"/>
          <p:nvPr/>
        </p:nvSpPr>
        <p:spPr>
          <a:xfrm>
            <a:off x="306130" y="1145854"/>
            <a:ext cx="8658358" cy="4193584"/>
          </a:xfrm>
          <a:prstGeom prst="rect">
            <a:avLst/>
          </a:prstGeom>
          <a:noFill/>
        </p:spPr>
        <p:txBody>
          <a:bodyPr wrap="square" rtlCol="0">
            <a:spAutoFit/>
          </a:bodyPr>
          <a:lstStyle/>
          <a:p>
            <a:pPr>
              <a:lnSpc>
                <a:spcPts val="2300"/>
              </a:lnSpc>
            </a:pPr>
            <a:r>
              <a:rPr lang="ko-KR" altLang="en-US" b="1" dirty="0">
                <a:latin typeface="+mn-ea"/>
              </a:rPr>
              <a:t>딥러닝 기반 실내 이동 속도 예측을 위한 데이터 증강 기법</a:t>
            </a:r>
            <a:r>
              <a:rPr lang="en-US" altLang="ko-KR" b="1" dirty="0">
                <a:latin typeface="+mn-ea"/>
              </a:rPr>
              <a:t>; </a:t>
            </a:r>
            <a:r>
              <a:rPr lang="ko-KR" altLang="en-US" sz="1600" b="1" dirty="0">
                <a:latin typeface="+mn-ea"/>
              </a:rPr>
              <a:t>충북대 오지수</a:t>
            </a:r>
            <a:r>
              <a:rPr lang="en-US" altLang="ko-KR" sz="1600" b="1" dirty="0">
                <a:latin typeface="+mn-ea"/>
              </a:rPr>
              <a:t>, </a:t>
            </a:r>
            <a:r>
              <a:rPr lang="ko-KR" altLang="en-US" sz="1600" b="1" dirty="0" err="1">
                <a:latin typeface="+mn-ea"/>
              </a:rPr>
              <a:t>김승구</a:t>
            </a:r>
            <a:endParaRPr lang="en-US" altLang="ko-KR" sz="1600" b="1" dirty="0">
              <a:latin typeface="+mn-ea"/>
            </a:endParaRPr>
          </a:p>
          <a:p>
            <a:pPr marL="342900" indent="-342900">
              <a:lnSpc>
                <a:spcPts val="2300"/>
              </a:lnSpc>
              <a:buFont typeface="Wingdings" panose="05000000000000000000" pitchFamily="2" charset="2"/>
              <a:buChar char="l"/>
            </a:pPr>
            <a:r>
              <a:rPr lang="ko-KR" altLang="en-US" sz="1400" b="1" i="0" dirty="0">
                <a:solidFill>
                  <a:srgbClr val="333333"/>
                </a:solidFill>
                <a:effectLst/>
                <a:latin typeface="+mn-ea"/>
              </a:rPr>
              <a:t>요약</a:t>
            </a:r>
            <a:endParaRPr lang="en-US" altLang="ko-KR" sz="1400" b="1" i="0" dirty="0">
              <a:solidFill>
                <a:srgbClr val="333333"/>
              </a:solidFill>
              <a:effectLst/>
              <a:latin typeface="+mn-ea"/>
            </a:endParaRPr>
          </a:p>
          <a:p>
            <a:pPr>
              <a:lnSpc>
                <a:spcPts val="2300"/>
              </a:lnSpc>
            </a:pPr>
            <a:r>
              <a:rPr lang="en-US" altLang="ko-KR" sz="1400" dirty="0">
                <a:latin typeface="+mn-ea"/>
              </a:rPr>
              <a:t> - </a:t>
            </a:r>
            <a:r>
              <a:rPr lang="ko-KR" altLang="en-US" sz="1400" dirty="0">
                <a:latin typeface="+mn-ea"/>
              </a:rPr>
              <a:t>스마트폰으로 </a:t>
            </a:r>
            <a:r>
              <a:rPr lang="en-US" altLang="ko-KR" sz="1400" dirty="0">
                <a:latin typeface="+mn-ea"/>
              </a:rPr>
              <a:t>3</a:t>
            </a:r>
            <a:r>
              <a:rPr lang="ko-KR" altLang="en-US" sz="1400" dirty="0">
                <a:latin typeface="+mn-ea"/>
              </a:rPr>
              <a:t>축 가속도 센서</a:t>
            </a:r>
            <a:r>
              <a:rPr lang="en-US" altLang="ko-KR" sz="1400" dirty="0">
                <a:latin typeface="+mn-ea"/>
              </a:rPr>
              <a:t>, 3</a:t>
            </a:r>
            <a:r>
              <a:rPr lang="ko-KR" altLang="en-US" sz="1400" dirty="0">
                <a:latin typeface="+mn-ea"/>
              </a:rPr>
              <a:t>축 </a:t>
            </a:r>
            <a:r>
              <a:rPr lang="ko-KR" altLang="en-US" sz="1400" dirty="0" err="1">
                <a:latin typeface="+mn-ea"/>
              </a:rPr>
              <a:t>자이로</a:t>
            </a:r>
            <a:r>
              <a:rPr lang="ko-KR" altLang="en-US" sz="1400" dirty="0">
                <a:latin typeface="+mn-ea"/>
              </a:rPr>
              <a:t> 센서</a:t>
            </a:r>
            <a:r>
              <a:rPr lang="en-US" altLang="ko-KR" sz="1400" dirty="0">
                <a:latin typeface="+mn-ea"/>
              </a:rPr>
              <a:t>, GPS </a:t>
            </a:r>
            <a:r>
              <a:rPr lang="ko-KR" altLang="en-US" sz="1400" dirty="0">
                <a:latin typeface="+mn-ea"/>
              </a:rPr>
              <a:t>센서 데이터를 수집하여 이동 속도를 예측</a:t>
            </a:r>
            <a:endParaRPr lang="en-US" altLang="ko-KR" sz="1400" dirty="0">
              <a:latin typeface="+mn-ea"/>
            </a:endParaRPr>
          </a:p>
          <a:p>
            <a:pPr>
              <a:lnSpc>
                <a:spcPts val="2300"/>
              </a:lnSpc>
            </a:pPr>
            <a:r>
              <a:rPr lang="en-US" altLang="ko-KR" sz="1400" dirty="0">
                <a:latin typeface="+mn-ea"/>
              </a:rPr>
              <a:t> - </a:t>
            </a:r>
            <a:r>
              <a:rPr lang="ko-KR" altLang="en-US" sz="1400" dirty="0">
                <a:latin typeface="+mn-ea"/>
              </a:rPr>
              <a:t>수집된 센서 데이터의 양이 적을수록 정확도가 낮아지는 문제를 해결하기 위해 데이터 증량기법 적용</a:t>
            </a:r>
            <a:endParaRPr lang="en-US" altLang="ko-KR" sz="1400" dirty="0">
              <a:latin typeface="+mn-ea"/>
            </a:endParaRPr>
          </a:p>
          <a:p>
            <a:pPr>
              <a:lnSpc>
                <a:spcPts val="2300"/>
              </a:lnSpc>
            </a:pPr>
            <a:r>
              <a:rPr lang="en-US" altLang="ko-KR" sz="1400" dirty="0">
                <a:latin typeface="+mn-ea"/>
              </a:rPr>
              <a:t> - CNN </a:t>
            </a:r>
            <a:r>
              <a:rPr lang="ko-KR" altLang="en-US" sz="1400" dirty="0">
                <a:latin typeface="+mn-ea"/>
              </a:rPr>
              <a:t>모델을 사용하여 데이터 증량 기법의 유효성을 평가</a:t>
            </a:r>
            <a:endParaRPr lang="en-US" altLang="ko-KR" sz="1400" dirty="0">
              <a:latin typeface="+mn-ea"/>
            </a:endParaRPr>
          </a:p>
          <a:p>
            <a:pPr>
              <a:lnSpc>
                <a:spcPts val="2300"/>
              </a:lnSpc>
            </a:pPr>
            <a:endParaRPr lang="en-US" altLang="ko-KR" sz="1400" dirty="0">
              <a:latin typeface="+mn-ea"/>
            </a:endParaRPr>
          </a:p>
          <a:p>
            <a:pPr marL="342900" indent="-342900">
              <a:lnSpc>
                <a:spcPts val="2300"/>
              </a:lnSpc>
              <a:buFont typeface="Wingdings" panose="05000000000000000000" pitchFamily="2" charset="2"/>
              <a:buChar char="l"/>
            </a:pPr>
            <a:r>
              <a:rPr lang="ko-KR" altLang="en-US" sz="1400" b="1" dirty="0">
                <a:latin typeface="+mn-ea"/>
              </a:rPr>
              <a:t>참고 논문</a:t>
            </a:r>
            <a:endParaRPr lang="en-US" altLang="ko-KR" sz="1400" b="1" dirty="0">
              <a:latin typeface="+mn-ea"/>
            </a:endParaRPr>
          </a:p>
          <a:p>
            <a:pPr>
              <a:lnSpc>
                <a:spcPts val="2300"/>
              </a:lnSpc>
            </a:pPr>
            <a:r>
              <a:rPr lang="en-US" altLang="ko-KR" sz="1400" dirty="0">
                <a:latin typeface="+mn-ea"/>
              </a:rPr>
              <a:t> - </a:t>
            </a:r>
            <a:r>
              <a:rPr lang="en-US" altLang="ko-KR" sz="1400" b="1" dirty="0">
                <a:latin typeface="+mn-ea"/>
              </a:rPr>
              <a:t>IMU</a:t>
            </a:r>
            <a:r>
              <a:rPr lang="ko-KR" altLang="en-US" sz="1400" b="1" dirty="0">
                <a:latin typeface="+mn-ea"/>
              </a:rPr>
              <a:t>센서와 </a:t>
            </a:r>
            <a:r>
              <a:rPr lang="en-US" altLang="ko-KR" sz="1400" b="1" dirty="0">
                <a:latin typeface="+mn-ea"/>
              </a:rPr>
              <a:t>GPS</a:t>
            </a:r>
            <a:r>
              <a:rPr lang="ko-KR" altLang="en-US" sz="1400" b="1" dirty="0">
                <a:latin typeface="+mn-ea"/>
              </a:rPr>
              <a:t>를 이용한 스마트폰 기반 실내 이동거리 예측</a:t>
            </a:r>
            <a:r>
              <a:rPr lang="en-US" altLang="ko-KR" sz="1400" b="1" dirty="0">
                <a:latin typeface="+mn-ea"/>
              </a:rPr>
              <a:t>_ </a:t>
            </a:r>
            <a:r>
              <a:rPr lang="ko-KR" altLang="en-US" sz="1400" b="1" dirty="0">
                <a:latin typeface="+mn-ea"/>
              </a:rPr>
              <a:t>강지현</a:t>
            </a:r>
            <a:endParaRPr lang="en-US" altLang="ko-KR" sz="1400" b="1" dirty="0">
              <a:latin typeface="+mn-ea"/>
            </a:endParaRPr>
          </a:p>
          <a:p>
            <a:pPr>
              <a:lnSpc>
                <a:spcPts val="2300"/>
              </a:lnSpc>
            </a:pPr>
            <a:r>
              <a:rPr lang="en-US" altLang="ko-KR" sz="1400" dirty="0">
                <a:latin typeface="+mn-ea"/>
              </a:rPr>
              <a:t>    : </a:t>
            </a:r>
            <a:r>
              <a:rPr lang="ko-KR" altLang="en-US" sz="1400" dirty="0">
                <a:latin typeface="+mn-ea"/>
              </a:rPr>
              <a:t>센서 데이터를 수집하고 </a:t>
            </a:r>
            <a:r>
              <a:rPr lang="en-US" altLang="ko-KR" sz="1400" dirty="0">
                <a:latin typeface="+mn-ea"/>
              </a:rPr>
              <a:t>GPS</a:t>
            </a:r>
            <a:r>
              <a:rPr lang="ko-KR" altLang="en-US" sz="1400" dirty="0">
                <a:latin typeface="+mn-ea"/>
              </a:rPr>
              <a:t>를 통해 속도 값 측정</a:t>
            </a:r>
            <a:r>
              <a:rPr lang="en-US" altLang="ko-KR" sz="1400" dirty="0">
                <a:latin typeface="+mn-ea"/>
              </a:rPr>
              <a:t>, CRNN</a:t>
            </a:r>
            <a:r>
              <a:rPr lang="ko-KR" altLang="en-US" sz="1400" dirty="0">
                <a:latin typeface="+mn-ea"/>
              </a:rPr>
              <a:t>모델로 학습하여 이동 속도를 예측</a:t>
            </a:r>
            <a:endParaRPr lang="en-US" altLang="ko-KR" sz="1400" dirty="0">
              <a:latin typeface="+mn-ea"/>
            </a:endParaRPr>
          </a:p>
          <a:p>
            <a:pPr>
              <a:lnSpc>
                <a:spcPts val="2300"/>
              </a:lnSpc>
            </a:pPr>
            <a:r>
              <a:rPr lang="en-US" altLang="ko-KR" sz="1400" dirty="0">
                <a:latin typeface="+mn-ea"/>
              </a:rPr>
              <a:t>     </a:t>
            </a:r>
            <a:r>
              <a:rPr lang="ko-KR" altLang="en-US" sz="1400" b="1" dirty="0">
                <a:latin typeface="+mn-ea"/>
              </a:rPr>
              <a:t>→ </a:t>
            </a:r>
            <a:r>
              <a:rPr lang="en-US" altLang="ko-KR" sz="1400" b="1" dirty="0">
                <a:latin typeface="+mn-ea"/>
              </a:rPr>
              <a:t>14</a:t>
            </a:r>
            <a:r>
              <a:rPr lang="ko-KR" altLang="en-US" sz="1400" b="1" dirty="0">
                <a:latin typeface="+mn-ea"/>
              </a:rPr>
              <a:t>시간 이상 데이터 수집해야 유의한 정확도 얻음</a:t>
            </a:r>
            <a:endParaRPr lang="en-US" altLang="ko-KR" sz="1400" b="1" dirty="0">
              <a:latin typeface="+mn-ea"/>
            </a:endParaRPr>
          </a:p>
          <a:p>
            <a:pPr>
              <a:lnSpc>
                <a:spcPts val="2300"/>
              </a:lnSpc>
            </a:pPr>
            <a:endParaRPr lang="en-US" altLang="ko-KR" sz="1400" b="1" dirty="0">
              <a:latin typeface="+mn-ea"/>
            </a:endParaRPr>
          </a:p>
          <a:p>
            <a:pPr>
              <a:lnSpc>
                <a:spcPts val="2300"/>
              </a:lnSpc>
            </a:pPr>
            <a:r>
              <a:rPr lang="en-US" altLang="ko-KR" sz="1400" dirty="0">
                <a:latin typeface="+mn-ea"/>
              </a:rPr>
              <a:t> - </a:t>
            </a:r>
            <a:r>
              <a:rPr lang="ko-KR" altLang="en-US" sz="1400" b="1" dirty="0">
                <a:latin typeface="+mn-ea"/>
              </a:rPr>
              <a:t>파킨슨병 모니터링을 위한 웨어러블 센서의 다양한 데이터 증강 방법</a:t>
            </a:r>
            <a:r>
              <a:rPr lang="en-US" altLang="ko-KR" sz="1400" b="1" dirty="0">
                <a:latin typeface="+mn-ea"/>
              </a:rPr>
              <a:t>_ T. T. UM</a:t>
            </a:r>
          </a:p>
          <a:p>
            <a:pPr>
              <a:lnSpc>
                <a:spcPts val="2300"/>
              </a:lnSpc>
            </a:pPr>
            <a:r>
              <a:rPr lang="en-US" altLang="ko-KR" sz="1400" dirty="0">
                <a:latin typeface="+mn-ea"/>
              </a:rPr>
              <a:t>    : 8</a:t>
            </a:r>
            <a:r>
              <a:rPr lang="ko-KR" altLang="en-US" sz="1400" dirty="0">
                <a:latin typeface="+mn-ea"/>
              </a:rPr>
              <a:t>가지 방법</a:t>
            </a:r>
            <a:r>
              <a:rPr lang="en-US" altLang="ko-KR" sz="1400" dirty="0"/>
              <a:t>(Jittering, Scaling, Magnitude Warping, Time Warping, Rotation, Permutation, Cropping, </a:t>
            </a:r>
          </a:p>
          <a:p>
            <a:pPr>
              <a:lnSpc>
                <a:spcPts val="2300"/>
              </a:lnSpc>
            </a:pPr>
            <a:r>
              <a:rPr lang="en-US" altLang="ko-KR" sz="1400" dirty="0"/>
              <a:t>      Combinations)</a:t>
            </a:r>
            <a:r>
              <a:rPr lang="ko-KR" altLang="en-US" sz="1400" dirty="0"/>
              <a:t>을 사용하여 데이터를 증량함</a:t>
            </a:r>
            <a:r>
              <a:rPr lang="en-US" altLang="ko-KR" sz="1400" dirty="0"/>
              <a:t> </a:t>
            </a:r>
            <a:r>
              <a:rPr lang="ko-KR" altLang="en-US" sz="1400" b="1" dirty="0">
                <a:latin typeface="+mn-ea"/>
              </a:rPr>
              <a:t>→ 분류 성능을 </a:t>
            </a:r>
            <a:r>
              <a:rPr lang="en-US" altLang="ko-KR" sz="1400" b="1" dirty="0">
                <a:latin typeface="+mn-ea"/>
              </a:rPr>
              <a:t>77.54%</a:t>
            </a:r>
            <a:r>
              <a:rPr lang="ko-KR" altLang="en-US" sz="1400" b="1" dirty="0">
                <a:latin typeface="+mn-ea"/>
              </a:rPr>
              <a:t>에서 </a:t>
            </a:r>
            <a:r>
              <a:rPr lang="en-US" altLang="ko-KR" sz="1400" b="1" dirty="0">
                <a:latin typeface="+mn-ea"/>
              </a:rPr>
              <a:t>86.88%</a:t>
            </a:r>
            <a:r>
              <a:rPr lang="ko-KR" altLang="en-US" sz="1400" b="1" dirty="0">
                <a:latin typeface="+mn-ea"/>
              </a:rPr>
              <a:t>로 향상</a:t>
            </a:r>
            <a:endParaRPr lang="en-US" altLang="ko-KR" sz="1400" b="1" dirty="0">
              <a:solidFill>
                <a:srgbClr val="333333"/>
              </a:solidFill>
              <a:latin typeface="Noto Serif KR"/>
            </a:endParaRPr>
          </a:p>
        </p:txBody>
      </p:sp>
    </p:spTree>
    <p:extLst>
      <p:ext uri="{BB962C8B-B14F-4D97-AF65-F5344CB8AC3E}">
        <p14:creationId xmlns:p14="http://schemas.microsoft.com/office/powerpoint/2010/main" val="255723751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문서" ma:contentTypeID="0x01010048E678091357F24E8F48B77CA27B8190" ma:contentTypeVersion="10" ma:contentTypeDescription="새 문서를 만듭니다." ma:contentTypeScope="" ma:versionID="6214b655059a3f220a35174d05e9def0">
  <xsd:schema xmlns:xsd="http://www.w3.org/2001/XMLSchema" xmlns:xs="http://www.w3.org/2001/XMLSchema" xmlns:p="http://schemas.microsoft.com/office/2006/metadata/properties" xmlns:ns2="df922d41-91bf-45f8-8b2c-e1591bc010d5" targetNamespace="http://schemas.microsoft.com/office/2006/metadata/properties" ma:root="true" ma:fieldsID="f68fc4224146a5b1fae48ae4f549800b" ns2:_="">
    <xsd:import namespace="df922d41-91bf-45f8-8b2c-e1591bc010d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22d41-91bf-45f8-8b2c-e1591bc01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FA2EDF-CBB7-475B-B0D9-861160A98246}">
  <ds:schemaRefs>
    <ds:schemaRef ds:uri="http://schemas.microsoft.com/office/2006/documentManagement/types"/>
    <ds:schemaRef ds:uri="http://www.w3.org/XML/1998/namespace"/>
    <ds:schemaRef ds:uri="http://purl.org/dc/dcmitype/"/>
    <ds:schemaRef ds:uri="df922d41-91bf-45f8-8b2c-e1591bc010d5"/>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8752C289-7328-4F4C-BE3C-6FF959ED22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922d41-91bf-45f8-8b2c-e1591bc010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025E80-6017-4340-852A-AD128310F2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Executive</Template>
  <TotalTime>11644</TotalTime>
  <Words>2195</Words>
  <Application>Microsoft Office PowerPoint</Application>
  <PresentationFormat>화면 슬라이드 쇼(4:3)</PresentationFormat>
  <Paragraphs>189</Paragraphs>
  <Slides>17</Slides>
  <Notes>14</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17</vt:i4>
      </vt:variant>
    </vt:vector>
  </HeadingPairs>
  <TitlesOfParts>
    <vt:vector size="27" baseType="lpstr">
      <vt:lpstr>HY견고딕</vt:lpstr>
      <vt:lpstr>HY헤드라인M</vt:lpstr>
      <vt:lpstr>Noto Sans KR</vt:lpstr>
      <vt:lpstr>Noto Serif KR</vt:lpstr>
      <vt:lpstr>맑은 고딕</vt:lpstr>
      <vt:lpstr>-윤고딕330</vt:lpstr>
      <vt:lpstr>-윤고딕340</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Kised</dc:creator>
  <cp:lastModifiedBy>BAEK JH</cp:lastModifiedBy>
  <cp:revision>453</cp:revision>
  <cp:lastPrinted>2023-04-05T06:20:31Z</cp:lastPrinted>
  <dcterms:created xsi:type="dcterms:W3CDTF">2017-03-29T07:13:25Z</dcterms:created>
  <dcterms:modified xsi:type="dcterms:W3CDTF">2023-04-05T06:21:37Z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0x01010048E678091357F24E8F48B77CA27B8190</vt:lpwstr>
  </property>
</Properties>
</file>