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449" r:id="rId5"/>
    <p:sldId id="1032" r:id="rId6"/>
    <p:sldId id="1057" r:id="rId7"/>
    <p:sldId id="1058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66" r:id="rId16"/>
    <p:sldId id="1067" r:id="rId17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0" d="100"/>
          <a:sy n="110" d="100"/>
        </p:scale>
        <p:origin x="1836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384" y="49350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2023. 04. 17.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397436" y="5554734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2022254003</a:t>
            </a:r>
          </a:p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산업인공지능학과 </a:t>
            </a:r>
            <a:r>
              <a:rPr lang="ko-KR" altLang="en-US" sz="1600" dirty="0" err="1">
                <a:solidFill>
                  <a:srgbClr val="002060"/>
                </a:solidFill>
                <a:ea typeface="맑은 고딕" panose="020B0503020000020004" pitchFamily="50" charset="-127"/>
              </a:rPr>
              <a:t>백정흠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879005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04/17(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D8F1-79EE-62BB-666F-6E3124C7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278965"/>
            <a:ext cx="5904020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예측변수들의 수를 줄이기 위하여 후진제거 방법을 사용한다면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예측변수가 모델로부터 가장 먼저 탈락되겠는가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BFCB9-0F2B-DDF7-976C-25C1D67DBE75}"/>
              </a:ext>
            </a:extLst>
          </p:cNvPr>
          <p:cNvSpPr txBox="1"/>
          <p:nvPr/>
        </p:nvSpPr>
        <p:spPr>
          <a:xfrm>
            <a:off x="701957" y="2978995"/>
            <a:ext cx="726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계수의 절대값이 가장 작은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Gender=male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가 가장 먼저 탈락된다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48817-1BEE-106F-BB2D-8402E3618E4D}"/>
              </a:ext>
            </a:extLst>
          </p:cNvPr>
          <p:cNvSpPr/>
          <p:nvPr/>
        </p:nvSpPr>
        <p:spPr>
          <a:xfrm>
            <a:off x="394354" y="1522662"/>
            <a:ext cx="8312035" cy="109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예측변수들의 수를 줄이기 위하여 후진제거 방법을 사용한다면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예측변수가 모델로부터 가장 먼저 탈락되겠는가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27780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D1C1-E521-A62C-BEA9-EE91A1DC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461312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데이터의 첫 번째 구매 데이터를 이용하여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예측값과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예측오차가 어떻게 계산되는지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9CD38B-9210-4DC0-0C5C-B2AED6CF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8" y="2507492"/>
            <a:ext cx="5602560" cy="7863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9975F1-1F9B-A15C-F768-32A0F562418C}"/>
              </a:ext>
            </a:extLst>
          </p:cNvPr>
          <p:cNvSpPr/>
          <p:nvPr/>
        </p:nvSpPr>
        <p:spPr>
          <a:xfrm>
            <a:off x="415982" y="1178975"/>
            <a:ext cx="831203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데이터의 첫 번째 구매 데이터를 이용하여 예측값과 예측오차가 어떻게 계산되는지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799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F2270-D85B-A858-3612-5144B5F9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364014" cy="641350"/>
          </a:xfrm>
        </p:spPr>
        <p:txBody>
          <a:bodyPr/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데이터에 대한 모델의 성능을 검토한 후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예측 정확도에 대하여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평가하시오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4A41E-CBDB-3A24-822C-E718AD85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0" y="2355263"/>
            <a:ext cx="3219450" cy="96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2C0EE-7639-24E6-14B2-0DB8D4F35AEA}"/>
              </a:ext>
            </a:extLst>
          </p:cNvPr>
          <p:cNvSpPr txBox="1"/>
          <p:nvPr/>
        </p:nvSpPr>
        <p:spPr>
          <a:xfrm>
            <a:off x="4576534" y="2394885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오차의 절대값의 평균을 봤을 때 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오차가 꽤 큰 편인 것을 볼 수 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정확도가 낮다고 평가할 수 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579E58-1CF0-59FB-7F4E-2EE4E0BF6C65}"/>
              </a:ext>
            </a:extLst>
          </p:cNvPr>
          <p:cNvSpPr/>
          <p:nvPr/>
        </p:nvSpPr>
        <p:spPr>
          <a:xfrm>
            <a:off x="431954" y="1108256"/>
            <a:ext cx="8312035" cy="809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6)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데이터에 대한 모델의 성능을 검토한 후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예측 정확도에 대하여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평가하시오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285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AEF0-D456-7F71-1503-17C4077B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2" y="278965"/>
            <a:ext cx="6084022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잔차에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대한 히스토그램을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따르는가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이는 모델의 예측 성능에 어떠한 영향을 미치는가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6E8C8-B573-AF7C-8943-2DC19189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6" y="2168986"/>
            <a:ext cx="4261990" cy="3781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B84D9-ED14-8078-A8BB-483B1D17DD6F}"/>
              </a:ext>
            </a:extLst>
          </p:cNvPr>
          <p:cNvSpPr txBox="1"/>
          <p:nvPr/>
        </p:nvSpPr>
        <p:spPr>
          <a:xfrm>
            <a:off x="4121995" y="4100070"/>
            <a:ext cx="469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Söhne"/>
              </a:rPr>
              <a:t>잔차가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 정규분포를 따르는 경우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회귀 모델이 데이터를 잘 설명하고 </a:t>
            </a:r>
            <a:endParaRPr lang="en-US" altLang="ko-KR" sz="12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Söhne"/>
              </a:rPr>
              <a:t>예측하는데 적합한 모델이라는 것을 의미할 수 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Söhne"/>
              </a:rPr>
              <a:t>허나 모델의 히스토그램이 정규분포를 따르지 않고 있으므로 </a:t>
            </a:r>
            <a:endParaRPr lang="en-US" altLang="ko-KR" sz="1200" dirty="0">
              <a:solidFill>
                <a:schemeClr val="tx1"/>
              </a:solidFill>
              <a:latin typeface="Söhne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Söhne"/>
              </a:rPr>
              <a:t>예측 성능의 신뢰성이 낮다고 볼 수 있다</a:t>
            </a:r>
            <a:r>
              <a:rPr lang="en-US" altLang="ko-KR" sz="1200" dirty="0">
                <a:solidFill>
                  <a:schemeClr val="tx1"/>
                </a:solidFill>
                <a:latin typeface="Söhne"/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36039-3D79-286E-53B1-386970E08142}"/>
              </a:ext>
            </a:extLst>
          </p:cNvPr>
          <p:cNvSpPr/>
          <p:nvPr/>
        </p:nvSpPr>
        <p:spPr>
          <a:xfrm>
            <a:off x="341953" y="998973"/>
            <a:ext cx="8312035" cy="927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7)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잔차에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히스토그램을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정규분포를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따르는가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모델의 예측 성능에 어떠한 영향을 미치는가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12941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7"/>
            <a:ext cx="8312035" cy="4168002"/>
            <a:chOff x="495310" y="4004404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4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F97C5-A75F-B274-7E08-EFA032B5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0" y="278965"/>
            <a:ext cx="8460094" cy="641350"/>
          </a:xfrm>
        </p:spPr>
        <p:txBody>
          <a:bodyPr/>
          <a:lstStyle/>
          <a:p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변수들에 대한 테이블을 만들고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범주별로 소비금액의 평균과 표준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편차 계산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50C64-1507-75C9-7186-D0DCD7DD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2069453"/>
            <a:ext cx="4196786" cy="2430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88B24-1948-25CE-8193-8DF6B003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26" y="2037582"/>
            <a:ext cx="3976945" cy="24937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6471A2-6113-FD51-789F-3AB99D4F7069}"/>
              </a:ext>
            </a:extLst>
          </p:cNvPr>
          <p:cNvSpPr/>
          <p:nvPr/>
        </p:nvSpPr>
        <p:spPr>
          <a:xfrm>
            <a:off x="341953" y="1075058"/>
            <a:ext cx="8312035" cy="387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범주형 변수들에 대한 테이블을 만들고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범주별로 소비금액의 평균과 표준편차를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3916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7D71C-81F7-C7C8-0D35-060714FA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2" y="188964"/>
            <a:ext cx="8042031" cy="641350"/>
          </a:xfrm>
        </p:spPr>
        <p:txBody>
          <a:bodyPr/>
          <a:lstStyle/>
          <a:p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변수들에 대하여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작성하여 소비금액과의 관계를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탐색하시오</a:t>
            </a:r>
            <a:b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(Spending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Freq, Spending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last_update_days_ago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이들이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선형관계가 있어 보이는가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6BD40-4B41-D409-4E89-9A42362C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9" y="2088313"/>
            <a:ext cx="3473078" cy="2520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47BFBE-8E58-92EA-19C2-6BA5B7E5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8561"/>
            <a:ext cx="3597512" cy="2599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E0A30-FC87-E0B0-8F28-5E1EBF02C0EB}"/>
              </a:ext>
            </a:extLst>
          </p:cNvPr>
          <p:cNvSpPr txBox="1"/>
          <p:nvPr/>
        </p:nvSpPr>
        <p:spPr>
          <a:xfrm>
            <a:off x="1301641" y="5063931"/>
            <a:ext cx="594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위 두개의 연속형 변수들과 소비 금액은 선형관계가 아님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083129-7C39-5B9C-08E8-FB9259BF6C0D}"/>
              </a:ext>
            </a:extLst>
          </p:cNvPr>
          <p:cNvSpPr/>
          <p:nvPr/>
        </p:nvSpPr>
        <p:spPr>
          <a:xfrm>
            <a:off x="251952" y="1032631"/>
            <a:ext cx="8312035" cy="64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변수들에 대하여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작성하여 소비금액과의 관계를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(Spending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Freq, Spending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last_update_days_ago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선형관계가 있어 보이는가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86174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BEE5-1846-061D-021E-313791FB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278965"/>
            <a:ext cx="8042031" cy="641350"/>
          </a:xfrm>
        </p:spPr>
        <p:txBody>
          <a:bodyPr/>
          <a:lstStyle/>
          <a:p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레코드를 학습 데이터와 검증 데이터로 </a:t>
            </a:r>
            <a:r>
              <a:rPr lang="ko-KR" altLang="en-US" sz="16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나누시오</a:t>
            </a:r>
            <a:r>
              <a:rPr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D62C7-51A6-048C-1974-8C373340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168986"/>
            <a:ext cx="9001125" cy="15906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CA65EA0-A6E5-18FD-B32F-06F08F05BBB1}"/>
              </a:ext>
            </a:extLst>
          </p:cNvPr>
          <p:cNvSpPr/>
          <p:nvPr/>
        </p:nvSpPr>
        <p:spPr>
          <a:xfrm>
            <a:off x="296951" y="1101480"/>
            <a:ext cx="8312035" cy="747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레코드를 학습 데이터와 검증 데이터로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9431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2C17-F935-70CC-9EF1-37CF2E76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1" y="147650"/>
            <a:ext cx="6084022" cy="641350"/>
          </a:xfrm>
        </p:spPr>
        <p:txBody>
          <a:bodyPr/>
          <a:lstStyle/>
          <a:p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결과변수로 설정하고 위 표의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예측변수를 사용하여 다중 선형회귀 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만드시오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추정된 회귀모델식을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A9900-59CC-6C84-4FFF-A3FC745C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2" y="4874173"/>
            <a:ext cx="8468075" cy="1182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9A30E7-72B8-85CC-E54D-E22D898A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94" y="1178975"/>
            <a:ext cx="3600040" cy="38962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C85FF3-D2B4-AE39-5FE2-BFCCB244B226}"/>
              </a:ext>
            </a:extLst>
          </p:cNvPr>
          <p:cNvSpPr/>
          <p:nvPr/>
        </p:nvSpPr>
        <p:spPr>
          <a:xfrm>
            <a:off x="251953" y="1335788"/>
            <a:ext cx="3420038" cy="19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Spending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결과변수로 설정하고 위 표의 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예측변수를 사용하여 다중 선형회귀 모델을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만드시오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추정된 회귀모델식을 </a:t>
            </a:r>
            <a:r>
              <a:rPr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743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53016-7ABB-9E94-3890-CBA9B8A2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53" y="278965"/>
            <a:ext cx="5994021" cy="641350"/>
          </a:xfrm>
        </p:spPr>
        <p:txBody>
          <a:bodyPr/>
          <a:lstStyle/>
          <a:p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모델을 기반으로 하였을 때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돈을 지출할 것 같은 구매고객의 유형은 무엇인가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2847-D109-FB00-6C58-6EDDF98C1DA3}"/>
              </a:ext>
            </a:extLst>
          </p:cNvPr>
          <p:cNvSpPr txBox="1"/>
          <p:nvPr/>
        </p:nvSpPr>
        <p:spPr>
          <a:xfrm>
            <a:off x="1511966" y="3418393"/>
            <a:ext cx="5940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위 모델을 봤을 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가장 많은 돈을 지출할 고객은 구매 빈도수가 높고 인터넷 구매를 하며 거주지 주소가 아닌 유형이다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777BB-0708-C705-9FB8-9D7537C3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0" y="1977641"/>
            <a:ext cx="8468075" cy="11821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087C6D-C61B-EE55-F7F9-E148A88927A0}"/>
              </a:ext>
            </a:extLst>
          </p:cNvPr>
          <p:cNvSpPr/>
          <p:nvPr/>
        </p:nvSpPr>
        <p:spPr>
          <a:xfrm>
            <a:off x="317991" y="1128303"/>
            <a:ext cx="8312035" cy="64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 Spending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예측모델을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적합시키기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  <a:defRPr/>
            </a:pP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모델을 기반으로 하였을 때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돈을 지출할 것 같은 구매고객의 유형은 무엇인가</a:t>
            </a:r>
            <a:r>
              <a: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75351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43958</TotalTime>
  <Words>919</Words>
  <Application>Microsoft Office PowerPoint</Application>
  <PresentationFormat>화면 슬라이드 쇼(4:3)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Söhne</vt:lpstr>
      <vt:lpstr>맑은 고딕</vt:lpstr>
      <vt:lpstr>Arial</vt:lpstr>
      <vt:lpstr>Calibri</vt:lpstr>
      <vt:lpstr>Corbel</vt:lpstr>
      <vt:lpstr>Courier New</vt:lpstr>
      <vt:lpstr>Roboto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  <vt:lpstr>범주형 변수들에 대한 테이블을 만들고, 각 범주별로 소비금액의 평균과 표준편차 계산 </vt:lpstr>
      <vt:lpstr>연속형 변수들에 대하여 산점도(2개)를 작성하여 소비금액과의 관계를 탐색하시오 (Spending 대 Freq, Spending 대 last_update_days_ago). 이들이 선형관계가 있어 보이는가? </vt:lpstr>
      <vt:lpstr>2,000개의 레코드를 학습 데이터와 검증 데이터로 나누시오. </vt:lpstr>
      <vt:lpstr>Spending을 결과변수로 설정하고 위 표의 6개 예측변수를 사용하여 다중 선형회귀 모델을 만드시오. 추정된 회귀모델식을 구하시오. </vt:lpstr>
      <vt:lpstr>이 모델을 기반으로 하였을 때, 가장 많은 돈을 지출할 것 같은 구매고객의 유형은 무엇인가? </vt:lpstr>
      <vt:lpstr>예측변수들의 수를 줄이기 위하여 후진제거 방법을 사용한다면, 어떠한 예측변수가 모델로부터 가장 먼저 탈락되겠는가? </vt:lpstr>
      <vt:lpstr>검증 데이터의 첫 번째 구매 데이터를 이용하여 예측값과 예측오차가 어떻게 계산되는지 보이시오. </vt:lpstr>
      <vt:lpstr>검증 데이터에 대한 모델의 성능을 검토한 후, 모델의 예측 정확도에 대하여 평가하시오. </vt:lpstr>
      <vt:lpstr>모델의 잔차에 대한 히스토그램을 작성하시오. 정규분포를 따르는가? 이는 모델의 예측 성능에 어떠한 영향을 미치는가?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BAEK JH</cp:lastModifiedBy>
  <cp:revision>3202</cp:revision>
  <cp:lastPrinted>2006-07-05T10:01:35Z</cp:lastPrinted>
  <dcterms:created xsi:type="dcterms:W3CDTF">2004-08-18T11:28:05Z</dcterms:created>
  <dcterms:modified xsi:type="dcterms:W3CDTF">2023-04-17T06:29:43Z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