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449" r:id="rId5"/>
    <p:sldId id="1032" r:id="rId6"/>
    <p:sldId id="1057" r:id="rId7"/>
    <p:sldId id="1058" r:id="rId8"/>
    <p:sldId id="1059" r:id="rId9"/>
    <p:sldId id="1060" r:id="rId10"/>
    <p:sldId id="1061" r:id="rId11"/>
    <p:sldId id="1062" r:id="rId12"/>
    <p:sldId id="1063" r:id="rId13"/>
    <p:sldId id="1064" r:id="rId14"/>
    <p:sldId id="1065" r:id="rId15"/>
    <p:sldId id="1066" r:id="rId16"/>
    <p:sldId id="1067" r:id="rId17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10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14" d="100"/>
          <a:sy n="114" d="100"/>
        </p:scale>
        <p:origin x="1716" y="96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2023.04.17.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538979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Project(mid-term)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김철수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(202200000)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222941" y="2888994"/>
            <a:ext cx="6840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Predicting Software Reselling Profits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58E54-66C8-E30D-2820-0370EDF1A25F}"/>
              </a:ext>
            </a:extLst>
          </p:cNvPr>
          <p:cNvSpPr/>
          <p:nvPr/>
        </p:nvSpPr>
        <p:spPr bwMode="auto">
          <a:xfrm>
            <a:off x="2122950" y="3879005"/>
            <a:ext cx="5040057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마감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04/17(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오후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방법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eCampus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발표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파일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(.ppt)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제출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advTm="835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ED8F1-79EE-62BB-666F-6E3124C7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278965"/>
            <a:ext cx="5904020" cy="641350"/>
          </a:xfrm>
        </p:spPr>
        <p:txBody>
          <a:bodyPr/>
          <a:lstStyle/>
          <a:p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예측변수들의 수를 줄이기 위하여 후진제거 방법을 사용한다면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예측변수가 모델로부터 가장 먼저 탈락되겠는가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BFCB9-0F2B-DDF7-976C-25C1D67DBE75}"/>
              </a:ext>
            </a:extLst>
          </p:cNvPr>
          <p:cNvSpPr txBox="1"/>
          <p:nvPr/>
        </p:nvSpPr>
        <p:spPr>
          <a:xfrm>
            <a:off x="701957" y="2978995"/>
            <a:ext cx="726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계수의 절대값이 가장 작은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Gender=male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가 가장 먼저 탈락된다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780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D1C1-E521-A62C-BEA9-EE91A1DC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3" y="278965"/>
            <a:ext cx="5461312" cy="641350"/>
          </a:xfrm>
        </p:spPr>
        <p:txBody>
          <a:bodyPr/>
          <a:lstStyle/>
          <a:p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검증 데이터의 첫 번째 구매 데이터를 이용하여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예측값과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예측오차가 어떻게 계산되는지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보이시오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9CD38B-9210-4DC0-0C5C-B2AED6CF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" y="1358977"/>
            <a:ext cx="5602560" cy="78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AB598-7B6B-68DD-2F0B-448ED09B5C8E}"/>
              </a:ext>
            </a:extLst>
          </p:cNvPr>
          <p:cNvSpPr txBox="1"/>
          <p:nvPr/>
        </p:nvSpPr>
        <p:spPr>
          <a:xfrm>
            <a:off x="1781969" y="2708992"/>
            <a:ext cx="333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|</a:t>
            </a:r>
            <a:r>
              <a:rPr lang="ko-KR" altLang="en-US" b="1" dirty="0" err="1">
                <a:solidFill>
                  <a:schemeClr val="tx1"/>
                </a:solidFill>
              </a:rPr>
              <a:t>예측값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실제 값 </a:t>
            </a:r>
            <a:r>
              <a:rPr lang="en-US" altLang="ko-KR" b="1" dirty="0">
                <a:solidFill>
                  <a:schemeClr val="tx1"/>
                </a:solidFill>
              </a:rPr>
              <a:t>| = </a:t>
            </a:r>
            <a:r>
              <a:rPr lang="ko-KR" altLang="en-US" b="1" dirty="0">
                <a:solidFill>
                  <a:schemeClr val="tx1"/>
                </a:solidFill>
              </a:rPr>
              <a:t>예측 오차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위 식으로 오차를 계산</a:t>
            </a:r>
          </a:p>
        </p:txBody>
      </p:sp>
    </p:spTree>
    <p:extLst>
      <p:ext uri="{BB962C8B-B14F-4D97-AF65-F5344CB8AC3E}">
        <p14:creationId xmlns:p14="http://schemas.microsoft.com/office/powerpoint/2010/main" val="15787799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F2270-D85B-A858-3612-5144B5F9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3" y="278965"/>
            <a:ext cx="5364014" cy="641350"/>
          </a:xfrm>
        </p:spPr>
        <p:txBody>
          <a:bodyPr/>
          <a:lstStyle/>
          <a:p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검증 데이터에 대한 모델의 성능을 검토한 후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예측 정확도에 대하여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평가하시오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14A41E-CBDB-3A24-822C-E718AD85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59" y="1268976"/>
            <a:ext cx="3219450" cy="96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32C0EE-7639-24E6-14B2-0DB8D4F35AEA}"/>
              </a:ext>
            </a:extLst>
          </p:cNvPr>
          <p:cNvSpPr txBox="1"/>
          <p:nvPr/>
        </p:nvSpPr>
        <p:spPr>
          <a:xfrm>
            <a:off x="431954" y="2978995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오차의 절대값의 평균을 </a:t>
            </a:r>
            <a:r>
              <a:rPr lang="ko-KR" altLang="en-US" b="1" dirty="0" err="1">
                <a:solidFill>
                  <a:schemeClr val="tx1"/>
                </a:solidFill>
              </a:rPr>
              <a:t>봤을때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오차가 꽤 큰 </a:t>
            </a:r>
            <a:r>
              <a:rPr lang="ko-KR" altLang="en-US" b="1" dirty="0" err="1">
                <a:solidFill>
                  <a:schemeClr val="tx1"/>
                </a:solidFill>
              </a:rPr>
              <a:t>편인것을</a:t>
            </a:r>
            <a:r>
              <a:rPr lang="ko-KR" altLang="en-US" b="1" dirty="0">
                <a:solidFill>
                  <a:schemeClr val="tx1"/>
                </a:solidFill>
              </a:rPr>
              <a:t> 볼 수 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이에 정확도가 낮다고 평가할 수 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856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6AEF0-D456-7F71-1503-17C4077B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52" y="278965"/>
            <a:ext cx="6084022" cy="641350"/>
          </a:xfrm>
        </p:spPr>
        <p:txBody>
          <a:bodyPr/>
          <a:lstStyle/>
          <a:p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잔차에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대한 히스토그램을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작성하시오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정규분포를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따르는가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이는 모델의 예측 성능에 어떠한 영향을 미치는가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6E8C8-B573-AF7C-8943-2DC19189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56" y="1358977"/>
            <a:ext cx="4923350" cy="4368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B84D9-ED14-8078-A8BB-483B1D17DD6F}"/>
              </a:ext>
            </a:extLst>
          </p:cNvPr>
          <p:cNvSpPr txBox="1"/>
          <p:nvPr/>
        </p:nvSpPr>
        <p:spPr>
          <a:xfrm>
            <a:off x="4391998" y="3127566"/>
            <a:ext cx="4695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Söhne"/>
              </a:rPr>
              <a:t>잔차가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Söhne"/>
              </a:rPr>
              <a:t> 정규분포를 따르는 경우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Söhne"/>
              </a:rPr>
              <a:t>회귀 모델이 데이터를 잘 설명하고 </a:t>
            </a:r>
            <a:endParaRPr lang="en-US" altLang="ko-KR" sz="12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Söhne"/>
              </a:rPr>
              <a:t>예측하는데 적합한 모델이라는 것을 의미할 수 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Söhne"/>
              </a:rPr>
              <a:t>허나 모델의 히스토그램이 정규분포를 따르지 않고 있으므로 </a:t>
            </a:r>
            <a:endParaRPr lang="en-US" altLang="ko-KR" sz="1200" dirty="0">
              <a:solidFill>
                <a:schemeClr val="tx1"/>
              </a:solidFill>
              <a:latin typeface="Söhne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Söhne"/>
              </a:rPr>
              <a:t>예측 성능의 신뢰성이 낮다고 볼 수 있다</a:t>
            </a:r>
            <a:r>
              <a:rPr lang="en-US" altLang="ko-KR" sz="1200" dirty="0">
                <a:solidFill>
                  <a:schemeClr val="tx1"/>
                </a:solidFill>
                <a:latin typeface="Söhne"/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941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타이코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소프트웨어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en-US" altLang="ko-KR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Tayko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Software)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게임 및 교육용 소프트웨어를 판매하는 소프트웨어 카탈로그 회사이다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회사는 소프트웨어 제품 제조로 창업하였고 나중에 제품에 대한 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소유권을 가지게 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최근 이 회사는 새로운 카탈로그에 들어갈 제품 목록을 수정하였고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이를 고객에게 우편 배송하였다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우편물 발송으로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건의 구매 성과를 올렸다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데이터를 기반으로 구매 고객의 소비금액을 예측하는 모델을 고안하고자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[Tayko.csv]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파일은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건에 대한 구매 정보를 포함하고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아래의 표는 이 문제에서 사용된 변수들에 대하여 기술한 것이다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엑셀 파일에는 추가적인 변수들이 포함되어 있음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802073-BED5-1DDB-8445-6DA89F38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28132"/>
              </p:ext>
            </p:extLst>
          </p:nvPr>
        </p:nvGraphicFramePr>
        <p:xfrm>
          <a:off x="395999" y="4059007"/>
          <a:ext cx="8316047" cy="20390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859412892"/>
                    </a:ext>
                  </a:extLst>
                </a:gridCol>
                <a:gridCol w="6300070">
                  <a:extLst>
                    <a:ext uri="{9D8B030D-6E8A-4147-A177-3AD203B41FA5}">
                      <a16:colId xmlns:a16="http://schemas.microsoft.com/office/drawing/2014/main" val="243911767"/>
                    </a:ext>
                  </a:extLst>
                </a:gridCol>
              </a:tblGrid>
              <a:tr h="253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 내역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955784419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US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미국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870109267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Freq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전년도의 거래 건수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81155104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last_update_days_ago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고객레코드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최종갱신일로부터의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경과 일수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29722320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 order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고객이 최소한 한 번 이상 인터넷 구매를 했는가에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7194687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Gender=male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남성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또는 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638438812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Address_is_res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거주지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662717880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Spending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결과 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테스트 우편물에 의한 구매액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달러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8920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7"/>
            <a:ext cx="8312035" cy="4168002"/>
            <a:chOff x="495310" y="4004404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4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 변수들에 대하여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선형관계가 있어 보이는가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2,000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모델을 기반으로 하였을 때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많은 돈을 지출할 것 같은 구매고객의 유형은 무엇인가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예측변수들의 수를 줄이기 위하여 후진제거 방법을 사용한다면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어떠한 예측변수가 모델로부터 가장 먼저 탈락되겠는가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데이터의 첫 번째 구매 데이터를 이용하여 예측값과 예측오차가 어떻게 계산되는지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데이터에 대한 모델의 성능을 검토한 후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예측 정확도에 대하여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잔차에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대한 히스토그램을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정규분포를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따르는가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</p:spTree>
    <p:extLst>
      <p:ext uri="{BB962C8B-B14F-4D97-AF65-F5344CB8AC3E}">
        <p14:creationId xmlns:p14="http://schemas.microsoft.com/office/powerpoint/2010/main" val="1152244413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3F185D-BF69-AC3E-33DC-6A2BF2D5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6" y="1421022"/>
            <a:ext cx="5071998" cy="477666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91AAAE-96DA-C058-48A0-D3D396713BF1}"/>
              </a:ext>
            </a:extLst>
          </p:cNvPr>
          <p:cNvSpPr/>
          <p:nvPr/>
        </p:nvSpPr>
        <p:spPr bwMode="auto">
          <a:xfrm>
            <a:off x="1383980" y="4059007"/>
            <a:ext cx="6210070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0000" marR="0" indent="-1800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※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코딩을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통해 해결해야 하는 문제의 경우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설명과 함께 코드와 결과값을 이 예시처럼 꼭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‘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붙여넣기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’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하시기 바랍니다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.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별도 제출 없음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055445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F97C5-A75F-B274-7E08-EFA032B5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0" y="278965"/>
            <a:ext cx="8460094" cy="641350"/>
          </a:xfrm>
        </p:spPr>
        <p:txBody>
          <a:bodyPr/>
          <a:lstStyle/>
          <a:p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범주형 변수들에 대한 테이블을 만들고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각 범주별로 소비금액의 평균과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 계산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50C64-1507-75C9-7186-D0DCD7DD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4" y="2069453"/>
            <a:ext cx="4196786" cy="24300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288B24-1948-25CE-8193-8DF6B003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526" y="2037582"/>
            <a:ext cx="3976945" cy="24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916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7D71C-81F7-C7C8-0D35-060714FA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52" y="188964"/>
            <a:ext cx="8042031" cy="641350"/>
          </a:xfrm>
        </p:spPr>
        <p:txBody>
          <a:bodyPr/>
          <a:lstStyle/>
          <a:p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연속형 변수들에 대하여 </a:t>
            </a:r>
            <a:r>
              <a:rPr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산점도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작성하여 소비금액과의 관계를 </a:t>
            </a:r>
            <a:r>
              <a:rPr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탐색하시오</a:t>
            </a:r>
            <a:b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(Spending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Freq, Spending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last_update_days_ago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이들이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선형관계가 있어 보이는가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C6BD40-4B41-D409-4E89-9A42362C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4" y="1178975"/>
            <a:ext cx="3473078" cy="2520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47BFBE-8E58-92EA-19C2-6BA5B7E5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29" y="1178975"/>
            <a:ext cx="3597512" cy="2599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E0A30-FC87-E0B0-8F28-5E1EBF02C0EB}"/>
              </a:ext>
            </a:extLst>
          </p:cNvPr>
          <p:cNvSpPr txBox="1"/>
          <p:nvPr/>
        </p:nvSpPr>
        <p:spPr>
          <a:xfrm>
            <a:off x="1154164" y="4239009"/>
            <a:ext cx="623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위 두개의 연속형 변수들은 소비 금액은 선형관계이지 않다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174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4BEE5-1846-061D-021E-313791FB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278965"/>
            <a:ext cx="8042031" cy="641350"/>
          </a:xfrm>
        </p:spPr>
        <p:txBody>
          <a:bodyPr/>
          <a:lstStyle/>
          <a:p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개의 레코드를 학습 데이터와 검증 데이터로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나누시오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0D62C7-51A6-048C-1974-8C373340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" y="1988984"/>
            <a:ext cx="90011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431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E2C17-F935-70CC-9EF1-37CF2E76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1" y="147650"/>
            <a:ext cx="6084022" cy="641350"/>
          </a:xfrm>
        </p:spPr>
        <p:txBody>
          <a:bodyPr/>
          <a:lstStyle/>
          <a:p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Spending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결과변수로 설정하고 위 표의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 예측변수를 사용하여 다중 선형회귀 모델을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만드시오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추정된 회귀모델식을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CA9900-59CC-6C84-4FFF-A3FC745C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2" y="4874173"/>
            <a:ext cx="8468075" cy="1182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9A30E7-72B8-85CC-E54D-E22D898A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94" y="1178975"/>
            <a:ext cx="3600040" cy="38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33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53016-7ABB-9E94-3890-CBA9B8A2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3" y="278965"/>
            <a:ext cx="5994021" cy="641350"/>
          </a:xfrm>
        </p:spPr>
        <p:txBody>
          <a:bodyPr/>
          <a:lstStyle/>
          <a:p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 모델을 기반으로 하였을 때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돈을 지출할 것 같은 구매고객의 유형은 무엇인가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F2847-D109-FB00-6C58-6EDDF98C1DA3}"/>
              </a:ext>
            </a:extLst>
          </p:cNvPr>
          <p:cNvSpPr txBox="1"/>
          <p:nvPr/>
        </p:nvSpPr>
        <p:spPr>
          <a:xfrm>
            <a:off x="1511966" y="3418393"/>
            <a:ext cx="59400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위 모델을 봤을 때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가장 많은 돈을 지출할 고객은 구매 빈도수가 높고 인터넷 구매를 하며 거주지 주소가 아닌 유형이다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777BB-0708-C705-9FB8-9D7537C35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1" y="1448978"/>
            <a:ext cx="8468075" cy="11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351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43562</TotalTime>
  <Words>692</Words>
  <Application>Microsoft Office PowerPoint</Application>
  <PresentationFormat>화면 슬라이드 쇼(4:3)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Söhne</vt:lpstr>
      <vt:lpstr>맑은 고딕</vt:lpstr>
      <vt:lpstr>Arial</vt:lpstr>
      <vt:lpstr>Calibri</vt:lpstr>
      <vt:lpstr>Corbel</vt:lpstr>
      <vt:lpstr>Courier New</vt:lpstr>
      <vt:lpstr>Roboto</vt:lpstr>
      <vt:lpstr>Wingdings</vt:lpstr>
      <vt:lpstr>1_Default Design</vt:lpstr>
      <vt:lpstr>PowerPoint 프레젠테이션</vt:lpstr>
      <vt:lpstr>Predicting Software Reselling Profits</vt:lpstr>
      <vt:lpstr>Predicting Software Reselling Profits</vt:lpstr>
      <vt:lpstr>Predicting Software Reselling Profits</vt:lpstr>
      <vt:lpstr>범주형 변수들에 대한 테이블을 만들고, 각 범주별로 소비금액의 평균과 표준편차 계산 </vt:lpstr>
      <vt:lpstr>연속형 변수들에 대하여 산점도(2개)를 작성하여 소비금액과의 관계를 탐색하시오 (Spending 대 Freq, Spending 대 last_update_days_ago). 이들이 선형관계가 있어 보이는가? </vt:lpstr>
      <vt:lpstr>2,000개의 레코드를 학습 데이터와 검증 데이터로 나누시오. </vt:lpstr>
      <vt:lpstr>Spending을 결과변수로 설정하고 위 표의 6개 예측변수를 사용하여 다중 선형회귀 모델을 만드시오. 추정된 회귀모델식을 구하시오. </vt:lpstr>
      <vt:lpstr>이 모델을 기반으로 하였을 때, 가장 많은 돈을 지출할 것 같은 구매고객의 유형은 무엇인가? </vt:lpstr>
      <vt:lpstr>예측변수들의 수를 줄이기 위하여 후진제거 방법을 사용한다면, 어떠한 예측변수가 모델로부터 가장 먼저 탈락되겠는가? </vt:lpstr>
      <vt:lpstr>검증 데이터의 첫 번째 구매 데이터를 이용하여 예측값과 예측오차가 어떻게 계산되는지 보이시오. </vt:lpstr>
      <vt:lpstr>검증 데이터에 대한 모델의 성능을 검토한 후, 모델의 예측 정확도에 대하여 평가하시오. </vt:lpstr>
      <vt:lpstr>모델의 잔차에 대한 히스토그램을 작성하시오. 정규분포를 따르는가? 이는 모델의 예측 성능에 어떠한 영향을 미치는가?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전 준오</cp:lastModifiedBy>
  <cp:revision>3201</cp:revision>
  <cp:lastPrinted>2006-07-05T10:01:35Z</cp:lastPrinted>
  <dcterms:created xsi:type="dcterms:W3CDTF">2004-08-18T11:28:05Z</dcterms:created>
  <dcterms:modified xsi:type="dcterms:W3CDTF">2023-04-15T10:29:13Z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