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1" r:id="rId9"/>
    <p:sldId id="261" r:id="rId10"/>
    <p:sldId id="272" r:id="rId11"/>
    <p:sldId id="270" r:id="rId12"/>
    <p:sldId id="266" r:id="rId13"/>
    <p:sldId id="273" r:id="rId14"/>
    <p:sldId id="265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57" autoAdjust="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xmlns="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EBA85-264B-4A98-A66C-68A9890A30A6}" type="datetime1">
              <a:rPr lang="fr-FR" smtClean="0"/>
              <a:t>17/06/2022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10B77D-D561-4A25-8C29-51CAB365AE4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57F55-8004-4B98-A53C-B2F0D01AB59E}" type="datetime1">
              <a:rPr lang="fr-FR" smtClean="0"/>
              <a:pPr/>
              <a:t>17/06/2022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3833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608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03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76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6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15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5129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99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383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368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60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xmlns="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dirty="0"/>
              <a:t>Insérez ou glissez-déplacez votre photo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xmlns="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xmlns="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fr-FR" sz="1000" noProof="1">
              <a:latin typeface="Tw Cen MT" panose="020B0602020104020603" pitchFamily="34" charset="0"/>
            </a:endParaRP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xmlns="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7" name="Graphique 11">
            <a:extLst>
              <a:ext uri="{FF2B5EF4-FFF2-40B4-BE49-F238E27FC236}">
                <a16:creationId xmlns:a16="http://schemas.microsoft.com/office/drawing/2014/main" xmlns="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pPr rtl="0"/>
            <a:endParaRPr lang="fr-FR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xmlns="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6" name="Sous-titre">
            <a:extLst>
              <a:ext uri="{FF2B5EF4-FFF2-40B4-BE49-F238E27FC236}">
                <a16:creationId xmlns:a16="http://schemas.microsoft.com/office/drawing/2014/main" xmlns="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3" name="Col gauche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620000"/>
            <a:ext cx="5580000" cy="45000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Col droite">
            <a:extLst>
              <a:ext uri="{FF2B5EF4-FFF2-40B4-BE49-F238E27FC236}">
                <a16:creationId xmlns:a16="http://schemas.microsoft.com/office/drawing/2014/main" xmlns="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53200" y="1620000"/>
            <a:ext cx="5580000" cy="45000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s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Sous-titre">
            <a:extLst>
              <a:ext uri="{FF2B5EF4-FFF2-40B4-BE49-F238E27FC236}">
                <a16:creationId xmlns:a16="http://schemas.microsoft.com/office/drawing/2014/main" xmlns="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 10">
            <a:extLst>
              <a:ext uri="{FF2B5EF4-FFF2-40B4-BE49-F238E27FC236}">
                <a16:creationId xmlns:a16="http://schemas.microsoft.com/office/drawing/2014/main" xmlns="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Espace réservé d’image 9">
            <a:extLst>
              <a:ext uri="{FF2B5EF4-FFF2-40B4-BE49-F238E27FC236}">
                <a16:creationId xmlns:a16="http://schemas.microsoft.com/office/drawing/2014/main" xmlns="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xmlns="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18" name="Graphisme 15">
            <a:extLst>
              <a:ext uri="{FF2B5EF4-FFF2-40B4-BE49-F238E27FC236}">
                <a16:creationId xmlns:a16="http://schemas.microsoft.com/office/drawing/2014/main" xmlns="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6" name="Sous-titre">
            <a:extLst>
              <a:ext uri="{FF2B5EF4-FFF2-40B4-BE49-F238E27FC236}">
                <a16:creationId xmlns:a16="http://schemas.microsoft.com/office/drawing/2014/main" xmlns="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3" name="Col gauche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xmlns="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6" name="Sous-titre">
            <a:extLst>
              <a:ext uri="{FF2B5EF4-FFF2-40B4-BE49-F238E27FC236}">
                <a16:creationId xmlns:a16="http://schemas.microsoft.com/office/drawing/2014/main" xmlns="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3" name="Col gauche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Espace réservé d’image 5">
            <a:extLst>
              <a:ext uri="{FF2B5EF4-FFF2-40B4-BE49-F238E27FC236}">
                <a16:creationId xmlns:a16="http://schemas.microsoft.com/office/drawing/2014/main" xmlns="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9" name="Espace réservé d’image 5">
            <a:extLst>
              <a:ext uri="{FF2B5EF4-FFF2-40B4-BE49-F238E27FC236}">
                <a16:creationId xmlns:a16="http://schemas.microsoft.com/office/drawing/2014/main" xmlns="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10" name="Espace réservé d’image 5">
            <a:extLst>
              <a:ext uri="{FF2B5EF4-FFF2-40B4-BE49-F238E27FC236}">
                <a16:creationId xmlns:a16="http://schemas.microsoft.com/office/drawing/2014/main" xmlns="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11" name="Espace réservé d’image 5">
            <a:extLst>
              <a:ext uri="{FF2B5EF4-FFF2-40B4-BE49-F238E27FC236}">
                <a16:creationId xmlns:a16="http://schemas.microsoft.com/office/drawing/2014/main" xmlns="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12" name="Espace réservé d’image 5">
            <a:extLst>
              <a:ext uri="{FF2B5EF4-FFF2-40B4-BE49-F238E27FC236}">
                <a16:creationId xmlns:a16="http://schemas.microsoft.com/office/drawing/2014/main" xmlns="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Col gauche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980000"/>
            <a:ext cx="5580000" cy="41400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3" name="En-tête gauche">
            <a:extLst>
              <a:ext uri="{FF2B5EF4-FFF2-40B4-BE49-F238E27FC236}">
                <a16:creationId xmlns:a16="http://schemas.microsoft.com/office/drawing/2014/main" xmlns="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fr-FR" noProof="0" dirty="0"/>
              <a:t>Comparer A</a:t>
            </a:r>
          </a:p>
        </p:txBody>
      </p:sp>
      <p:sp>
        <p:nvSpPr>
          <p:cNvPr id="4" name="Col droite">
            <a:extLst>
              <a:ext uri="{FF2B5EF4-FFF2-40B4-BE49-F238E27FC236}">
                <a16:creationId xmlns:a16="http://schemas.microsoft.com/office/drawing/2014/main" xmlns="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53200" y="1980000"/>
            <a:ext cx="5580000" cy="41400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5" name="En-tête droit">
            <a:extLst>
              <a:ext uri="{FF2B5EF4-FFF2-40B4-BE49-F238E27FC236}">
                <a16:creationId xmlns:a16="http://schemas.microsoft.com/office/drawing/2014/main" xmlns="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fr-FR" noProof="0" dirty="0"/>
              <a:t>Comparer B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0" name="Légende">
            <a:extLst>
              <a:ext uri="{FF2B5EF4-FFF2-40B4-BE49-F238E27FC236}">
                <a16:creationId xmlns:a16="http://schemas.microsoft.com/office/drawing/2014/main" xmlns="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 dirty="0"/>
              <a:t>Placez la légende de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élément multimédia 2">
            <a:extLst>
              <a:ext uri="{FF2B5EF4-FFF2-40B4-BE49-F238E27FC236}">
                <a16:creationId xmlns:a16="http://schemas.microsoft.com/office/drawing/2014/main" xmlns="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Insérer votre vidéo</a:t>
            </a:r>
          </a:p>
        </p:txBody>
      </p:sp>
      <p:sp>
        <p:nvSpPr>
          <p:cNvPr id="5" name="Légende">
            <a:extLst>
              <a:ext uri="{FF2B5EF4-FFF2-40B4-BE49-F238E27FC236}">
                <a16:creationId xmlns:a16="http://schemas.microsoft.com/office/drawing/2014/main" xmlns="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 dirty="0"/>
              <a:t>Placez la légende de votre photo ici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éparat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xmlns="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Espace réservé d’image 9">
            <a:extLst>
              <a:ext uri="{FF2B5EF4-FFF2-40B4-BE49-F238E27FC236}">
                <a16:creationId xmlns:a16="http://schemas.microsoft.com/office/drawing/2014/main" xmlns="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dirty="0"/>
              <a:t>Insérez ou glissez-déplacez votre photo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dirty="0"/>
              <a:t>Merci</a:t>
            </a:r>
          </a:p>
        </p:txBody>
      </p:sp>
      <p:sp>
        <p:nvSpPr>
          <p:cNvPr id="18" name="Graphisme 15">
            <a:extLst>
              <a:ext uri="{FF2B5EF4-FFF2-40B4-BE49-F238E27FC236}">
                <a16:creationId xmlns:a16="http://schemas.microsoft.com/office/drawing/2014/main" xmlns="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fr-FR" dirty="0"/>
          </a:p>
        </p:txBody>
      </p:sp>
      <p:sp>
        <p:nvSpPr>
          <p:cNvPr id="15" name="Nom">
            <a:extLst>
              <a:ext uri="{FF2B5EF4-FFF2-40B4-BE49-F238E27FC236}">
                <a16:creationId xmlns:a16="http://schemas.microsoft.com/office/drawing/2014/main" xmlns="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rtlCol="0"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dirty="0"/>
              <a:t>Nom</a:t>
            </a:r>
          </a:p>
        </p:txBody>
      </p:sp>
      <p:sp>
        <p:nvSpPr>
          <p:cNvPr id="16" name="E-mail">
            <a:extLst>
              <a:ext uri="{FF2B5EF4-FFF2-40B4-BE49-F238E27FC236}">
                <a16:creationId xmlns:a16="http://schemas.microsoft.com/office/drawing/2014/main" xmlns="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rtlCol="0"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dirty="0"/>
              <a:t>E-mail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xmlns="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fr-FR" sz="1000" noProof="1">
              <a:latin typeface="Tw Cen MT" panose="020B0602020104020603" pitchFamily="34" charset="0"/>
            </a:endParaRP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0" name="Sous-titre">
            <a:extLst>
              <a:ext uri="{FF2B5EF4-FFF2-40B4-BE49-F238E27FC236}">
                <a16:creationId xmlns:a16="http://schemas.microsoft.com/office/drawing/2014/main" xmlns="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69A7081-42C5-4F4E-8A26-E7788CCF4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11473200" cy="45000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r>
              <a:rPr lang="fr-FR" sz="1000" noProof="1">
                <a:latin typeface="+mn-lt"/>
              </a:rPr>
              <a:t>Jens Martensson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xmlns="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058DB212-BFA2-403F-85EF-DFD3FF6D973A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jpe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6514" y="1227425"/>
            <a:ext cx="4118608" cy="2111087"/>
          </a:xfrm>
        </p:spPr>
        <p:txBody>
          <a:bodyPr rtlCol="0"/>
          <a:lstStyle/>
          <a:p>
            <a:pPr rtl="0"/>
            <a:r>
              <a:rPr lang="fr-FR" sz="9600" b="1" dirty="0" err="1" smtClean="0"/>
              <a:t>Resume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smtClean="0">
                <a:solidFill>
                  <a:srgbClr val="FF0000"/>
                </a:solidFill>
              </a:rPr>
              <a:t/>
            </a:r>
            <a:br>
              <a:rPr lang="fr-FR" sz="9600" b="1" dirty="0" smtClean="0">
                <a:solidFill>
                  <a:srgbClr val="FF0000"/>
                </a:solidFill>
              </a:rPr>
            </a:br>
            <a:r>
              <a:rPr lang="fr-FR" sz="9600" b="1" dirty="0" smtClean="0">
                <a:solidFill>
                  <a:srgbClr val="FF0000"/>
                </a:solidFill>
              </a:rPr>
              <a:t> </a:t>
            </a:r>
            <a:r>
              <a:rPr lang="fr-FR" sz="9600" b="1" dirty="0" err="1" smtClean="0">
                <a:solidFill>
                  <a:srgbClr val="FF0000"/>
                </a:solidFill>
              </a:rPr>
              <a:t>Parser</a:t>
            </a:r>
            <a:endParaRPr lang="fr-FR" sz="9600" b="1" dirty="0">
              <a:solidFill>
                <a:srgbClr val="FF0000"/>
              </a:solidFill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xmlns="" id="{1B17638D-56AE-48AD-96C8-EE46229C74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sme 8" descr="contour de radar spatial">
            <a:extLst>
              <a:ext uri="{FF2B5EF4-FFF2-40B4-BE49-F238E27FC236}">
                <a16:creationId xmlns:a16="http://schemas.microsoft.com/office/drawing/2014/main" xmlns="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dirty="0"/>
          </a:p>
        </p:txBody>
      </p:sp>
      <p:pic>
        <p:nvPicPr>
          <p:cNvPr id="9" name="Espace réservé d’image 8" descr="Personne en combinaison spatiale dans un vaisseau spatial">
            <a:extLst>
              <a:ext uri="{FF2B5EF4-FFF2-40B4-BE49-F238E27FC236}">
                <a16:creationId xmlns:a16="http://schemas.microsoft.com/office/drawing/2014/main" xmlns="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 txBox="1">
            <a:spLocks/>
          </p:cNvSpPr>
          <p:nvPr/>
        </p:nvSpPr>
        <p:spPr>
          <a:xfrm>
            <a:off x="4678878" y="5791520"/>
            <a:ext cx="3125474" cy="885503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/>
              <a:t>BAGUIAN HAROUNA</a:t>
            </a:r>
          </a:p>
          <a:p>
            <a:r>
              <a:rPr lang="fr-FR" sz="2000" b="1" dirty="0" smtClean="0"/>
              <a:t>DIASSANA FATOUMATA</a:t>
            </a:r>
            <a:r>
              <a:rPr lang="fr-FR" dirty="0" smtClean="0"/>
              <a:t> </a:t>
            </a:r>
          </a:p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058DB212-BFA2-403F-85EF-DFD3FF6D973A}" type="slidenum">
              <a:rPr lang="fr-FR" noProof="0" smtClean="0"/>
              <a:pPr rtl="0"/>
              <a:t>10</a:t>
            </a:fld>
            <a:endParaRPr lang="fr-FR" noProof="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659" y="1467716"/>
            <a:ext cx="7992093" cy="3257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70659" y="677285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dirty="0" err="1" smtClean="0"/>
              <a:t>Choose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skills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8604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058DB212-BFA2-403F-85EF-DFD3FF6D973A}" type="slidenum">
              <a:rPr lang="fr-FR" noProof="0" smtClean="0"/>
              <a:pPr rtl="0"/>
              <a:t>11</a:t>
            </a:fld>
            <a:endParaRPr lang="fr-FR" noProof="0" dirty="0"/>
          </a:p>
        </p:txBody>
      </p:sp>
      <p:pic>
        <p:nvPicPr>
          <p:cNvPr id="11" name="Imag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855023" y="1496292"/>
            <a:ext cx="9547761" cy="46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Légende">
            <a:extLst>
              <a:ext uri="{FF2B5EF4-FFF2-40B4-BE49-F238E27FC236}">
                <a16:creationId xmlns:a16="http://schemas.microsoft.com/office/drawing/2014/main" xmlns="" id="{7D64EECE-959D-459E-BAFC-4E6C13A0D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27" name="Groupe 26" descr="Légende">
            <a:extLst>
              <a:ext uri="{FF2B5EF4-FFF2-40B4-BE49-F238E27FC236}">
                <a16:creationId xmlns:a16="http://schemas.microsoft.com/office/drawing/2014/main" xmlns="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Zone de texte 27">
              <a:extLst>
                <a:ext uri="{FF2B5EF4-FFF2-40B4-BE49-F238E27FC236}">
                  <a16:creationId xmlns:a16="http://schemas.microsoft.com/office/drawing/2014/main" xmlns="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>
                  <a:latin typeface="+mj-lt"/>
                </a:rPr>
                <a:t>Données A</a:t>
              </a:r>
              <a:endParaRPr lang="fr-FR" sz="1200" noProof="1">
                <a:latin typeface="+mj-lt"/>
              </a:endParaRPr>
            </a:p>
          </p:txBody>
        </p:sp>
        <p:sp>
          <p:nvSpPr>
            <p:cNvPr id="29" name="Zone de texte 28">
              <a:extLst>
                <a:ext uri="{FF2B5EF4-FFF2-40B4-BE49-F238E27FC236}">
                  <a16:creationId xmlns:a16="http://schemas.microsoft.com/office/drawing/2014/main" xmlns="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>
                  <a:latin typeface="+mj-lt"/>
                </a:rPr>
                <a:t>Données B</a:t>
              </a:r>
              <a:endParaRPr lang="fr-FR" sz="1200" noProof="1"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ACD1BF27-2213-45CE-A667-788F7924C2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54F87B6B-A885-4EEB-8E55-6E1DA1BD0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B4B2BC6-FC0E-4408-9491-47D196A52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Zone de texte 32">
              <a:extLst>
                <a:ext uri="{FF2B5EF4-FFF2-40B4-BE49-F238E27FC236}">
                  <a16:creationId xmlns:a16="http://schemas.microsoft.com/office/drawing/2014/main" xmlns="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>
                  <a:latin typeface="+mj-lt"/>
                </a:rPr>
                <a:t>Données C</a:t>
              </a:r>
              <a:endParaRPr lang="fr-FR" sz="1200" noProof="1">
                <a:latin typeface="+mj-lt"/>
              </a:endParaRP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12</a:t>
            </a:fld>
            <a:endParaRPr lang="fr-FR" dirty="0"/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235033" y="1515745"/>
            <a:ext cx="9718351" cy="448129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270659" y="677285"/>
            <a:ext cx="1858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dirty="0" smtClean="0"/>
              <a:t>Résultats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058DB212-BFA2-403F-85EF-DFD3FF6D973A}" type="slidenum">
              <a:rPr lang="fr-FR" noProof="0" smtClean="0"/>
              <a:pPr rtl="0"/>
              <a:t>13</a:t>
            </a:fld>
            <a:endParaRPr lang="fr-FR" noProof="0" dirty="0"/>
          </a:p>
        </p:txBody>
      </p:sp>
      <p:sp>
        <p:nvSpPr>
          <p:cNvPr id="5" name="Rectangle 4"/>
          <p:cNvSpPr/>
          <p:nvPr/>
        </p:nvSpPr>
        <p:spPr>
          <a:xfrm>
            <a:off x="1270659" y="677285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dirty="0" smtClean="0"/>
              <a:t>Conclusion</a:t>
            </a:r>
            <a:endParaRPr lang="fr-F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10637" y="1886590"/>
            <a:ext cx="104265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dirty="0" smtClean="0"/>
              <a:t>l‘analyseur de cv est un aubaine pour de nombreuse entreprises</a:t>
            </a:r>
          </a:p>
          <a:p>
            <a:pPr>
              <a:lnSpc>
                <a:spcPct val="100000"/>
              </a:lnSpc>
            </a:pPr>
            <a:r>
              <a:rPr lang="fr-FR" sz="2400" dirty="0" smtClean="0"/>
              <a:t>Cependant il présente beaucoup de vailles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365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noProof="1"/>
              <a:t>Jens Martensson</a:t>
            </a:r>
          </a:p>
        </p:txBody>
      </p:sp>
      <p:pic>
        <p:nvPicPr>
          <p:cNvPr id="18" name="Graphisme 17" descr="Icône d’enveloppe" title="Icône d’e-mail du présentateur">
            <a:extLst>
              <a:ext uri="{FF2B5EF4-FFF2-40B4-BE49-F238E27FC236}">
                <a16:creationId xmlns:a16="http://schemas.microsoft.com/office/drawing/2014/main" xmlns="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noProof="1"/>
              <a:t>jens@bellowscollege.com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xmlns="" id="{F0F12597-AABE-455F-AE27-B788519B20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orme libre : Forme 14">
              <a:extLst>
                <a:ext uri="{FF2B5EF4-FFF2-40B4-BE49-F238E27FC236}">
                  <a16:creationId xmlns:a16="http://schemas.microsoft.com/office/drawing/2014/main" xmlns="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xmlns="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xmlns="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xmlns="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22" name="Forme libre : Forme 21">
              <a:extLst>
                <a:ext uri="{FF2B5EF4-FFF2-40B4-BE49-F238E27FC236}">
                  <a16:creationId xmlns:a16="http://schemas.microsoft.com/office/drawing/2014/main" xmlns="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xmlns="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xmlns="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</p:grpSp>
      <p:sp>
        <p:nvSpPr>
          <p:cNvPr id="9" name="Graphisme 14" descr="Contour de dinosaure">
            <a:extLst>
              <a:ext uri="{FF2B5EF4-FFF2-40B4-BE49-F238E27FC236}">
                <a16:creationId xmlns:a16="http://schemas.microsoft.com/office/drawing/2014/main" xmlns="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xmlns="" id="{61DCE69A-183E-4D92-928A-CEE76B9E52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space réservé d’image 7" descr="Fillette avec couettes levant la main, avec tableau à l’arrière-plan">
            <a:extLst>
              <a:ext uri="{FF2B5EF4-FFF2-40B4-BE49-F238E27FC236}">
                <a16:creationId xmlns:a16="http://schemas.microsoft.com/office/drawing/2014/main" xmlns="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8" y="178130"/>
            <a:ext cx="3759807" cy="894670"/>
          </a:xfrm>
        </p:spPr>
        <p:txBody>
          <a:bodyPr rtlCol="0"/>
          <a:lstStyle/>
          <a:p>
            <a:pPr rtl="0"/>
            <a:r>
              <a:rPr lang="fr-FR" dirty="0" smtClean="0"/>
              <a:t>PLAN</a:t>
            </a: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25C384BA-0032-4FE7-AC29-2F9F931970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xmlns="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xmlns="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xmlns="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11" name="Forme libre : Forme 10">
              <a:extLst>
                <a:ext uri="{FF2B5EF4-FFF2-40B4-BE49-F238E27FC236}">
                  <a16:creationId xmlns:a16="http://schemas.microsoft.com/office/drawing/2014/main" xmlns="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xmlns="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xmlns="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xmlns="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</p:grpSp>
      <p:sp>
        <p:nvSpPr>
          <p:cNvPr id="2" name="Graphisme 14" descr="Contour de dinosaure">
            <a:extLst>
              <a:ext uri="{FF2B5EF4-FFF2-40B4-BE49-F238E27FC236}">
                <a16:creationId xmlns:a16="http://schemas.microsoft.com/office/drawing/2014/main" xmlns="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B029E30A-660C-4C6A-8C17-E7A3B2E1C4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Espace réservé d’image 17" descr="Livres sur une étagère, tranche tournée vers l’extérieur">
            <a:extLst>
              <a:ext uri="{FF2B5EF4-FFF2-40B4-BE49-F238E27FC236}">
                <a16:creationId xmlns:a16="http://schemas.microsoft.com/office/drawing/2014/main" xmlns="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7" name="Titre 3">
            <a:extLst>
              <a:ext uri="{FF2B5EF4-FFF2-40B4-BE49-F238E27FC236}">
                <a16:creationId xmlns:a16="http://schemas.microsoft.com/office/drawing/2014/main" xmlns="" id="{D65A836F-346F-4099-BC7B-0D8F3B27F395}"/>
              </a:ext>
            </a:extLst>
          </p:cNvPr>
          <p:cNvSpPr txBox="1">
            <a:spLocks/>
          </p:cNvSpPr>
          <p:nvPr/>
        </p:nvSpPr>
        <p:spPr>
          <a:xfrm>
            <a:off x="337575" y="1138352"/>
            <a:ext cx="8106656" cy="55220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indent="-1028700">
              <a:lnSpc>
                <a:spcPct val="100000"/>
              </a:lnSpc>
              <a:buFont typeface="+mj-lt"/>
              <a:buAutoNum type="romanUcPeriod"/>
            </a:pPr>
            <a:r>
              <a:rPr lang="fr-FR" dirty="0" smtClean="0"/>
              <a:t>Introduction</a:t>
            </a:r>
          </a:p>
          <a:p>
            <a:pPr marL="1028700" indent="-1028700">
              <a:lnSpc>
                <a:spcPct val="100000"/>
              </a:lnSpc>
              <a:buFont typeface="+mj-lt"/>
              <a:buAutoNum type="romanUcPeriod"/>
            </a:pPr>
            <a:r>
              <a:rPr lang="fr-FR" dirty="0" err="1" smtClean="0"/>
              <a:t>Preprocessing</a:t>
            </a:r>
            <a:endParaRPr lang="fr-FR" dirty="0" smtClean="0"/>
          </a:p>
          <a:p>
            <a:pPr marL="1028700" indent="-1028700">
              <a:lnSpc>
                <a:spcPct val="100000"/>
              </a:lnSpc>
              <a:buFont typeface="+mj-lt"/>
              <a:buAutoNum type="romanUcPeriod"/>
            </a:pPr>
            <a:r>
              <a:rPr lang="fr-FR" dirty="0" err="1" smtClean="0"/>
              <a:t>Parsing</a:t>
            </a:r>
            <a:endParaRPr lang="fr-FR" dirty="0" smtClean="0"/>
          </a:p>
          <a:p>
            <a:pPr marL="1028700" indent="-1028700">
              <a:lnSpc>
                <a:spcPct val="100000"/>
              </a:lnSpc>
              <a:buFont typeface="+mj-lt"/>
              <a:buAutoNum type="romanUcPeriod"/>
            </a:pPr>
            <a:r>
              <a:rPr lang="fr-FR" dirty="0" err="1" smtClean="0"/>
              <a:t>Presentation</a:t>
            </a:r>
            <a:r>
              <a:rPr lang="fr-FR" dirty="0" smtClean="0"/>
              <a:t> de l’application</a:t>
            </a:r>
          </a:p>
          <a:p>
            <a:pPr marL="1028700" indent="-1028700">
              <a:lnSpc>
                <a:spcPct val="100000"/>
              </a:lnSpc>
              <a:buFont typeface="+mj-lt"/>
              <a:buAutoNum type="romanUcPeriod"/>
            </a:pPr>
            <a:r>
              <a:rPr lang="fr-FR" dirty="0" smtClean="0"/>
              <a:t>Conclusion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25" y="371875"/>
            <a:ext cx="6993300" cy="540000"/>
          </a:xfrm>
        </p:spPr>
        <p:txBody>
          <a:bodyPr rtlCol="0"/>
          <a:lstStyle/>
          <a:p>
            <a:pPr rt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4113" y="1204506"/>
            <a:ext cx="6992937" cy="3290119"/>
          </a:xfrm>
        </p:spPr>
        <p:txBody>
          <a:bodyPr rtlCol="0"/>
          <a:lstStyle/>
          <a:p>
            <a:r>
              <a:rPr lang="fr-FR" dirty="0"/>
              <a:t>Analysez les informations d'un CV à l'aide du traitement du langage naturel, trouvez les mots-clés, regroupez-les dans des secteurs en fonction de leurs mots-clés et enfin montrez le CV le plus pertinent à l'employeur en fonction de la correspondance des mots-clés. Tout d'abord, l'utilisateur télécharge un CV sur la plateforme Web. L'analyseur analyse toutes les informations nécessaires du CV. Une fois que l'utilisateur a confirmé, le CV est enregistré dans notre base de données </a:t>
            </a:r>
            <a:r>
              <a:rPr lang="fr-FR" dirty="0" err="1"/>
              <a:t>NoSQL</a:t>
            </a:r>
            <a:r>
              <a:rPr lang="fr-FR" dirty="0"/>
              <a:t> prêt à se montrer aux employeurs.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4B51536B-93ED-432A-BBEA-AF185E223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space réservé d’image 10" descr="Pile de trois livres sur une table">
            <a:extLst>
              <a:ext uri="{FF2B5EF4-FFF2-40B4-BE49-F238E27FC236}">
                <a16:creationId xmlns:a16="http://schemas.microsoft.com/office/drawing/2014/main" xmlns="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PREPROCESSING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8779" y="1484205"/>
            <a:ext cx="6992937" cy="356914"/>
          </a:xfrm>
        </p:spPr>
        <p:txBody>
          <a:bodyPr rtlCol="0"/>
          <a:lstStyle/>
          <a:p>
            <a:r>
              <a:rPr lang="fr-FR" b="1" dirty="0"/>
              <a:t>Nettoyage des données</a:t>
            </a:r>
            <a:r>
              <a:rPr lang="fr-FR" dirty="0"/>
              <a:t> </a:t>
            </a:r>
            <a:endParaRPr lang="fr-FR" dirty="0" smtClean="0"/>
          </a:p>
          <a:p>
            <a:endParaRPr lang="fr-FR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9E86F8-E6A6-4F75-BBFB-E30020E7484F}"/>
              </a:ext>
            </a:extLst>
          </p:cNvPr>
          <p:cNvSpPr/>
          <p:nvPr/>
        </p:nvSpPr>
        <p:spPr>
          <a:xfrm>
            <a:off x="188550" y="1458476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fr-FR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xmlns="" id="{C79A7DEF-3806-4A57-B3C4-7FC8ACF595B1}"/>
              </a:ext>
            </a:extLst>
          </p:cNvPr>
          <p:cNvSpPr/>
          <p:nvPr/>
        </p:nvSpPr>
        <p:spPr>
          <a:xfrm>
            <a:off x="188550" y="2198034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fr-FR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17F05EBD-50EA-48CB-9AE6-40CD5930A311}"/>
              </a:ext>
            </a:extLst>
          </p:cNvPr>
          <p:cNvSpPr/>
          <p:nvPr/>
        </p:nvSpPr>
        <p:spPr>
          <a:xfrm>
            <a:off x="188550" y="302174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fr-FR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2B525E-A13B-417B-B649-7936E2328174}"/>
              </a:ext>
            </a:extLst>
          </p:cNvPr>
          <p:cNvSpPr/>
          <p:nvPr/>
        </p:nvSpPr>
        <p:spPr>
          <a:xfrm>
            <a:off x="188550" y="3754834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fr-FR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BEBEB84-4475-45FD-9B79-0C76D2710B47}"/>
              </a:ext>
            </a:extLst>
          </p:cNvPr>
          <p:cNvSpPr/>
          <p:nvPr/>
        </p:nvSpPr>
        <p:spPr>
          <a:xfrm>
            <a:off x="188550" y="4573372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fr-FR" sz="1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t>4</a:t>
            </a:fld>
            <a:endParaRPr lang="fr-FR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 txBox="1">
            <a:spLocks/>
          </p:cNvSpPr>
          <p:nvPr/>
        </p:nvSpPr>
        <p:spPr>
          <a:xfrm>
            <a:off x="928779" y="2246867"/>
            <a:ext cx="6992937" cy="3569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Intégration des données</a:t>
            </a:r>
            <a:r>
              <a:rPr lang="fr-FR" dirty="0"/>
              <a:t> </a:t>
            </a:r>
            <a:r>
              <a:rPr lang="fr-FR" dirty="0" smtClean="0"/>
              <a:t> </a:t>
            </a:r>
          </a:p>
          <a:p>
            <a:endParaRPr lang="fr-FR" noProof="1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 txBox="1">
            <a:spLocks/>
          </p:cNvSpPr>
          <p:nvPr/>
        </p:nvSpPr>
        <p:spPr>
          <a:xfrm>
            <a:off x="928778" y="3089857"/>
            <a:ext cx="6992937" cy="3569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Transformation des données</a:t>
            </a:r>
            <a:r>
              <a:rPr lang="fr-FR" dirty="0"/>
              <a:t> </a:t>
            </a:r>
            <a:r>
              <a:rPr lang="fr-FR" dirty="0" smtClean="0"/>
              <a:t> </a:t>
            </a:r>
          </a:p>
          <a:p>
            <a:endParaRPr lang="fr-FR" noProof="1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 txBox="1">
            <a:spLocks/>
          </p:cNvSpPr>
          <p:nvPr/>
        </p:nvSpPr>
        <p:spPr>
          <a:xfrm>
            <a:off x="928777" y="3827535"/>
            <a:ext cx="6992937" cy="3569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Réduction des données</a:t>
            </a:r>
            <a:r>
              <a:rPr lang="fr-FR" dirty="0"/>
              <a:t> </a:t>
            </a:r>
            <a:r>
              <a:rPr lang="fr-FR" dirty="0" smtClean="0"/>
              <a:t> </a:t>
            </a:r>
          </a:p>
          <a:p>
            <a:endParaRPr lang="fr-FR" noProof="1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 txBox="1">
            <a:spLocks/>
          </p:cNvSpPr>
          <p:nvPr/>
        </p:nvSpPr>
        <p:spPr>
          <a:xfrm>
            <a:off x="928777" y="4615181"/>
            <a:ext cx="6992937" cy="3569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Discrétisation des données</a:t>
            </a:r>
            <a:r>
              <a:rPr lang="fr-FR" dirty="0"/>
              <a:t> </a:t>
            </a:r>
            <a:r>
              <a:rPr lang="fr-FR" dirty="0" smtClean="0"/>
              <a:t> </a:t>
            </a:r>
          </a:p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561" y="371875"/>
            <a:ext cx="6563796" cy="540000"/>
          </a:xfrm>
        </p:spPr>
        <p:txBody>
          <a:bodyPr rtlCol="0"/>
          <a:lstStyle/>
          <a:p>
            <a:pPr rtl="0"/>
            <a:r>
              <a:rPr lang="fr-FR" b="1" dirty="0" smtClean="0"/>
              <a:t>PARSING</a:t>
            </a:r>
            <a:endParaRPr lang="fr-FR" b="1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7506" y="1831703"/>
            <a:ext cx="4414795" cy="360000"/>
          </a:xfrm>
        </p:spPr>
        <p:txBody>
          <a:bodyPr rtlCol="0"/>
          <a:lstStyle/>
          <a:p>
            <a:pPr lvl="0"/>
            <a:r>
              <a:rPr lang="fr-FR" sz="2800" dirty="0"/>
              <a:t>Tokenisation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6630A4D5-EDA4-4984-9340-20504F53AE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6139543" y="1698171"/>
            <a:ext cx="11875" cy="4809507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1831703"/>
            <a:ext cx="4414795" cy="360000"/>
          </a:xfrm>
        </p:spPr>
        <p:txBody>
          <a:bodyPr rtlCol="0"/>
          <a:lstStyle/>
          <a:p>
            <a:pPr lvl="0"/>
            <a:r>
              <a:rPr lang="fr-FR" sz="2400" dirty="0"/>
              <a:t>Tokenisation par phrases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0" name="Image 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08660"/>
            <a:ext cx="5760720" cy="2243350"/>
          </a:xfrm>
          <a:prstGeom prst="rect">
            <a:avLst/>
          </a:prstGeom>
        </p:spPr>
      </p:pic>
      <p:pic>
        <p:nvPicPr>
          <p:cNvPr id="14" name="Imag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6258569" y="2708660"/>
            <a:ext cx="5509878" cy="250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1889397"/>
            <a:ext cx="4414795" cy="360000"/>
          </a:xfrm>
        </p:spPr>
        <p:txBody>
          <a:bodyPr rtlCol="0"/>
          <a:lstStyle/>
          <a:p>
            <a:pPr lvl="0"/>
            <a:r>
              <a:rPr lang="fr-FR" sz="2400" dirty="0" err="1"/>
              <a:t>Stemming</a:t>
            </a:r>
            <a:endParaRPr lang="fr-FR" sz="24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6630A4D5-EDA4-4984-9340-20504F53AE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68291" y="1413164"/>
            <a:ext cx="11875" cy="5264836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9295" y="1894358"/>
            <a:ext cx="5454651" cy="360000"/>
          </a:xfrm>
        </p:spPr>
        <p:txBody>
          <a:bodyPr rtlCol="0"/>
          <a:lstStyle/>
          <a:p>
            <a:pPr lvl="0"/>
            <a:r>
              <a:rPr lang="fr-FR" sz="2400" dirty="0"/>
              <a:t>Reconnaissance d’entités nommées (NER)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10" name="Imag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28055" y="2765572"/>
            <a:ext cx="5760720" cy="1797050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303226" y="2249397"/>
            <a:ext cx="5760720" cy="29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1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 rtlCol="0"/>
          <a:lstStyle/>
          <a:p>
            <a:pPr lvl="0"/>
            <a:r>
              <a:rPr lang="fr-FR" sz="2400" dirty="0"/>
              <a:t>L’étiquetage </a:t>
            </a:r>
            <a:r>
              <a:rPr lang="fr-FR" sz="2400" dirty="0" err="1"/>
              <a:t>morpho-syntaxique</a:t>
            </a:r>
            <a:endParaRPr lang="fr-FR" sz="24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6630A4D5-EDA4-4984-9340-20504F53AE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600" cy="4484100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 rtlCol="0"/>
          <a:lstStyle/>
          <a:p>
            <a:pPr lvl="0"/>
            <a:r>
              <a:rPr lang="fr-FR" sz="2400" dirty="0" err="1"/>
              <a:t>Embedding</a:t>
            </a:r>
            <a:r>
              <a:rPr lang="fr-FR" sz="2400" dirty="0"/>
              <a:t> par mot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10" name="Image 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848788"/>
            <a:ext cx="5760720" cy="2649487"/>
          </a:xfrm>
          <a:prstGeom prst="rect">
            <a:avLst/>
          </a:prstGeom>
        </p:spPr>
      </p:pic>
      <p:pic>
        <p:nvPicPr>
          <p:cNvPr id="14" name="Imag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6303225" y="2848788"/>
            <a:ext cx="5760720" cy="31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6723" y="2011703"/>
            <a:ext cx="4414795" cy="360000"/>
          </a:xfrm>
        </p:spPr>
        <p:txBody>
          <a:bodyPr rtlCol="0"/>
          <a:lstStyle/>
          <a:p>
            <a:pPr lvl="0"/>
            <a:r>
              <a:rPr lang="fr-FR" sz="2800" dirty="0"/>
              <a:t>Similarité</a:t>
            </a:r>
            <a:r>
              <a:rPr lang="fr-FR" dirty="0"/>
              <a:t> </a:t>
            </a:r>
            <a:r>
              <a:rPr lang="fr-FR" sz="2800" dirty="0"/>
              <a:t>entre phrases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6630A4D5-EDA4-4984-9340-20504F53AE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8</a:t>
            </a:fld>
            <a:endParaRPr lang="fr-FR" dirty="0"/>
          </a:p>
        </p:txBody>
      </p:sp>
      <p:pic>
        <p:nvPicPr>
          <p:cNvPr id="13" name="Imag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73760" y="2756234"/>
            <a:ext cx="5760720" cy="2599537"/>
          </a:xfrm>
          <a:prstGeom prst="rect">
            <a:avLst/>
          </a:prstGeom>
        </p:spPr>
      </p:pic>
      <p:pic>
        <p:nvPicPr>
          <p:cNvPr id="14" name="Imag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6409644" y="2756234"/>
            <a:ext cx="5381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Légende">
            <a:extLst>
              <a:ext uri="{FF2B5EF4-FFF2-40B4-BE49-F238E27FC236}">
                <a16:creationId xmlns:a16="http://schemas.microsoft.com/office/drawing/2014/main" xmlns="" id="{7D64EECE-959D-459E-BAFC-4E6C13A0D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35185" y="382380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dirty="0" smtClean="0"/>
              <a:t>Présentation </a:t>
            </a:r>
            <a:r>
              <a:rPr lang="fr-FR" sz="2400" b="1" dirty="0"/>
              <a:t>de l’application</a:t>
            </a:r>
          </a:p>
        </p:txBody>
      </p:sp>
      <p:pic>
        <p:nvPicPr>
          <p:cNvPr id="20" name="Imag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843149" y="2740808"/>
            <a:ext cx="6103916" cy="19939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43149" y="1971695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dirty="0" smtClean="0"/>
              <a:t>Uploadé le cv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101_TF78043420" id="{3D4ADC45-895C-423C-BC9C-1CE5E562BBFD}" vid="{00491A4A-0B18-4CBF-84F2-5F806CF3FA2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Expo-sciences</Template>
  <TotalTime>0</TotalTime>
  <Words>203</Words>
  <Application>Microsoft Office PowerPoint</Application>
  <PresentationFormat>Grand écran</PresentationFormat>
  <Paragraphs>66</Paragraphs>
  <Slides>14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Lucida Sans Typewriter</vt:lpstr>
      <vt:lpstr>Times New Roman</vt:lpstr>
      <vt:lpstr>Tw Cen MT</vt:lpstr>
      <vt:lpstr>Thème Office</vt:lpstr>
      <vt:lpstr>Resume   Parser</vt:lpstr>
      <vt:lpstr>PLAN</vt:lpstr>
      <vt:lpstr>INTRODUCTION</vt:lpstr>
      <vt:lpstr>PREPROCESSING</vt:lpstr>
      <vt:lpstr>PARSING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2022-06-17T21:19:32Z</dcterms:created>
  <dcterms:modified xsi:type="dcterms:W3CDTF">2022-06-17T22:09:31Z</dcterms:modified>
</cp:coreProperties>
</file>