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1177" r:id="rId2"/>
    <p:sldId id="1178" r:id="rId3"/>
  </p:sldIdLst>
  <p:sldSz cx="9144000" cy="6858000" type="letter"/>
  <p:notesSz cx="7026275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08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4" userDrawn="1">
          <p15:clr>
            <a:srgbClr val="A4A3A4"/>
          </p15:clr>
        </p15:guide>
        <p15:guide id="2" pos="221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on.clark" initials="d" lastIdx="11" clrIdx="0"/>
  <p:cmAuthor id="1" name="Albert, Jennifer [USA]" initials="AJ[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0000"/>
    <a:srgbClr val="FFFF00"/>
    <a:srgbClr val="000099"/>
    <a:srgbClr val="D0D8E8"/>
    <a:srgbClr val="EAEAEA"/>
    <a:srgbClr val="EFF2F7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855" autoAdjust="0"/>
  </p:normalViewPr>
  <p:slideViewPr>
    <p:cSldViewPr snapToGrid="0" snapToObjects="1">
      <p:cViewPr>
        <p:scale>
          <a:sx n="80" d="100"/>
          <a:sy n="80" d="100"/>
        </p:scale>
        <p:origin x="-2544" y="-762"/>
      </p:cViewPr>
      <p:guideLst>
        <p:guide orient="horz" pos="3582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74" y="-102"/>
      </p:cViewPr>
      <p:guideLst>
        <p:guide orient="horz" pos="2934"/>
        <p:guide pos="2214"/>
      </p:guideLst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1"/>
            <a:ext cx="3045356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t" anchorCtr="0" compatLnSpc="1">
            <a:prstTxWarp prst="textNoShape">
              <a:avLst/>
            </a:prstTxWarp>
          </a:bodyPr>
          <a:lstStyle>
            <a:lvl1pPr algn="l" defTabSz="794258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333" y="1"/>
            <a:ext cx="3045356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t" anchorCtr="0" compatLnSpc="1">
            <a:prstTxWarp prst="textNoShape">
              <a:avLst/>
            </a:prstTxWarp>
          </a:bodyPr>
          <a:lstStyle>
            <a:lvl1pPr algn="r" defTabSz="794258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8847944"/>
            <a:ext cx="3045356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b" anchorCtr="0" compatLnSpc="1">
            <a:prstTxWarp prst="textNoShape">
              <a:avLst/>
            </a:prstTxWarp>
          </a:bodyPr>
          <a:lstStyle>
            <a:lvl1pPr algn="l" defTabSz="794258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333" y="8847944"/>
            <a:ext cx="3045356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b" anchorCtr="0" compatLnSpc="1">
            <a:prstTxWarp prst="textNoShape">
              <a:avLst/>
            </a:prstTxWarp>
          </a:bodyPr>
          <a:lstStyle>
            <a:lvl1pPr algn="r" defTabSz="794258">
              <a:defRPr sz="1000">
                <a:latin typeface="Arial" charset="0"/>
              </a:defRPr>
            </a:lvl1pPr>
          </a:lstStyle>
          <a:p>
            <a:pPr>
              <a:defRPr/>
            </a:pPr>
            <a:fld id="{53662987-1FB7-40E1-A7BD-9CDF462EE0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9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1"/>
            <a:ext cx="3045356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t" anchorCtr="0" compatLnSpc="1">
            <a:prstTxWarp prst="textNoShape">
              <a:avLst/>
            </a:prstTxWarp>
          </a:bodyPr>
          <a:lstStyle>
            <a:lvl1pPr algn="l" defTabSz="794258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333" y="1"/>
            <a:ext cx="3045356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t" anchorCtr="0" compatLnSpc="1">
            <a:prstTxWarp prst="textNoShape">
              <a:avLst/>
            </a:prstTxWarp>
          </a:bodyPr>
          <a:lstStyle>
            <a:lvl1pPr algn="r" defTabSz="794258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74" y="4423967"/>
            <a:ext cx="5619749" cy="418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8847944"/>
            <a:ext cx="3045356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b" anchorCtr="0" compatLnSpc="1">
            <a:prstTxWarp prst="textNoShape">
              <a:avLst/>
            </a:prstTxWarp>
          </a:bodyPr>
          <a:lstStyle>
            <a:lvl1pPr algn="l" defTabSz="794258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333" y="8847944"/>
            <a:ext cx="3045356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43" tIns="39822" rIns="79643" bIns="39822" numCol="1" anchor="b" anchorCtr="0" compatLnSpc="1">
            <a:prstTxWarp prst="textNoShape">
              <a:avLst/>
            </a:prstTxWarp>
          </a:bodyPr>
          <a:lstStyle>
            <a:lvl1pPr algn="r" defTabSz="794258">
              <a:defRPr sz="1000">
                <a:latin typeface="Arial" charset="0"/>
              </a:defRPr>
            </a:lvl1pPr>
          </a:lstStyle>
          <a:p>
            <a:pPr>
              <a:defRPr/>
            </a:pPr>
            <a:fld id="{21167A56-5F22-4215-8ED1-3D7272019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27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384" y="65585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B338-98FE-464D-8035-4EFE6460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0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D513-5531-467A-8E2F-7F9DA8EDDC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14ADC-44E3-49F2-A092-1FF98AD5D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B2311-038A-4847-9602-4D7FD2CE5D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8F862-4BEF-4E95-A2F2-46CC103A3B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48A72-F2AA-4969-AEE8-21EAC0B165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0372A-0E70-4A9F-A2F3-388A4DCC97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916363" y="6597650"/>
            <a:ext cx="1309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CC"/>
                </a:solidFill>
                <a:latin typeface="Arial" charset="0"/>
              </a:rPr>
              <a:t>UNCLASSIFIED</a:t>
            </a:r>
          </a:p>
        </p:txBody>
      </p:sp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-4763" y="6557963"/>
            <a:ext cx="9144001" cy="44450"/>
            <a:chOff x="0" y="741"/>
            <a:chExt cx="5760" cy="28"/>
          </a:xfrm>
        </p:grpSpPr>
        <p:sp>
          <p:nvSpPr>
            <p:cNvPr id="7" name="Line 8"/>
            <p:cNvSpPr>
              <a:spLocks noChangeShapeType="1"/>
            </p:cNvSpPr>
            <p:nvPr userDrawn="1"/>
          </p:nvSpPr>
          <p:spPr bwMode="auto">
            <a:xfrm>
              <a:off x="0" y="769"/>
              <a:ext cx="5759" cy="0"/>
            </a:xfrm>
            <a:prstGeom prst="line">
              <a:avLst/>
            </a:prstGeom>
            <a:noFill/>
            <a:ln w="28575">
              <a:solidFill>
                <a:srgbClr val="032AA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latin typeface="Arial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 userDrawn="1"/>
          </p:nvSpPr>
          <p:spPr bwMode="auto">
            <a:xfrm>
              <a:off x="1" y="741"/>
              <a:ext cx="575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latin typeface="Arial" charset="0"/>
              </a:endParaRPr>
            </a:p>
          </p:txBody>
        </p:sp>
      </p:grpSp>
      <p:sp>
        <p:nvSpPr>
          <p:cNvPr id="1658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44888"/>
            <a:ext cx="7772400" cy="1470025"/>
          </a:xfrm>
        </p:spPr>
        <p:txBody>
          <a:bodyPr lIns="91440" tIns="45720" rIns="91440" bIns="45720"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58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72075"/>
            <a:ext cx="6400800" cy="911225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BFFC31CA-A797-4FA4-92C9-53CD011F5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738" y="43963"/>
            <a:ext cx="7112977" cy="1002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96D34-49DE-4829-8B09-0218F9C0D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39" y="17584"/>
            <a:ext cx="70877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40077"/>
            <a:ext cx="8475662" cy="50133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F8612-B638-41DE-9A50-785075D41F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4A1CD-97C6-4B30-88C8-056F55E0C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A7EC8-2346-483F-96FD-E82CAEA84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81787-0432-4B03-9402-CD34606B41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729CC-C9C8-46FC-9C4C-77D54A818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1A0F3-528E-4DB9-A89B-B949B29530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0"/>
            <a:ext cx="700246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254125"/>
            <a:ext cx="84756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0" y="1076325"/>
            <a:ext cx="9144000" cy="44450"/>
            <a:chOff x="0" y="741"/>
            <a:chExt cx="5760" cy="28"/>
          </a:xfrm>
        </p:grpSpPr>
        <p:sp>
          <p:nvSpPr>
            <p:cNvPr id="2" name="Line 8"/>
            <p:cNvSpPr>
              <a:spLocks noChangeShapeType="1"/>
            </p:cNvSpPr>
            <p:nvPr userDrawn="1"/>
          </p:nvSpPr>
          <p:spPr bwMode="auto">
            <a:xfrm>
              <a:off x="0" y="769"/>
              <a:ext cx="5759" cy="0"/>
            </a:xfrm>
            <a:prstGeom prst="line">
              <a:avLst/>
            </a:prstGeom>
            <a:noFill/>
            <a:ln w="28575">
              <a:solidFill>
                <a:srgbClr val="032AA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latin typeface="Arial" charset="0"/>
              </a:endParaRPr>
            </a:p>
          </p:txBody>
        </p:sp>
        <p:sp>
          <p:nvSpPr>
            <p:cNvPr id="3" name="Line 9"/>
            <p:cNvSpPr>
              <a:spLocks noChangeShapeType="1"/>
            </p:cNvSpPr>
            <p:nvPr userDrawn="1"/>
          </p:nvSpPr>
          <p:spPr bwMode="auto">
            <a:xfrm>
              <a:off x="1" y="741"/>
              <a:ext cx="575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latin typeface="Arial" charset="0"/>
              </a:endParaRPr>
            </a:p>
          </p:txBody>
        </p:sp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887788" y="6597650"/>
            <a:ext cx="1309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CC"/>
                </a:solidFill>
                <a:latin typeface="Arial" charset="0"/>
              </a:rPr>
              <a:t>UNCLASSIFIED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-4763" y="6557963"/>
            <a:ext cx="9144001" cy="44450"/>
            <a:chOff x="0" y="741"/>
            <a:chExt cx="5760" cy="28"/>
          </a:xfrm>
        </p:grpSpPr>
        <p:sp>
          <p:nvSpPr>
            <p:cNvPr id="4" name="Line 8"/>
            <p:cNvSpPr>
              <a:spLocks noChangeShapeType="1"/>
            </p:cNvSpPr>
            <p:nvPr userDrawn="1"/>
          </p:nvSpPr>
          <p:spPr bwMode="auto">
            <a:xfrm>
              <a:off x="0" y="769"/>
              <a:ext cx="5759" cy="0"/>
            </a:xfrm>
            <a:prstGeom prst="line">
              <a:avLst/>
            </a:prstGeom>
            <a:noFill/>
            <a:ln w="28575">
              <a:solidFill>
                <a:srgbClr val="032AA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latin typeface="Arial" charset="0"/>
              </a:endParaRPr>
            </a:p>
          </p:txBody>
        </p:sp>
        <p:sp>
          <p:nvSpPr>
            <p:cNvPr id="5" name="Line 9"/>
            <p:cNvSpPr>
              <a:spLocks noChangeShapeType="1"/>
            </p:cNvSpPr>
            <p:nvPr userDrawn="1"/>
          </p:nvSpPr>
          <p:spPr bwMode="auto">
            <a:xfrm>
              <a:off x="1" y="741"/>
              <a:ext cx="575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latin typeface="Arial" charset="0"/>
              </a:endParaRPr>
            </a:p>
          </p:txBody>
        </p:sp>
      </p:grpSp>
      <p:sp>
        <p:nvSpPr>
          <p:cNvPr id="1129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04050" y="6640513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aseline="-25000">
                <a:latin typeface="Arial" charset="0"/>
              </a:defRPr>
            </a:lvl1pPr>
          </a:lstStyle>
          <a:p>
            <a:pPr>
              <a:defRPr/>
            </a:pPr>
            <a:fld id="{48ACDA49-439D-4DF5-A2A9-72C228C0A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803" r:id="rId1"/>
    <p:sldLayoutId id="2147492796" r:id="rId2"/>
    <p:sldLayoutId id="2147492784" r:id="rId3"/>
    <p:sldLayoutId id="2147492797" r:id="rId4"/>
    <p:sldLayoutId id="2147492785" r:id="rId5"/>
    <p:sldLayoutId id="2147492786" r:id="rId6"/>
    <p:sldLayoutId id="2147492787" r:id="rId7"/>
    <p:sldLayoutId id="2147492788" r:id="rId8"/>
    <p:sldLayoutId id="2147492789" r:id="rId9"/>
    <p:sldLayoutId id="2147492790" r:id="rId10"/>
    <p:sldLayoutId id="2147492791" r:id="rId11"/>
    <p:sldLayoutId id="2147492792" r:id="rId12"/>
    <p:sldLayoutId id="2147492793" r:id="rId13"/>
    <p:sldLayoutId id="2147492794" r:id="rId14"/>
    <p:sldLayoutId id="2147492795" r:id="rId15"/>
  </p:sldLayoutIdLst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000099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sz="1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744"/>
            <a:ext cx="9137650" cy="1028700"/>
          </a:xfrm>
        </p:spPr>
        <p:txBody>
          <a:bodyPr/>
          <a:lstStyle/>
          <a:p>
            <a:r>
              <a:rPr lang="en-US" dirty="0" smtClean="0"/>
              <a:t>Single Missile - Multiple Target</a:t>
            </a:r>
            <a:br>
              <a:rPr lang="en-US" dirty="0" smtClean="0"/>
            </a:br>
            <a:r>
              <a:rPr lang="en-US" dirty="0" smtClean="0"/>
              <a:t>FIREX DOE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F8612-B638-41DE-9A50-785075D41F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404" y="1201618"/>
            <a:ext cx="8164988" cy="24670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Test Planning Considerations</a:t>
            </a:r>
            <a:r>
              <a:rPr lang="en-US" sz="1300" dirty="0"/>
              <a:t>: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Factors being held constant:</a:t>
            </a:r>
          </a:p>
          <a:p>
            <a:pPr marL="685800" lvl="2"/>
            <a:r>
              <a:rPr lang="en-US" sz="1200" dirty="0"/>
              <a:t>Swarm characteristics (composition, spacing, formation, speed)</a:t>
            </a:r>
          </a:p>
          <a:p>
            <a:pPr marL="685800" lvl="2"/>
            <a:r>
              <a:rPr lang="en-US" sz="1200" dirty="0"/>
              <a:t>Ship radar </a:t>
            </a:r>
            <a:r>
              <a:rPr lang="en-US" sz="1200" dirty="0" smtClean="0">
                <a:solidFill>
                  <a:schemeClr val="tx1"/>
                </a:solidFill>
              </a:rPr>
              <a:t>mode, selection </a:t>
            </a:r>
            <a:r>
              <a:rPr lang="en-US" sz="1200" dirty="0">
                <a:solidFill>
                  <a:schemeClr val="tx1"/>
                </a:solidFill>
              </a:rPr>
              <a:t>will be based on NF TRACKEX </a:t>
            </a:r>
            <a:r>
              <a:rPr lang="en-US" sz="1200" dirty="0" smtClean="0">
                <a:solidFill>
                  <a:schemeClr val="tx1"/>
                </a:solidFill>
              </a:rPr>
              <a:t>DOE</a:t>
            </a:r>
            <a:endParaRPr lang="en-US" sz="1200" dirty="0">
              <a:solidFill>
                <a:schemeClr val="tx1"/>
              </a:solidFill>
            </a:endParaRP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Response variable:  </a:t>
            </a:r>
            <a:r>
              <a:rPr lang="en-US" sz="1200" dirty="0" smtClean="0">
                <a:solidFill>
                  <a:schemeClr val="tx1"/>
                </a:solidFill>
              </a:rPr>
              <a:t>Miss-Distance </a:t>
            </a:r>
            <a:r>
              <a:rPr lang="en-US" sz="1200" dirty="0">
                <a:solidFill>
                  <a:schemeClr val="tx1"/>
                </a:solidFill>
              </a:rPr>
              <a:t>was selected as a continuous variable surrogate for </a:t>
            </a:r>
            <a:r>
              <a:rPr lang="en-US" sz="1200" dirty="0" smtClean="0">
                <a:solidFill>
                  <a:schemeClr val="tx1"/>
                </a:solidFill>
              </a:rPr>
              <a:t>P(hit) for </a:t>
            </a:r>
            <a:r>
              <a:rPr lang="en-US" sz="1200" dirty="0">
                <a:solidFill>
                  <a:schemeClr val="tx1"/>
                </a:solidFill>
              </a:rPr>
              <a:t>DOE sizing </a:t>
            </a:r>
            <a:r>
              <a:rPr lang="en-US" sz="1200" dirty="0" smtClean="0">
                <a:solidFill>
                  <a:schemeClr val="tx1"/>
                </a:solidFill>
              </a:rPr>
              <a:t>purposes</a:t>
            </a:r>
          </a:p>
          <a:p>
            <a:pPr marL="685800" lvl="2"/>
            <a:r>
              <a:rPr lang="en-US" sz="1200" dirty="0" smtClean="0">
                <a:solidFill>
                  <a:schemeClr val="tx1"/>
                </a:solidFill>
              </a:rPr>
              <a:t>Signal to Noise for Power calculation reduced due to use of continuous surrogate</a:t>
            </a:r>
            <a:endParaRPr lang="en-US" sz="1200" dirty="0">
              <a:solidFill>
                <a:schemeClr val="tx1"/>
              </a:solidFill>
            </a:endParaRP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Environmental conditions such as sea state will be uncontrolled variables</a:t>
            </a:r>
          </a:p>
          <a:p>
            <a:pPr marL="685800" lvl="2"/>
            <a:r>
              <a:rPr lang="en-US" sz="1200" dirty="0"/>
              <a:t>Mitigated through run matrix randomization and recorded during execution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380" y="3654645"/>
            <a:ext cx="1880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Design Factors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26199" y="5220349"/>
            <a:ext cx="25603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26199" y="4957058"/>
            <a:ext cx="2653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Approach Angle </a:t>
            </a:r>
            <a:r>
              <a:rPr lang="en-US" sz="1100" dirty="0" smtClean="0"/>
              <a:t>(categorical, 2 </a:t>
            </a:r>
            <a:r>
              <a:rPr lang="en-US" sz="1100" dirty="0"/>
              <a:t>levels)*</a:t>
            </a:r>
            <a:endParaRPr lang="en-US" sz="11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6755340" y="3654645"/>
            <a:ext cx="177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Response Variable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6659479" y="4421915"/>
            <a:ext cx="1828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659479" y="4106831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Miss </a:t>
            </a:r>
            <a:r>
              <a:rPr lang="en-US" sz="1100" dirty="0" smtClean="0"/>
              <a:t>Distance (primary)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4022" y="3653176"/>
            <a:ext cx="31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99"/>
                </a:solidFill>
              </a:rPr>
              <a:t>Test Input-Process-Output Diagram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970" y="5668802"/>
            <a:ext cx="8677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*Approach Angle = Approximation of approach geometries for various mission types; approach angle may change to a continuous variable based on TRACKEX DOE results (this will not impact run matrix</a:t>
            </a:r>
            <a:r>
              <a:rPr lang="en-US" sz="1000" dirty="0" smtClean="0"/>
              <a:t>)</a:t>
            </a:r>
          </a:p>
          <a:p>
            <a:endParaRPr lang="en-US" sz="1000" dirty="0"/>
          </a:p>
          <a:p>
            <a:r>
              <a:rPr lang="en-US" sz="1000" dirty="0"/>
              <a:t>** </a:t>
            </a:r>
            <a:r>
              <a:rPr lang="en-US" sz="1000" dirty="0" smtClean="0"/>
              <a:t>Response variables </a:t>
            </a:r>
            <a:r>
              <a:rPr lang="en-US" sz="1000" dirty="0"/>
              <a:t>will be evaluated at each handover instead of the entire run.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13" y="4000393"/>
            <a:ext cx="2115953" cy="1415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/>
          <p:cNvCxnSpPr/>
          <p:nvPr/>
        </p:nvCxnSpPr>
        <p:spPr bwMode="auto">
          <a:xfrm>
            <a:off x="426199" y="4621397"/>
            <a:ext cx="25603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26199" y="4366732"/>
            <a:ext cx="2525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Quantity (</a:t>
            </a:r>
            <a:r>
              <a:rPr lang="en-US" sz="1100" dirty="0" smtClean="0"/>
              <a:t>categorical, </a:t>
            </a:r>
            <a:r>
              <a:rPr lang="en-US" sz="1100" dirty="0"/>
              <a:t>2 levels)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26199" y="4920873"/>
            <a:ext cx="25603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6199" y="4657582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Launch Range </a:t>
            </a:r>
            <a:r>
              <a:rPr lang="en-US" sz="1100" dirty="0" smtClean="0"/>
              <a:t>(continuous</a:t>
            </a:r>
            <a:r>
              <a:rPr lang="en-US" sz="1100" dirty="0"/>
              <a:t>, 3 levels)</a:t>
            </a:r>
            <a:endParaRPr lang="en-US" sz="1100" baseline="300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6659479" y="4876733"/>
            <a:ext cx="1828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59479" y="4561649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Position Error**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659479" y="5331550"/>
            <a:ext cx="1828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659479" y="5016467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Range Rate Error**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26199" y="4321921"/>
            <a:ext cx="25603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26199" y="4058630"/>
            <a:ext cx="2666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Maneuver </a:t>
            </a:r>
            <a:r>
              <a:rPr lang="en-US" sz="1100" dirty="0" smtClean="0"/>
              <a:t>(categorical, </a:t>
            </a:r>
            <a:r>
              <a:rPr lang="en-US" sz="1100" dirty="0"/>
              <a:t>2 levels)</a:t>
            </a:r>
            <a:endParaRPr lang="en-US" sz="1100" baseline="300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26199" y="5519829"/>
            <a:ext cx="25603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26199" y="5265160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Ship Maneuver (categorical, 2 </a:t>
            </a:r>
            <a:r>
              <a:rPr lang="en-US" sz="1100" dirty="0"/>
              <a:t>levels</a:t>
            </a:r>
            <a:r>
              <a:rPr lang="en-US" sz="1100" dirty="0" smtClean="0"/>
              <a:t>)</a:t>
            </a:r>
            <a:endParaRPr lang="en-US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11125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F8612-B638-41DE-9A50-785075D41F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5530" y="1164902"/>
            <a:ext cx="4835230" cy="200524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400" dirty="0"/>
              <a:t>Response Variable:</a:t>
            </a:r>
            <a:r>
              <a:rPr lang="en-US" sz="1400" b="0" dirty="0"/>
              <a:t>  </a:t>
            </a:r>
            <a:r>
              <a:rPr lang="en-US" sz="1400" b="0" dirty="0">
                <a:solidFill>
                  <a:schemeClr val="tx1"/>
                </a:solidFill>
              </a:rPr>
              <a:t>Miss Distance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DOE Design Type: </a:t>
            </a:r>
            <a:r>
              <a:rPr lang="en-US" sz="1400" b="0" dirty="0">
                <a:solidFill>
                  <a:schemeClr val="tx1"/>
                </a:solidFill>
              </a:rPr>
              <a:t> D-Optimal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Arial" charset="0"/>
              </a:rPr>
              <a:t>Runs:  </a:t>
            </a:r>
            <a:r>
              <a:rPr lang="en-US" sz="1400" b="0" dirty="0">
                <a:solidFill>
                  <a:schemeClr val="tx1"/>
                </a:solidFill>
              </a:rPr>
              <a:t>29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Power </a:t>
            </a:r>
            <a:r>
              <a:rPr lang="en-US" sz="1400" dirty="0"/>
              <a:t>Settings:  </a:t>
            </a:r>
            <a:r>
              <a:rPr lang="el-GR" sz="1400" b="0" dirty="0">
                <a:solidFill>
                  <a:schemeClr val="tx1"/>
                </a:solidFill>
              </a:rPr>
              <a:t>α</a:t>
            </a:r>
            <a:r>
              <a:rPr lang="en-US" sz="1400" b="0" dirty="0">
                <a:solidFill>
                  <a:schemeClr val="tx1"/>
                </a:solidFill>
              </a:rPr>
              <a:t> = 0.2; 1</a:t>
            </a:r>
            <a:r>
              <a:rPr lang="el-GR" sz="1400" b="0" dirty="0">
                <a:solidFill>
                  <a:schemeClr val="tx1"/>
                </a:solidFill>
              </a:rPr>
              <a:t>σ</a:t>
            </a:r>
            <a:r>
              <a:rPr lang="en-US" sz="1400" b="0" dirty="0">
                <a:solidFill>
                  <a:schemeClr val="tx1"/>
                </a:solidFill>
              </a:rPr>
              <a:t> difference in response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Design Notes:</a:t>
            </a:r>
          </a:p>
          <a:p>
            <a:pPr lvl="1"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In TRACKEX DOE, target drop was intended to simulate SSMM destruction of targets; therefore not included here.</a:t>
            </a:r>
          </a:p>
          <a:p>
            <a:pPr lvl="1">
              <a:spcAft>
                <a:spcPts val="0"/>
              </a:spcAft>
              <a:buFont typeface="+mj-lt"/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In TRACKEX, Radar Mode was intended to identify optimum radar mode for conducting firings; therefore FIREX DOE intended to be run in identified radar mode.</a:t>
            </a:r>
            <a:endParaRPr lang="en-US" sz="1000" dirty="0">
              <a:solidFill>
                <a:schemeClr val="tx1"/>
              </a:solidFill>
            </a:endParaRPr>
          </a:p>
          <a:p>
            <a:pPr lvl="1">
              <a:spcAft>
                <a:spcPts val="0"/>
              </a:spcAft>
              <a:buFont typeface="+mj-lt"/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Target Quantity assumes unresolved targets; intended to provide insight into track composition effect on Probability of Hit for a single missile shot.</a:t>
            </a:r>
          </a:p>
          <a:p>
            <a:pPr lvl="1"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3 center points included to measure variability &amp; test curvature on quadratic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Factor level values will be defined in the test plan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14640"/>
              </p:ext>
            </p:extLst>
          </p:nvPr>
        </p:nvGraphicFramePr>
        <p:xfrm>
          <a:off x="4967020" y="1161954"/>
          <a:ext cx="411278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xmlns="" val="279768911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xmlns="" val="3209326069"/>
                    </a:ext>
                  </a:extLst>
                </a:gridCol>
                <a:gridCol w="861383">
                  <a:extLst>
                    <a:ext uri="{9D8B030D-6E8A-4147-A177-3AD203B41FA5}">
                      <a16:colId xmlns:a16="http://schemas.microsoft.com/office/drawing/2014/main" xmlns="" val="392062612"/>
                    </a:ext>
                  </a:extLst>
                </a:gridCol>
                <a:gridCol w="739134">
                  <a:extLst>
                    <a:ext uri="{9D8B030D-6E8A-4147-A177-3AD203B41FA5}">
                      <a16:colId xmlns:a16="http://schemas.microsoft.com/office/drawing/2014/main" xmlns="" val="4285671361"/>
                    </a:ext>
                  </a:extLst>
                </a:gridCol>
                <a:gridCol w="1016838">
                  <a:extLst>
                    <a:ext uri="{9D8B030D-6E8A-4147-A177-3AD203B41FA5}">
                      <a16:colId xmlns:a16="http://schemas.microsoft.com/office/drawing/2014/main" xmlns="" val="2205504383"/>
                    </a:ext>
                  </a:extLst>
                </a:gridCol>
              </a:tblGrid>
              <a:tr h="203029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+mj-lt"/>
                        </a:rPr>
                        <a:t>TRACKEX</a:t>
                      </a:r>
                      <a:r>
                        <a:rPr lang="en-US" sz="1050" baseline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latin typeface="+mj-lt"/>
                        </a:rPr>
                        <a:t>Factors, Levels, &amp; Interactions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99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99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99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35724"/>
                  </a:ext>
                </a:extLst>
              </a:tr>
              <a:tr h="218457"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Factor</a:t>
                      </a:r>
                      <a:r>
                        <a:rPr lang="en-US" sz="105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Name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#</a:t>
                      </a:r>
                      <a:r>
                        <a:rPr lang="en-US" sz="105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Levels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Levels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1281870"/>
                  </a:ext>
                </a:extLst>
              </a:tr>
              <a:tr h="2030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Target Maneuver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categorical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L1: Weave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L2: Radial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0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Target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categorical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L1: low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L2: 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0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Launch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continuous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L1: min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L2: mid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L3: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+mj-lt"/>
                        </a:rPr>
                        <a:t> max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0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Approach 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categorical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L1: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05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L2: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r>
                        <a:rPr lang="en-US" sz="105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0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Ship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+mj-lt"/>
                        </a:rPr>
                        <a:t> Maneuver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categorical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L1: maneuver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L2: 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724869"/>
                  </a:ext>
                </a:extLst>
              </a:tr>
              <a:tr h="203029">
                <a:tc gridSpan="5"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solidFill>
                            <a:schemeClr val="tx1"/>
                          </a:solidFill>
                          <a:latin typeface="+mj-lt"/>
                        </a:rPr>
                        <a:t>Two-Factor Interactions:  A*B, A*C,</a:t>
                      </a:r>
                      <a:r>
                        <a:rPr lang="en-US" sz="1000" b="0" i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A*D, B*C, B*E</a:t>
                      </a:r>
                    </a:p>
                    <a:p>
                      <a:pPr algn="l"/>
                      <a:r>
                        <a:rPr lang="en-US" sz="1000" b="0" i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Quadratic:  Launch Range * Launch Range</a:t>
                      </a:r>
                    </a:p>
                    <a:p>
                      <a:pPr algn="l"/>
                      <a:r>
                        <a:rPr lang="en-US" sz="1000" b="0" i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Disallowed combination:  Approach Angle L2 &amp; Ship Maneuver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 b="0" i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288527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7634"/>
          <a:stretch/>
        </p:blipFill>
        <p:spPr>
          <a:xfrm>
            <a:off x="670711" y="4386021"/>
            <a:ext cx="2996906" cy="2060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/>
          <p:cNvSpPr/>
          <p:nvPr/>
        </p:nvSpPr>
        <p:spPr bwMode="auto">
          <a:xfrm>
            <a:off x="2688385" y="5209661"/>
            <a:ext cx="294659" cy="1229874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2559" y="4381376"/>
            <a:ext cx="1231799" cy="2092881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Sufficient power on main effects, 2FIs, and quadratic, with exception of Ship Maneuver.  Reason is disallowed combination, so less data points.  Additional 3-5 runs required to get power &gt;0.8. </a:t>
            </a:r>
          </a:p>
        </p:txBody>
      </p:sp>
      <p:cxnSp>
        <p:nvCxnSpPr>
          <p:cNvPr id="15" name="Straight Arrow Connector 14"/>
          <p:cNvCxnSpPr>
            <a:stCxn id="8" idx="1"/>
          </p:cNvCxnSpPr>
          <p:nvPr/>
        </p:nvCxnSpPr>
        <p:spPr bwMode="auto">
          <a:xfrm flipH="1">
            <a:off x="3135444" y="5427817"/>
            <a:ext cx="147115" cy="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93" y="4469192"/>
            <a:ext cx="1669847" cy="20605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 flipH="1">
            <a:off x="6231616" y="5703677"/>
            <a:ext cx="10359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10400" y="4958664"/>
            <a:ext cx="1231799" cy="147732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Higher correlation between Approach Angle * Ship Maneuver is unavoidable due to disallowed combination.  This is acceptable for the design.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77744"/>
            <a:ext cx="9137650" cy="1028700"/>
          </a:xfrm>
        </p:spPr>
        <p:txBody>
          <a:bodyPr/>
          <a:lstStyle/>
          <a:p>
            <a:r>
              <a:rPr lang="en-US" dirty="0" smtClean="0"/>
              <a:t>Single Missile - Multiple Target</a:t>
            </a:r>
            <a:br>
              <a:rPr lang="en-US" dirty="0" smtClean="0"/>
            </a:br>
            <a:r>
              <a:rPr lang="en-US" dirty="0" smtClean="0"/>
              <a:t>FIREX 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FF66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FFB8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FF66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FFB8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103166</TotalTime>
  <Words>485</Words>
  <Application>Microsoft Office PowerPoint</Application>
  <PresentationFormat>Letter Paper (8.5x11 in)</PresentationFormat>
  <Paragraphs>77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Single Missile - Multiple Target FIREX DOE</vt:lpstr>
      <vt:lpstr>Single Missile - Multiple Target FIREX DOE</vt:lpstr>
    </vt:vector>
  </TitlesOfParts>
  <Company>DoD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 DT&amp;E Update</dc:title>
  <dc:subject>NDIA SE Division Meeting, August 6, 2009</dc:subject>
  <dc:creator>OSD (AT&amp;L)/DDR&amp;E</dc:creator>
  <cp:lastModifiedBy>Thompson, Eric E CIV NSWCDD, H33</cp:lastModifiedBy>
  <cp:revision>3269</cp:revision>
  <cp:lastPrinted>2016-10-14T15:28:28Z</cp:lastPrinted>
  <dcterms:created xsi:type="dcterms:W3CDTF">2004-03-22T19:03:54Z</dcterms:created>
  <dcterms:modified xsi:type="dcterms:W3CDTF">2017-10-04T18:18:22Z</dcterms:modified>
</cp:coreProperties>
</file>