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413610-D730-430C-BB0A-008F7B0BA4AA}">
  <a:tblStyle styleId="{4F413610-D730-430C-BB0A-008F7B0BA4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b7a998a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b7a998a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4e9cd498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4e9cd498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4e9cd498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4e9cd498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7c293c7e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7c293c7e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4e9cd498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4e9cd498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4e9cd498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4e9cd498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4e9cd498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4e9cd498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de6b50d2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de6b50d2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de6b50d2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de6b50d2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de6b50d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de6b50d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de6b50d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de6b50d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124086df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124086df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de6b50d2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de6b50d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de6b50d2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de6b50d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de6b50d2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de6b50d2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de6b50d2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de6b50d2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de6b50d2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de6b50d2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de6b50d2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de6b50d2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de6b50d2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de6b50d2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de6b50d2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de6b50d2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4e9cd498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4e9cd49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4e9cd498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14e9cd498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b7a998a8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b7a998a8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4e89e55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4e89e55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4e9cd498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14e9cd498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14e9cd498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14e9cd498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4e9cd4989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14e9cd498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14e9cd498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14e9cd498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4e9cd4989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14e9cd498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4e89e55c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4e89e55c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4e89e55c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4e89e55c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4e89e55c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4e89e55c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124086df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124086d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b7a998a8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b7a998a8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4e9cd498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4e9cd498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4e9cd498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4e9cd498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4e89e55c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4e89e55c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14e89e55c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14e89e55c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4e89e55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4e89e55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14e89e55c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14e89e55c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14e89e55c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14e89e55c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4e89e55c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14e89e55c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14e89e55c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14e89e55c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14e89e55c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14e89e55c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7757e0d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7757e0d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14e89e55c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14e89e55c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14e89e55c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14e89e55c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4e89e55c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4e89e55c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4e89e55c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4e89e55c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14e89e55c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14e89e55c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14e9cd498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14e9cd498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14e89e55c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14e89e55c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14e89e55c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14e89e55c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14e89e55c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14e89e55c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14e89e55c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14e89e55c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b7a998a8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b7a998a8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14e89e55c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14e89e55c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14e89e55c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14e89e55c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14e89e55c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14e89e55c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14e89e55c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14e89e55c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14e89e55c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14e89e55c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14e89e55c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14e89e55c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14e89e55c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14e89e55c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14e89e55c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14e89e55c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14e89e55c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14e89e55c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14e89e55c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14e89e55c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4e9cd498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4e9cd498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14e89e55c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14e89e55c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4e9cd498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4e9cd498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124086df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124086df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Automated Machine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r"/>
              <a:t>Overview of AutoML Tools and Techniques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AutoML libraries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hr" sz="1325"/>
              <a:t>There are different types of AutoML frameworks</a:t>
            </a:r>
            <a:endParaRPr sz="1325"/>
          </a:p>
          <a:p>
            <a:pPr indent="-306387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225"/>
              <a:buChar char="-"/>
            </a:pPr>
            <a:r>
              <a:rPr lang="hr" sz="1225"/>
              <a:t>AutoWEKA</a:t>
            </a:r>
            <a:endParaRPr sz="1225"/>
          </a:p>
          <a:p>
            <a:pPr indent="-3063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25"/>
              <a:buChar char="-"/>
            </a:pPr>
            <a:r>
              <a:rPr b="1" lang="hr" sz="1225"/>
              <a:t>H2O.ai</a:t>
            </a:r>
            <a:endParaRPr b="1" sz="1225"/>
          </a:p>
          <a:p>
            <a:pPr indent="-3063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25"/>
              <a:buChar char="-"/>
            </a:pPr>
            <a:r>
              <a:rPr b="1" lang="hr" sz="1225"/>
              <a:t>Auto Sklearn</a:t>
            </a:r>
            <a:endParaRPr b="1" sz="1225"/>
          </a:p>
          <a:p>
            <a:pPr indent="-3063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25"/>
              <a:buChar char="-"/>
            </a:pPr>
            <a:r>
              <a:rPr lang="hr" sz="1225"/>
              <a:t>Auto Pytorch</a:t>
            </a:r>
            <a:endParaRPr sz="1225"/>
          </a:p>
          <a:p>
            <a:pPr indent="-3063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25"/>
              <a:buChar char="-"/>
            </a:pPr>
            <a:r>
              <a:rPr b="1" lang="hr" sz="1225"/>
              <a:t>Auto Keras</a:t>
            </a:r>
            <a:endParaRPr b="1" sz="1225"/>
          </a:p>
          <a:p>
            <a:pPr indent="-3063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25"/>
              <a:buChar char="-"/>
            </a:pPr>
            <a:r>
              <a:rPr lang="hr" sz="1225"/>
              <a:t>TPOT</a:t>
            </a:r>
            <a:endParaRPr sz="1225"/>
          </a:p>
          <a:p>
            <a:pPr indent="-3063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25"/>
              <a:buChar char="-"/>
            </a:pPr>
            <a:r>
              <a:rPr lang="hr" sz="1225"/>
              <a:t>Google AutoML</a:t>
            </a:r>
            <a:endParaRPr sz="1225"/>
          </a:p>
          <a:p>
            <a:pPr indent="-3063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25"/>
              <a:buChar char="-"/>
            </a:pPr>
            <a:r>
              <a:rPr b="1" lang="hr" sz="1225"/>
              <a:t>AWS Canvas</a:t>
            </a:r>
            <a:endParaRPr b="1" sz="1225"/>
          </a:p>
          <a:p>
            <a:pPr indent="-3063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25"/>
              <a:buChar char="-"/>
            </a:pPr>
            <a:r>
              <a:rPr b="1" lang="hr" sz="1225"/>
              <a:t>AWS Autopilot</a:t>
            </a:r>
            <a:endParaRPr b="1" sz="1225"/>
          </a:p>
          <a:p>
            <a:pPr indent="-30638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25"/>
              <a:buChar char="-"/>
            </a:pPr>
            <a:r>
              <a:rPr lang="hr" sz="1225"/>
              <a:t>…</a:t>
            </a:r>
            <a:endParaRPr sz="1225"/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hr" sz="1225"/>
              <a:t>Let’s go over some of these..</a:t>
            </a:r>
            <a:endParaRPr sz="12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AutoML libraries: Auto-sklearn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A</a:t>
            </a:r>
            <a:r>
              <a:rPr lang="hr" sz="1600"/>
              <a:t>uto-sklearn is an open-source AutoML library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It is built on top of scikit-learn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It is written in Python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Auto-sklearn is based on defining AutoML as a </a:t>
            </a:r>
            <a:r>
              <a:rPr b="1" lang="hr" sz="1600"/>
              <a:t>CASH</a:t>
            </a:r>
            <a:r>
              <a:rPr lang="hr" sz="1600"/>
              <a:t> problem: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hr" sz="1200"/>
              <a:t>CASH</a:t>
            </a:r>
            <a:r>
              <a:rPr lang="hr" sz="1200"/>
              <a:t> = </a:t>
            </a:r>
            <a:r>
              <a:rPr b="1" lang="hr" sz="1200"/>
              <a:t>C</a:t>
            </a:r>
            <a:r>
              <a:rPr lang="hr" sz="1200"/>
              <a:t>ombined </a:t>
            </a:r>
            <a:r>
              <a:rPr b="1" lang="hr" sz="1200"/>
              <a:t>A</a:t>
            </a:r>
            <a:r>
              <a:rPr lang="hr" sz="1200"/>
              <a:t>lgorithm</a:t>
            </a:r>
            <a:r>
              <a:rPr b="1" lang="hr" sz="1200"/>
              <a:t> S</a:t>
            </a:r>
            <a:r>
              <a:rPr lang="hr" sz="1200"/>
              <a:t>election and </a:t>
            </a:r>
            <a:r>
              <a:rPr b="1" lang="hr" sz="1200"/>
              <a:t>H</a:t>
            </a:r>
            <a:r>
              <a:rPr lang="hr" sz="1200"/>
              <a:t>yperparameter optimization</a:t>
            </a:r>
            <a:endParaRPr sz="1200"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25" y="3148100"/>
            <a:ext cx="7520927" cy="12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356975" y="4830225"/>
            <a:ext cx="3861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600"/>
              <a:t>image: https://ml.informatik.uni-freiburg.de/wp-content/uploads/papers/15-NIPS-auto-sklearn-preprint.pdf</a:t>
            </a:r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Auto-sklearn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It is the result of research at the University of Freiburg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It was introduced by Feurer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Auto-sklearn does not focus on neural architecture search (like Auto-Keras does)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It supports XGBoost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Installation: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 pip install auto-sklearn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conda install gxx_linux-64 gcc_linux-64 swig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Auto-sklearn: H</a:t>
            </a:r>
            <a:r>
              <a:rPr lang="hr"/>
              <a:t>ow does it work?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</a:t>
            </a:r>
            <a:r>
              <a:rPr lang="hr"/>
              <a:t>uto-sklearn has three main components: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hr"/>
              <a:t>Meta-learning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Extraction of meta-feature to find the similarity of the new dataset to the knowledge base relying on meta-learning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hr"/>
              <a:t>Bayesian optimization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Bayesian optimization will try to find and select the out-performing ML pipelines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hr"/>
              <a:t>Build ensemble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Build the ensemble model based on the best ML workflow in the search space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750" y="631575"/>
            <a:ext cx="2096550" cy="15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Auto-sklearn: Features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hr" sz="1325"/>
              <a:t>Some main features of auto-sklearn:</a:t>
            </a:r>
            <a:endParaRPr sz="1325"/>
          </a:p>
          <a:p>
            <a:pPr indent="-312737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325"/>
              <a:buChar char="-"/>
            </a:pPr>
            <a:r>
              <a:rPr b="1" lang="hr" sz="1325"/>
              <a:t>Useful for many tasks, such as</a:t>
            </a:r>
            <a:endParaRPr b="1" sz="1325"/>
          </a:p>
          <a:p>
            <a:pPr indent="-29686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75"/>
              <a:buChar char="-"/>
            </a:pPr>
            <a:r>
              <a:rPr lang="hr" sz="1075"/>
              <a:t>C</a:t>
            </a:r>
            <a:r>
              <a:rPr lang="hr" sz="1075"/>
              <a:t>lassification</a:t>
            </a:r>
            <a:endParaRPr sz="1075"/>
          </a:p>
          <a:p>
            <a:pPr indent="-29686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75"/>
              <a:buChar char="-"/>
            </a:pPr>
            <a:r>
              <a:rPr lang="hr" sz="1075"/>
              <a:t>Regression</a:t>
            </a:r>
            <a:endParaRPr sz="1075"/>
          </a:p>
          <a:p>
            <a:pPr indent="-29686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75"/>
              <a:buChar char="-"/>
            </a:pPr>
            <a:r>
              <a:rPr lang="hr" sz="1075"/>
              <a:t>Multi-label classification</a:t>
            </a:r>
            <a:endParaRPr sz="1075"/>
          </a:p>
          <a:p>
            <a:pPr indent="-3127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25"/>
              <a:buChar char="-"/>
            </a:pPr>
            <a:r>
              <a:rPr b="1" lang="hr" sz="1325"/>
              <a:t>Consists of several preprocessing methods</a:t>
            </a:r>
            <a:endParaRPr b="1" sz="1325"/>
          </a:p>
          <a:p>
            <a:pPr indent="-29686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75"/>
              <a:buChar char="-"/>
            </a:pPr>
            <a:r>
              <a:rPr lang="hr" sz="1075"/>
              <a:t>H</a:t>
            </a:r>
            <a:r>
              <a:rPr lang="hr" sz="1075"/>
              <a:t>andling missing values</a:t>
            </a:r>
            <a:endParaRPr sz="1075"/>
          </a:p>
          <a:p>
            <a:pPr indent="-29686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75"/>
              <a:buChar char="-"/>
            </a:pPr>
            <a:r>
              <a:rPr lang="hr" sz="1075"/>
              <a:t>Normalizing data</a:t>
            </a:r>
            <a:endParaRPr sz="1075"/>
          </a:p>
          <a:p>
            <a:pPr indent="-3127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25"/>
              <a:buChar char="-"/>
            </a:pPr>
            <a:r>
              <a:rPr b="1" lang="hr" sz="1325"/>
              <a:t>Searches for optimal ML pipelines among a considerable search space</a:t>
            </a:r>
            <a:endParaRPr b="1" sz="1325"/>
          </a:p>
          <a:p>
            <a:pPr indent="-29686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75"/>
              <a:buChar char="-"/>
            </a:pPr>
            <a:r>
              <a:rPr lang="hr" sz="1075"/>
              <a:t>15 classifiers</a:t>
            </a:r>
            <a:endParaRPr sz="1075"/>
          </a:p>
          <a:p>
            <a:pPr indent="-29686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75"/>
              <a:buChar char="-"/>
            </a:pPr>
            <a:r>
              <a:rPr lang="hr" sz="1075"/>
              <a:t>More than 150 hyperparameters are searched</a:t>
            </a:r>
            <a:endParaRPr sz="1075"/>
          </a:p>
          <a:p>
            <a:pPr indent="-3127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25"/>
              <a:buChar char="-"/>
            </a:pPr>
            <a:r>
              <a:rPr b="1" lang="hr" sz="1325"/>
              <a:t>State of the art</a:t>
            </a:r>
            <a:endParaRPr b="1" sz="1325"/>
          </a:p>
          <a:p>
            <a:pPr indent="-29686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75"/>
              <a:buChar char="-"/>
            </a:pPr>
            <a:r>
              <a:rPr lang="hr" sz="1075"/>
              <a:t>M</a:t>
            </a:r>
            <a:r>
              <a:rPr lang="hr" sz="1075"/>
              <a:t>eta-learning</a:t>
            </a:r>
            <a:endParaRPr sz="1075"/>
          </a:p>
          <a:p>
            <a:pPr indent="-29686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75"/>
              <a:buChar char="-"/>
            </a:pPr>
            <a:r>
              <a:rPr lang="hr" sz="1075"/>
              <a:t>Bayesian optimization</a:t>
            </a:r>
            <a:endParaRPr sz="1075"/>
          </a:p>
          <a:p>
            <a:pPr indent="-29686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75"/>
              <a:buChar char="-"/>
            </a:pPr>
            <a:r>
              <a:rPr lang="hr" sz="1075"/>
              <a:t>Ensemble techniques</a:t>
            </a:r>
            <a:endParaRPr sz="1075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325" y="3334900"/>
            <a:ext cx="2096550" cy="15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Auto-sklearn: </a:t>
            </a:r>
            <a:r>
              <a:rPr lang="hr"/>
              <a:t>Newer version V2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600"/>
              <a:t>Four main improvements in V2 of auto-sklearn: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hr" sz="1600"/>
              <a:t>Introduced early-stopping strategy inside the whole search space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hr" sz="1600"/>
              <a:t>Improving model selection strategy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hr" sz="1600"/>
              <a:t>Building a portfolio instead of using meta-feature</a:t>
            </a:r>
            <a:endParaRPr b="1"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hr" sz="1200"/>
              <a:t>In order to find a similar dataset in the knowledge base</a:t>
            </a:r>
            <a:endParaRPr sz="12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hr" sz="1600"/>
              <a:t>Build an automated policy selection</a:t>
            </a:r>
            <a:endParaRPr b="1"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hr" sz="1200"/>
              <a:t>Based on the previous improvements to select the best strategy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Auto-sklearn:</a:t>
            </a:r>
            <a:r>
              <a:rPr lang="hr"/>
              <a:t> How to use?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Import necessary libraries: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Read and prepare data:</a:t>
            </a:r>
            <a:endParaRPr sz="1600"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00" y="1500175"/>
            <a:ext cx="3746251" cy="107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900" y="3235125"/>
            <a:ext cx="3746251" cy="1515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Auto-sklearn: How to use?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Split data into train/test datasets: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Set up auto-sklearn classifier:</a:t>
            </a:r>
            <a:endParaRPr sz="1600"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73" y="1649748"/>
            <a:ext cx="4827976" cy="6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75" y="3136898"/>
            <a:ext cx="4568750" cy="16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Auto-sklearn: How to use?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Fit classifier and print results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Use leaderboard to explore the results in more details </a:t>
            </a:r>
            <a:endParaRPr sz="1600"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99" y="3640061"/>
            <a:ext cx="5133975" cy="828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88" y="1734200"/>
            <a:ext cx="513397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AutoML Libraries: AutoKeras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600"/>
              <a:t>Introduction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AutoKeras is a </a:t>
            </a:r>
            <a:r>
              <a:rPr b="1" lang="hr" sz="1600"/>
              <a:t>Keras-based open-source</a:t>
            </a:r>
            <a:r>
              <a:rPr lang="hr" sz="1600"/>
              <a:t> AutoML framework.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It was designed by the DATA Lab at Texas A&amp;M University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AutoKeras specialises in Deep Learning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AutoKeras is build on Tensorflow</a:t>
            </a:r>
            <a:endParaRPr sz="1600"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25" y="3349675"/>
            <a:ext cx="37433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Introduction to AutoML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AutoML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AutoSklearn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H2O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AWS AutoML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AWS Canvas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AWS SageMaker Autopilot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r"/>
              <a:t>AutoKeras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Neural Network architecture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AutoKeras chooses the layout of the layers and the number of neurons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Data Preparation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AutoKeras automatically do data preparation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If a column in your data contains text, it will convert it into an embedding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If the column values are fixed categories, it will convert them into one-hot encoding</a:t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38" y="3349675"/>
            <a:ext cx="37433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AutoKeras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" sz="1600"/>
              <a:t>AutoKeras is built around four key characteristics: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hr" sz="1600"/>
              <a:t>It provides a straightforward and user-friendly API</a:t>
            </a:r>
            <a:endParaRPr b="1" sz="1600"/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hr" sz="1200"/>
              <a:t>Users with little programming knowledge can quickly learn how to use it</a:t>
            </a:r>
            <a:endParaRPr sz="1200"/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hr" sz="1200"/>
              <a:t>Advanced users can modify lower-level system parameters</a:t>
            </a:r>
            <a:endParaRPr sz="12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hr" sz="1600"/>
              <a:t>It can operate both locally and in the cloud</a:t>
            </a:r>
            <a:endParaRPr b="1"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hr" sz="1600"/>
              <a:t>It is based on a dynamic configuration</a:t>
            </a:r>
            <a:endParaRPr b="1" sz="1600"/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hr" sz="1200"/>
              <a:t>It adjusts the size of the neural architecture dependent on the amount of GPU memory available</a:t>
            </a:r>
            <a:endParaRPr sz="12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hr" sz="1600"/>
              <a:t>The open-source community actively develops and maintains it.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AutoKeras: Installation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600"/>
              <a:t>Requirements: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Python3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Tensorflow &gt;= 2.3.0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GPU Setup (optional)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r" sz="1600"/>
              <a:t>Install AutoKeras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pip install git+https://github.com/keras-team/keras-tuner.git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pip install autokeras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AutoKeras: How to use?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1600"/>
              <a:t>Let’s show how to build regression model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Read data, split it into train/test datasets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23" y="2292925"/>
            <a:ext cx="4717550" cy="13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AutoKeras: How to use?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Initialize the StructuredDataRegressor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Search for the best model.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50" y="1746656"/>
            <a:ext cx="4717550" cy="423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50" y="3257975"/>
            <a:ext cx="4450526" cy="3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AutoKeras: How to use?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Evaluate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Export the model and check the summary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75" y="1662275"/>
            <a:ext cx="5418578" cy="143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75" y="3740902"/>
            <a:ext cx="5418575" cy="119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AutoKeras:</a:t>
            </a:r>
            <a:r>
              <a:rPr lang="hr"/>
              <a:t> Summary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751" y="1152475"/>
            <a:ext cx="4792500" cy="36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AutoKeras:</a:t>
            </a:r>
            <a:r>
              <a:rPr lang="hr"/>
              <a:t> Summary output - plot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r"/>
              <a:t>You can export </a:t>
            </a:r>
            <a:endParaRPr/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798" y="1183875"/>
            <a:ext cx="2696400" cy="38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AutoML libraries: H2O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hr"/>
              <a:t>H2O is an open-source ML platform</a:t>
            </a:r>
            <a:endParaRPr b="1"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hr"/>
              <a:t>H2O automates entire ML process</a:t>
            </a:r>
            <a:endParaRPr b="1"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data preparation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feature engineering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model selection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hyperparameter tuning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Automatic data preprocessing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Imputation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one-hot encoding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standardization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hr"/>
              <a:t>Tunes individual models using cross-validation</a:t>
            </a:r>
            <a:endParaRPr b="1"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hr"/>
              <a:t>H2O explains models using the “H2O Explainability” module</a:t>
            </a:r>
            <a:endParaRPr b="1"/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725" y="1555025"/>
            <a:ext cx="3905800" cy="21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AutoML libraries: H2O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H2O is available for </a:t>
            </a:r>
            <a:r>
              <a:rPr b="1" lang="hr" sz="1600"/>
              <a:t>R</a:t>
            </a:r>
            <a:r>
              <a:rPr lang="hr" sz="1600"/>
              <a:t> and </a:t>
            </a:r>
            <a:r>
              <a:rPr b="1" lang="hr" sz="1600"/>
              <a:t>Python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The algorithms are implemented on top of </a:t>
            </a:r>
            <a:r>
              <a:rPr b="1" lang="hr" sz="1600"/>
              <a:t>H2O's distributed Map/Reduce</a:t>
            </a:r>
            <a:r>
              <a:rPr lang="hr" sz="1600"/>
              <a:t> framework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It uses the Java Fork/Join framework for multi-threading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The data is: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hr"/>
              <a:t>Read in parallel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hr"/>
              <a:t>Distributed across the cluster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hr"/>
              <a:t>Stored in memory in a columnar format in a compressed way</a:t>
            </a:r>
            <a:endParaRPr b="1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H2O's data parser has built-in intelligence to guess the schema of the incoming dataset.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What is AutoML?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Automated Machine Learning, also referred to as </a:t>
            </a:r>
            <a:r>
              <a:rPr b="1" lang="hr"/>
              <a:t>Automated ML</a:t>
            </a:r>
            <a:r>
              <a:rPr lang="hr"/>
              <a:t> or </a:t>
            </a:r>
            <a:r>
              <a:rPr b="1" lang="hr"/>
              <a:t>AutoML</a:t>
            </a:r>
            <a:r>
              <a:rPr lang="hr"/>
              <a:t>, is technology to: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Automate machine learning tasks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Accelerate the model-building proces</a:t>
            </a:r>
            <a:r>
              <a:rPr lang="hr"/>
              <a:t>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H</a:t>
            </a:r>
            <a:r>
              <a:rPr lang="hr"/>
              <a:t>elp data scientists focus on higher value-added duties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Improve the accuracy of ML models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AutoML libraries: H2O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9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65"/>
              <a:buChar char="-"/>
            </a:pPr>
            <a:r>
              <a:rPr lang="hr" sz="1565"/>
              <a:t>GPU for training on H2O can be used only with:</a:t>
            </a:r>
            <a:endParaRPr sz="1565"/>
          </a:p>
          <a:p>
            <a:pPr indent="-32797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65"/>
              <a:buChar char="-"/>
            </a:pPr>
            <a:r>
              <a:rPr lang="hr" sz="1565"/>
              <a:t>NVIDIA GPUs (GPU Cloud, DGX Station, DGX-1, or DGX-2)</a:t>
            </a:r>
            <a:endParaRPr sz="1565"/>
          </a:p>
          <a:p>
            <a:pPr indent="-32797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65"/>
              <a:buChar char="-"/>
            </a:pPr>
            <a:r>
              <a:rPr lang="hr" sz="1565"/>
              <a:t>CUDA 8</a:t>
            </a:r>
            <a:endParaRPr sz="1565"/>
          </a:p>
          <a:p>
            <a:pPr indent="-3279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65"/>
              <a:buChar char="-"/>
            </a:pPr>
            <a:r>
              <a:rPr lang="hr" sz="1565"/>
              <a:t>Supported Data Types:</a:t>
            </a:r>
            <a:endParaRPr sz="1565"/>
          </a:p>
          <a:p>
            <a:pPr indent="-32797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65"/>
              <a:buChar char="-"/>
            </a:pPr>
            <a:r>
              <a:rPr lang="hr" sz="1565"/>
              <a:t>Numerical</a:t>
            </a:r>
            <a:endParaRPr sz="1565"/>
          </a:p>
          <a:p>
            <a:pPr indent="-32797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65"/>
              <a:buChar char="-"/>
            </a:pPr>
            <a:r>
              <a:rPr lang="hr" sz="1565"/>
              <a:t>Categorical</a:t>
            </a:r>
            <a:endParaRPr sz="1565"/>
          </a:p>
          <a:p>
            <a:pPr indent="-32797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65"/>
              <a:buChar char="-"/>
            </a:pPr>
            <a:r>
              <a:rPr lang="hr" sz="1565"/>
              <a:t>Textual (for Word2vec)</a:t>
            </a:r>
            <a:endParaRPr sz="1565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AutoML libraries: H2O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465"/>
              <a:t>The current version of </a:t>
            </a:r>
            <a:r>
              <a:rPr b="1" lang="hr" sz="1465"/>
              <a:t>AutoML</a:t>
            </a:r>
            <a:r>
              <a:rPr lang="hr" sz="1465"/>
              <a:t> trains and cross-validates the following algorithms: </a:t>
            </a:r>
            <a:endParaRPr sz="1465"/>
          </a:p>
          <a:p>
            <a:pPr indent="-321627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465"/>
              <a:buChar char="-"/>
            </a:pPr>
            <a:r>
              <a:rPr lang="hr" sz="1465"/>
              <a:t>Three pre-specified XGBoost GBM (Gradient Boosting Machine) models</a:t>
            </a:r>
            <a:endParaRPr sz="1465"/>
          </a:p>
          <a:p>
            <a:pPr indent="-32162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65"/>
              <a:buChar char="-"/>
            </a:pPr>
            <a:r>
              <a:rPr lang="hr" sz="1465"/>
              <a:t>Fixed grid of Generalized Linear Models (GLMs)</a:t>
            </a:r>
            <a:endParaRPr sz="1465"/>
          </a:p>
          <a:p>
            <a:pPr indent="-32162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65"/>
              <a:buChar char="-"/>
            </a:pPr>
            <a:r>
              <a:rPr lang="hr" sz="1465"/>
              <a:t>Default Random Forest (DRF)</a:t>
            </a:r>
            <a:endParaRPr sz="1465"/>
          </a:p>
          <a:p>
            <a:pPr indent="-32162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65"/>
              <a:buChar char="-"/>
            </a:pPr>
            <a:r>
              <a:rPr lang="hr" sz="1465"/>
              <a:t>Five pre-specified H2O Gradient Boosting Machines (GBMs)</a:t>
            </a:r>
            <a:endParaRPr sz="1465"/>
          </a:p>
          <a:p>
            <a:pPr indent="-32162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65"/>
              <a:buChar char="-"/>
            </a:pPr>
            <a:r>
              <a:rPr lang="hr" sz="1465"/>
              <a:t>Default Deep Neural Net</a:t>
            </a:r>
            <a:endParaRPr sz="1465"/>
          </a:p>
          <a:p>
            <a:pPr indent="-32162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65"/>
              <a:buChar char="-"/>
            </a:pPr>
            <a:r>
              <a:rPr lang="hr" sz="1465"/>
              <a:t>Extremely Randomized Forest (XRT)</a:t>
            </a:r>
            <a:endParaRPr sz="1465"/>
          </a:p>
          <a:p>
            <a:pPr indent="-32162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65"/>
              <a:buChar char="-"/>
            </a:pPr>
            <a:r>
              <a:rPr lang="hr" sz="1465"/>
              <a:t>Random grid of XGBoost </a:t>
            </a:r>
            <a:r>
              <a:rPr lang="hr" sz="1465"/>
              <a:t>Gradient Boosting Machines</a:t>
            </a:r>
            <a:endParaRPr sz="1465"/>
          </a:p>
          <a:p>
            <a:pPr indent="-32162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65"/>
              <a:buChar char="-"/>
            </a:pPr>
            <a:r>
              <a:rPr lang="hr" sz="1465"/>
              <a:t>Random grid of H2O </a:t>
            </a:r>
            <a:r>
              <a:rPr lang="hr" sz="1465"/>
              <a:t>Gradient Boosting Machines </a:t>
            </a:r>
            <a:endParaRPr sz="1465"/>
          </a:p>
          <a:p>
            <a:pPr indent="-321627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65"/>
              <a:buChar char="-"/>
            </a:pPr>
            <a:r>
              <a:rPr lang="hr" sz="1465"/>
              <a:t>Random grid of Deep Neural Nets</a:t>
            </a:r>
            <a:endParaRPr sz="1465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r"/>
              <a:t>H2O: Supervised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hr" sz="1222"/>
              <a:t> List of supervised learning algorithms:</a:t>
            </a:r>
            <a:endParaRPr sz="1222"/>
          </a:p>
          <a:p>
            <a:pPr indent="-30194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55"/>
              <a:buChar char="-"/>
            </a:pPr>
            <a:r>
              <a:rPr lang="hr" sz="1155"/>
              <a:t>Cox Proportional Hazards (CoxPH)</a:t>
            </a:r>
            <a:endParaRPr sz="1155"/>
          </a:p>
          <a:p>
            <a:pPr indent="-3019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5"/>
              <a:buChar char="-"/>
            </a:pPr>
            <a:r>
              <a:rPr lang="hr" sz="1155"/>
              <a:t>Deep Learning (Neural Networks)</a:t>
            </a:r>
            <a:endParaRPr sz="1155"/>
          </a:p>
          <a:p>
            <a:pPr indent="-3019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5"/>
              <a:buChar char="-"/>
            </a:pPr>
            <a:r>
              <a:rPr lang="hr" sz="1155"/>
              <a:t>Distributed Random Forest (DRF)</a:t>
            </a:r>
            <a:endParaRPr sz="1155"/>
          </a:p>
          <a:p>
            <a:pPr indent="-3019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5"/>
              <a:buChar char="-"/>
            </a:pPr>
            <a:r>
              <a:rPr lang="hr" sz="1155"/>
              <a:t>Generalized Linear Model (GLM)</a:t>
            </a:r>
            <a:endParaRPr sz="1155"/>
          </a:p>
          <a:p>
            <a:pPr indent="-3019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5"/>
              <a:buChar char="-"/>
            </a:pPr>
            <a:r>
              <a:rPr lang="hr" sz="1155"/>
              <a:t>Isotonic Regression</a:t>
            </a:r>
            <a:endParaRPr sz="1155"/>
          </a:p>
          <a:p>
            <a:pPr indent="-3019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5"/>
              <a:buChar char="-"/>
            </a:pPr>
            <a:r>
              <a:rPr lang="hr" sz="1155"/>
              <a:t>ModelSelection</a:t>
            </a:r>
            <a:endParaRPr sz="1155"/>
          </a:p>
          <a:p>
            <a:pPr indent="-3019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5"/>
              <a:buChar char="-"/>
            </a:pPr>
            <a:r>
              <a:rPr lang="hr" sz="1155"/>
              <a:t>Generalized Additive Models (GAM)</a:t>
            </a:r>
            <a:endParaRPr sz="1155"/>
          </a:p>
          <a:p>
            <a:pPr indent="-3019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5"/>
              <a:buChar char="-"/>
            </a:pPr>
            <a:r>
              <a:rPr lang="hr" sz="1155"/>
              <a:t>ANOVA GLM</a:t>
            </a:r>
            <a:endParaRPr sz="1155"/>
          </a:p>
          <a:p>
            <a:pPr indent="-3019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5"/>
              <a:buChar char="-"/>
            </a:pPr>
            <a:r>
              <a:rPr lang="hr" sz="1155"/>
              <a:t>Gradient Boosting Machine (GBM)</a:t>
            </a:r>
            <a:endParaRPr sz="1155"/>
          </a:p>
          <a:p>
            <a:pPr indent="-3019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5"/>
              <a:buChar char="-"/>
            </a:pPr>
            <a:r>
              <a:rPr lang="hr" sz="1155"/>
              <a:t>Naïve Bayes Classifier</a:t>
            </a:r>
            <a:endParaRPr sz="1155"/>
          </a:p>
          <a:p>
            <a:pPr indent="-3019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5"/>
              <a:buChar char="-"/>
            </a:pPr>
            <a:r>
              <a:rPr lang="hr" sz="1155"/>
              <a:t>RuleFit</a:t>
            </a:r>
            <a:endParaRPr sz="1155"/>
          </a:p>
          <a:p>
            <a:pPr indent="-3019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5"/>
              <a:buChar char="-"/>
            </a:pPr>
            <a:r>
              <a:rPr lang="hr" sz="1155"/>
              <a:t>Stacked Ensembles</a:t>
            </a:r>
            <a:endParaRPr sz="1155"/>
          </a:p>
          <a:p>
            <a:pPr indent="-3019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5"/>
              <a:buChar char="-"/>
            </a:pPr>
            <a:r>
              <a:rPr lang="hr" sz="1155"/>
              <a:t>Support Vector Machine (SVM)</a:t>
            </a:r>
            <a:endParaRPr sz="1155"/>
          </a:p>
          <a:p>
            <a:pPr indent="-3019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5"/>
              <a:buChar char="-"/>
            </a:pPr>
            <a:r>
              <a:rPr lang="hr" sz="1155"/>
              <a:t>Distributed Uplift Random Forest (Uplift DRF)</a:t>
            </a:r>
            <a:endParaRPr sz="1155"/>
          </a:p>
          <a:p>
            <a:pPr indent="-3019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5"/>
              <a:buChar char="-"/>
            </a:pPr>
            <a:r>
              <a:rPr lang="hr" sz="1155"/>
              <a:t>XGBoost</a:t>
            </a:r>
            <a:endParaRPr sz="1155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H2O: Unsupervised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742"/>
              <a:t> List of unsupervised learning algorithms:</a:t>
            </a:r>
            <a:endParaRPr sz="1742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Aggregator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Generalized Low Rank Models (GLRM)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Isolation Forest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Extended Isolation Forest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K-Means Clustering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Principal Component Analysis (PCA)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r"/>
              <a:t>H2O: Miscellaneous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sz="1600"/>
              <a:t>List of other algorithms and feature engineering techniques: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Target Encoding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TF-IDF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Word2vec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r" sz="1600"/>
              <a:t>Permutation Variable Importance</a:t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r"/>
              <a:t>H2O: How to start?</a:t>
            </a:r>
            <a:endParaRPr/>
          </a:p>
        </p:txBody>
      </p:sp>
      <p:sp>
        <p:nvSpPr>
          <p:cNvPr id="280" name="Google Shape;28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 sz="1400"/>
              <a:t>In Python: start the H2O cluster firstly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hr" sz="1400"/>
              <a:t>Load the data</a:t>
            </a:r>
            <a:endParaRPr sz="1400"/>
          </a:p>
        </p:txBody>
      </p:sp>
      <p:pic>
        <p:nvPicPr>
          <p:cNvPr id="281" name="Google Shape;2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338" y="1604050"/>
            <a:ext cx="57245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588" y="3160663"/>
            <a:ext cx="57340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r"/>
              <a:t>H2O: Train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hr" sz="1500"/>
              <a:t>Run AutoML with specified number of models to try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hr" sz="1500"/>
              <a:t>Run predictions on test dataset 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hr" sz="1500"/>
              <a:t>Get the best model with default criteria metric and than with desired (example: aucpr - The area under the precision-recall curve )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263" y="1520763"/>
            <a:ext cx="48768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263" y="2671600"/>
            <a:ext cx="4876800" cy="30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075" y="3713675"/>
            <a:ext cx="4843175" cy="490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H2O: Get the results from leaderboard for AutoML</a:t>
            </a:r>
            <a:endParaRPr/>
          </a:p>
        </p:txBody>
      </p:sp>
      <p:sp>
        <p:nvSpPr>
          <p:cNvPr id="297" name="Google Shape;29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hr" sz="1500"/>
              <a:t>Get leaderboard with all possible columns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hr" sz="1500"/>
              <a:t>Results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75" y="1668700"/>
            <a:ext cx="4011275" cy="4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75" y="3045250"/>
            <a:ext cx="8239401" cy="12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r"/>
              <a:t>H2O: Save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There options: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Save to bin file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Save to Hadoop Distributed File System (</a:t>
            </a:r>
            <a:r>
              <a:rPr b="1" lang="hr"/>
              <a:t>HDFS</a:t>
            </a:r>
            <a:r>
              <a:rPr lang="hr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Save to Model Object, Optimized (</a:t>
            </a:r>
            <a:r>
              <a:rPr b="1" lang="hr"/>
              <a:t>MOJO</a:t>
            </a:r>
            <a:r>
              <a:rPr lang="hr"/>
              <a:t>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Not all algorithms are supported by MOJO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Automated Machine Learning</a:t>
            </a:r>
            <a:endParaRPr/>
          </a:p>
        </p:txBody>
      </p:sp>
      <p:sp>
        <p:nvSpPr>
          <p:cNvPr id="311" name="Google Shape;311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AWS AutoML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r"/>
              <a:t>What is AutoML?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AutoML is growing </a:t>
            </a:r>
            <a:r>
              <a:rPr lang="hr"/>
              <a:t>because: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hr"/>
              <a:t>Usability</a:t>
            </a:r>
            <a:r>
              <a:rPr lang="hr"/>
              <a:t>: providing machine learning as a tool to non-machine learning experts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hr"/>
              <a:t>Productivity</a:t>
            </a:r>
            <a:r>
              <a:rPr lang="hr"/>
              <a:t>: increasing the productivity of machine learning engineers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hr"/>
              <a:t>Performance</a:t>
            </a:r>
            <a:r>
              <a:rPr lang="hr"/>
              <a:t>: finding better machine learning models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AWS AutoML</a:t>
            </a:r>
            <a:endParaRPr/>
          </a:p>
        </p:txBody>
      </p:sp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AWS has multiple AutoML tools: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Amazon SageMaker Ground Truth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hr"/>
              <a:t>Amazon SageMaker</a:t>
            </a:r>
            <a:r>
              <a:rPr b="1" lang="hr"/>
              <a:t> Autopilot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hr"/>
              <a:t>Amazon SageMaker</a:t>
            </a:r>
            <a:r>
              <a:rPr b="1" lang="hr"/>
              <a:t> Canvas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Amazon SageMaker Studio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…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r"/>
              <a:t>Let’s take a look at </a:t>
            </a:r>
            <a:r>
              <a:rPr b="1" lang="hr"/>
              <a:t>Canvas</a:t>
            </a:r>
            <a:r>
              <a:rPr lang="hr"/>
              <a:t> and </a:t>
            </a:r>
            <a:r>
              <a:rPr b="1" lang="hr"/>
              <a:t>Autopilot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AWS AutoML: Canvas</a:t>
            </a:r>
            <a:endParaRPr/>
          </a:p>
        </p:txBody>
      </p:sp>
      <p:sp>
        <p:nvSpPr>
          <p:cNvPr id="323" name="Google Shape;32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hr"/>
              <a:t>AWS Canvas ML tool that allows you to visually design your serverless applications using a drag-and-drop interface.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SageMaker Canvas leverages the same technology as </a:t>
            </a:r>
            <a:r>
              <a:rPr b="1" lang="hr"/>
              <a:t>Amazon SageMaker</a:t>
            </a:r>
            <a:r>
              <a:rPr lang="hr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It supports multiple problem types such as: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binary classification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multi-class classification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numerical regression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time series forecasting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AWS AutoML: Canvas</a:t>
            </a:r>
            <a:endParaRPr/>
          </a:p>
        </p:txBody>
      </p:sp>
      <p:sp>
        <p:nvSpPr>
          <p:cNvPr id="329" name="Google Shape;32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"/>
              <a:t>In SageMaker Canvas, you do the following: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Import your data (from S3 or drag-drop from local)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Build a predictive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Evaluate the model's performance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Import more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Train another model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AWS Canvas: Step 1: Search for SageMaker</a:t>
            </a:r>
            <a:endParaRPr/>
          </a:p>
        </p:txBody>
      </p:sp>
      <p:sp>
        <p:nvSpPr>
          <p:cNvPr id="335" name="Google Shape;33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825" y="1152475"/>
            <a:ext cx="5775925" cy="39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r"/>
              <a:t>AWS Canvas: Step 2: Select Canvas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925" y="1152475"/>
            <a:ext cx="5741774" cy="38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r" sz="2220"/>
              <a:t>AWS Canvas: Step 3: Choose User (needs to be created before)</a:t>
            </a:r>
            <a:endParaRPr sz="2220"/>
          </a:p>
        </p:txBody>
      </p:sp>
      <p:sp>
        <p:nvSpPr>
          <p:cNvPr id="349" name="Google Shape;349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851" y="1152473"/>
            <a:ext cx="743542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AWS Canvas: Step 4: AWS Canvas would start</a:t>
            </a:r>
            <a:endParaRPr/>
          </a:p>
        </p:txBody>
      </p:sp>
      <p:sp>
        <p:nvSpPr>
          <p:cNvPr id="356" name="Google Shape;356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951" y="1152475"/>
            <a:ext cx="6191750" cy="36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hr" sz="2120"/>
              <a:t>AWS Canvas: Step 5: Import dataset (from S3 or Upload from local)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20"/>
          </a:p>
        </p:txBody>
      </p:sp>
      <p:sp>
        <p:nvSpPr>
          <p:cNvPr id="363" name="Google Shape;363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537" y="1152475"/>
            <a:ext cx="7254925" cy="371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r"/>
              <a:t>AWS Canvas: Step 6: Build the model - set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7" y="1152477"/>
            <a:ext cx="7559024" cy="39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r"/>
              <a:t>AWS Canvas: Step 7: Build the model - select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700" y="1152473"/>
            <a:ext cx="7318599" cy="377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Benefits of AutoML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b="1" lang="hr" sz="1530"/>
              <a:t>Automation</a:t>
            </a:r>
            <a:endParaRPr b="1" sz="1530"/>
          </a:p>
          <a:p>
            <a:pPr indent="-3041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hr" sz="1190"/>
              <a:t>AutoML automates the process of ML.</a:t>
            </a:r>
            <a:endParaRPr sz="1190"/>
          </a:p>
          <a:p>
            <a:pPr indent="-3041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hr" sz="1190"/>
              <a:t>This saves time and effort compared to manual model selection and tuning.</a:t>
            </a:r>
            <a:endParaRPr sz="1190"/>
          </a:p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b="1" lang="hr" sz="1530"/>
              <a:t>Accessibility</a:t>
            </a:r>
            <a:endParaRPr b="1" sz="1530"/>
          </a:p>
          <a:p>
            <a:pPr indent="-3041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hr" sz="1190"/>
              <a:t>AutoML makes it easier for non-experts to use machine learning.</a:t>
            </a:r>
            <a:endParaRPr sz="1190"/>
          </a:p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b="1" lang="hr" sz="1530"/>
              <a:t>Speed</a:t>
            </a:r>
            <a:endParaRPr b="1" sz="1530"/>
          </a:p>
          <a:p>
            <a:pPr indent="-3041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hr" sz="1190"/>
              <a:t>AutoML can deliver results faster than manual ML.</a:t>
            </a:r>
            <a:endParaRPr sz="1190"/>
          </a:p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b="1" lang="hr" sz="1530"/>
              <a:t>Scalability</a:t>
            </a:r>
            <a:endParaRPr b="1" sz="1530"/>
          </a:p>
          <a:p>
            <a:pPr indent="-3041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hr" sz="1190"/>
              <a:t>AutoML can handle large datasets and complex models, making it useful for organizations with a lot of data to process.</a:t>
            </a:r>
            <a:endParaRPr sz="1190"/>
          </a:p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b="1" lang="hr" sz="1530"/>
              <a:t>Consistency</a:t>
            </a:r>
            <a:endParaRPr b="1" sz="1530"/>
          </a:p>
          <a:p>
            <a:pPr indent="-3041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hr" sz="1190"/>
              <a:t>AutoML can deliver consistent results, as it removes the risk of human error in model selection and tuning.</a:t>
            </a:r>
            <a:endParaRPr sz="119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hr" sz="2120"/>
              <a:t>AWS Canvas: Step 8: Build the model - drop unwanted columns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20"/>
          </a:p>
        </p:txBody>
      </p:sp>
      <p:sp>
        <p:nvSpPr>
          <p:cNvPr id="384" name="Google Shape;38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88" y="1152475"/>
            <a:ext cx="7292025" cy="36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r" sz="2120"/>
              <a:t>AWS Canvas: Step 9: Build the model - select </a:t>
            </a:r>
            <a:r>
              <a:rPr b="1" lang="hr" sz="2120"/>
              <a:t>target column</a:t>
            </a:r>
            <a:endParaRPr b="1"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20"/>
          </a:p>
        </p:txBody>
      </p:sp>
      <p:sp>
        <p:nvSpPr>
          <p:cNvPr id="391" name="Google Shape;39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388" y="1152475"/>
            <a:ext cx="7327227" cy="370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r" sz="2020"/>
              <a:t>AWS Canvas: Step 10: Build the model - Quick build vs Standard build</a:t>
            </a:r>
            <a:endParaRPr sz="2020"/>
          </a:p>
        </p:txBody>
      </p:sp>
      <p:sp>
        <p:nvSpPr>
          <p:cNvPr id="398" name="Google Shape;398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87" y="1152475"/>
            <a:ext cx="7391226" cy="372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r" sz="2020"/>
              <a:t>AWS Canvas: Step 11: Build the model - Wait 2-15 mins (quick mode)</a:t>
            </a:r>
            <a:endParaRPr sz="2020"/>
          </a:p>
        </p:txBody>
      </p:sp>
      <p:sp>
        <p:nvSpPr>
          <p:cNvPr id="405" name="Google Shape;405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87" y="1152475"/>
            <a:ext cx="7564625" cy="38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r" sz="2020"/>
              <a:t>AWS Canvas: Step 12: Build the model - Model finished - analysis</a:t>
            </a:r>
            <a:endParaRPr sz="2020"/>
          </a:p>
        </p:txBody>
      </p:sp>
      <p:sp>
        <p:nvSpPr>
          <p:cNvPr id="412" name="Google Shape;412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25" y="1152475"/>
            <a:ext cx="7258401" cy="37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AWS AutoML: Autopilot</a:t>
            </a:r>
            <a:endParaRPr/>
          </a:p>
        </p:txBody>
      </p:sp>
      <p:sp>
        <p:nvSpPr>
          <p:cNvPr id="419" name="Google Shape;419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Wha</a:t>
            </a:r>
            <a:r>
              <a:rPr lang="hr"/>
              <a:t>t is Autopilot?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hr"/>
              <a:t>Amazon SageMaker Autopilot</a:t>
            </a:r>
            <a:r>
              <a:rPr lang="hr"/>
              <a:t> is a feature-set that automates key tasks of an automatic machine learning (AutoML) process </a:t>
            </a:r>
            <a:r>
              <a:rPr b="1" lang="hr"/>
              <a:t>using AWS SageMaker in background.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AWS Autopilot will: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Explore your data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Select the algorithms relevant to your problem type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r"/>
              <a:t>Prepare the data to facilitate model training and tuning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r"/>
              <a:t>Directly deploy the model to production with just one click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AWS AutoML: Autopilot</a:t>
            </a:r>
            <a:endParaRPr/>
          </a:p>
        </p:txBody>
      </p:sp>
      <p:sp>
        <p:nvSpPr>
          <p:cNvPr id="425" name="Google Shape;425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r" sz="2058"/>
              <a:t>Key features:</a:t>
            </a:r>
            <a:endParaRPr b="1" sz="2058"/>
          </a:p>
          <a:p>
            <a:pPr indent="-31718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Automatic data pre-processing and feature engineering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Automatic ML model selection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Classification, multi-class classification, regression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Model leaderboard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Review all the ML models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Feature importance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Explainability report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Customizable autoML journey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Customize steps in autoML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Automatic notebook creation</a:t>
            </a:r>
            <a:endParaRPr/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r"/>
              <a:t>Automatically generate a Amazon SageMaker Studio Notebook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AWS Autopilot: Step 1: Start Autopilot</a:t>
            </a:r>
            <a:endParaRPr/>
          </a:p>
        </p:txBody>
      </p:sp>
      <p:sp>
        <p:nvSpPr>
          <p:cNvPr id="431" name="Google Shape;431;p69"/>
          <p:cNvSpPr txBox="1"/>
          <p:nvPr>
            <p:ph idx="1" type="body"/>
          </p:nvPr>
        </p:nvSpPr>
        <p:spPr>
          <a:xfrm>
            <a:off x="406400" y="126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00" y="1261775"/>
            <a:ext cx="7498200" cy="375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r"/>
              <a:t>AWS Autopilot: Step 2: Autopilot studio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788" y="1152475"/>
            <a:ext cx="7442425" cy="379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AWS Autopilot: Step 3: Run experiment</a:t>
            </a:r>
            <a:endParaRPr/>
          </a:p>
        </p:txBody>
      </p:sp>
      <p:sp>
        <p:nvSpPr>
          <p:cNvPr id="445" name="Google Shape;445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50" y="1152475"/>
            <a:ext cx="7515301" cy="37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L</a:t>
            </a:r>
            <a:r>
              <a:rPr lang="hr"/>
              <a:t>imitations of AutoML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b="1" lang="hr" sz="1530"/>
              <a:t>Limited customization</a:t>
            </a:r>
            <a:endParaRPr b="1" sz="1530"/>
          </a:p>
          <a:p>
            <a:pPr indent="-3041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hr" sz="1190"/>
              <a:t>AutoML may not provide the level of customization that manual machine learning can.</a:t>
            </a:r>
            <a:endParaRPr sz="1190"/>
          </a:p>
          <a:p>
            <a:pPr indent="-3041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hr" sz="1190"/>
              <a:t>It automates many of the choices made during model selection and tuning.</a:t>
            </a:r>
            <a:endParaRPr sz="1190"/>
          </a:p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b="1" lang="hr" sz="1530"/>
              <a:t>Black box models</a:t>
            </a:r>
            <a:endParaRPr b="1" sz="1530"/>
          </a:p>
          <a:p>
            <a:pPr indent="-3041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hr" sz="1190"/>
              <a:t>AutoML may produce models that are difficult to interpret</a:t>
            </a:r>
            <a:endParaRPr sz="1190"/>
          </a:p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b="1" lang="hr" sz="1530"/>
              <a:t>Cost</a:t>
            </a:r>
            <a:endParaRPr b="1" sz="1530"/>
          </a:p>
          <a:p>
            <a:pPr indent="-3041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hr" sz="1190"/>
              <a:t>AutoML solutions can be expensive</a:t>
            </a:r>
            <a:endParaRPr sz="1190"/>
          </a:p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b="1" lang="hr" sz="1530"/>
              <a:t>Over-reliance</a:t>
            </a:r>
            <a:endParaRPr b="1" sz="1530"/>
          </a:p>
          <a:p>
            <a:pPr indent="-3041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hr" sz="1190"/>
              <a:t>Users may become over-reliant on AutoML and not have a deep understanding of the underlying principles of ML.</a:t>
            </a:r>
            <a:endParaRPr sz="1190"/>
          </a:p>
          <a:p>
            <a:pPr indent="-32575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b="1" lang="hr" sz="1530"/>
              <a:t>Limited problem scope</a:t>
            </a:r>
            <a:endParaRPr b="1" sz="1530"/>
          </a:p>
          <a:p>
            <a:pPr indent="-30416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90"/>
              <a:buChar char="-"/>
            </a:pPr>
            <a:r>
              <a:rPr lang="hr" sz="1190"/>
              <a:t>AutoML may not be suitable for all machine learning problems</a:t>
            </a:r>
            <a:endParaRPr sz="119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r"/>
              <a:t>AWS Autopilot: Step 4: Create Experiment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850" y="1152475"/>
            <a:ext cx="7566301" cy="37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r"/>
              <a:t>AWS Autopilot: Step 5: Load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00" y="1152475"/>
            <a:ext cx="7589475" cy="388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r" sz="2020"/>
              <a:t>AWS Autopilot: Step 6: Set </a:t>
            </a:r>
            <a:r>
              <a:rPr b="1" lang="hr" sz="2020"/>
              <a:t>target column</a:t>
            </a:r>
            <a:r>
              <a:rPr lang="hr" sz="2020"/>
              <a:t>/remove unwanted columns</a:t>
            </a:r>
            <a:endParaRPr sz="2020"/>
          </a:p>
        </p:txBody>
      </p:sp>
      <p:sp>
        <p:nvSpPr>
          <p:cNvPr id="466" name="Google Shape;466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12" y="1152475"/>
            <a:ext cx="7690175" cy="3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AWS Autopilot: Step 7: Choose Training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19" y="1152474"/>
            <a:ext cx="7734556" cy="388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AWS Autopilot: Step 8: Set Deployment settings</a:t>
            </a:r>
            <a:endParaRPr/>
          </a:p>
        </p:txBody>
      </p:sp>
      <p:sp>
        <p:nvSpPr>
          <p:cNvPr id="480" name="Google Shape;480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50" y="1152474"/>
            <a:ext cx="7770299" cy="38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AWS Autopilot: Step 9: Results</a:t>
            </a:r>
            <a:endParaRPr/>
          </a:p>
        </p:txBody>
      </p:sp>
      <p:sp>
        <p:nvSpPr>
          <p:cNvPr id="487" name="Google Shape;487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12" y="1152475"/>
            <a:ext cx="7912775" cy="378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hr"/>
              <a:t>AWS Autopilot: Step 10: Model Explainability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95" name="Google Shape;49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200" y="1152475"/>
            <a:ext cx="7063599" cy="39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r" sz="2320"/>
              <a:t>AWS Autopilot: Step 11: Model Performance - Metrics table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20"/>
          </a:p>
        </p:txBody>
      </p:sp>
      <p:sp>
        <p:nvSpPr>
          <p:cNvPr id="501" name="Google Shape;501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02" name="Google Shape;50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638" y="1152475"/>
            <a:ext cx="6782724" cy="380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r" sz="2320"/>
              <a:t>AWS Autopilot: Step 11: Model Performance - Confusion Matrix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20"/>
          </a:p>
        </p:txBody>
      </p:sp>
      <p:sp>
        <p:nvSpPr>
          <p:cNvPr id="508" name="Google Shape;508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500" y="1152475"/>
            <a:ext cx="6935725" cy="387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2320"/>
              <a:t>AWS Autopilot: Step 11: Model Performance - Precision Recall Curve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6" name="Google Shape;51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125" y="1152475"/>
            <a:ext cx="6939748" cy="38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</a:t>
            </a:r>
            <a:r>
              <a:rPr lang="hr"/>
              <a:t>ifferent types of AutoML techniques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Overview of different types of AutoML techniques: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hr"/>
              <a:t>Data Preparation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hr"/>
              <a:t>Feature engineering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hr"/>
              <a:t>Model selection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hr"/>
              <a:t>Hyperparameter tuning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hr"/>
              <a:t>Automated pipeline optimization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hr"/>
              <a:t>Selection of evaluation metrics and validation procedures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hr"/>
              <a:t>Problem checking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hr"/>
              <a:t>Analysis of obtained results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hr"/>
              <a:t>Creating user interfaces and visualizations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2320"/>
              <a:t>AWS Autopilot: Step 12: Model Artifacts</a:t>
            </a:r>
            <a:endParaRPr/>
          </a:p>
        </p:txBody>
      </p:sp>
      <p:sp>
        <p:nvSpPr>
          <p:cNvPr id="522" name="Google Shape;522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23" name="Google Shape;52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37" y="1152475"/>
            <a:ext cx="794171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r" sz="2120"/>
              <a:t>Example: Automated Data Preparation and Feature Engineering</a:t>
            </a:r>
            <a:endParaRPr sz="2120"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23802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{4F413610-D730-430C-BB0A-008F7B0BA4AA}</a:tableStyleId>
              </a:tblPr>
              <a:tblGrid>
                <a:gridCol w="730600"/>
                <a:gridCol w="730600"/>
                <a:gridCol w="730600"/>
                <a:gridCol w="730600"/>
                <a:gridCol w="730600"/>
                <a:gridCol w="730600"/>
              </a:tblGrid>
              <a:tr h="30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feature 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feature 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r" sz="1000">
                          <a:solidFill>
                            <a:schemeClr val="dk1"/>
                          </a:solidFill>
                        </a:rPr>
                        <a:t>feature 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r" sz="1000">
                          <a:solidFill>
                            <a:schemeClr val="dk1"/>
                          </a:solidFill>
                        </a:rPr>
                        <a:t>feature 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r" sz="1000">
                          <a:solidFill>
                            <a:schemeClr val="dk1"/>
                          </a:solidFill>
                        </a:rPr>
                        <a:t>feature 5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hr" sz="1000">
                          <a:solidFill>
                            <a:schemeClr val="dk1"/>
                          </a:solidFill>
                        </a:rPr>
                        <a:t>target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nan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high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0.2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A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nan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low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nan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B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nan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nan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high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0.4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nan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10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middle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4.7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A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p20"/>
          <p:cNvGraphicFramePr/>
          <p:nvPr/>
        </p:nvGraphicFramePr>
        <p:xfrm>
          <a:off x="1795188" y="299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{4F413610-D730-430C-BB0A-008F7B0BA4AA}</a:tableStyleId>
              </a:tblPr>
              <a:tblGrid>
                <a:gridCol w="793375"/>
                <a:gridCol w="793375"/>
                <a:gridCol w="793375"/>
                <a:gridCol w="793375"/>
                <a:gridCol w="793375"/>
                <a:gridCol w="793375"/>
                <a:gridCol w="793375"/>
              </a:tblGrid>
              <a:tr h="66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feature 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>
                          <a:solidFill>
                            <a:schemeClr val="dk1"/>
                          </a:solidFill>
                        </a:rPr>
                        <a:t>feature 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>
                          <a:solidFill>
                            <a:schemeClr val="dk1"/>
                          </a:solidFill>
                        </a:rPr>
                        <a:t>high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>
                          <a:solidFill>
                            <a:schemeClr val="dk1"/>
                          </a:solidFill>
                        </a:rPr>
                        <a:t>middle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>
                          <a:solidFill>
                            <a:schemeClr val="dk1"/>
                          </a:solidFill>
                        </a:rPr>
                        <a:t>low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>
                          <a:solidFill>
                            <a:schemeClr val="dk1"/>
                          </a:solidFill>
                        </a:rPr>
                        <a:t>feature 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>
                          <a:solidFill>
                            <a:schemeClr val="dk1"/>
                          </a:solidFill>
                        </a:rPr>
                        <a:t>target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0.2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4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3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5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2.45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9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10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6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0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>
                          <a:solidFill>
                            <a:schemeClr val="dk1"/>
                          </a:solidFill>
                        </a:rPr>
                        <a:t>4.7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Automated Machine Learning</a:t>
            </a:r>
            <a:endParaRPr/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Automated Machine Learning with auto-sklearn, HO2, Auto Keras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