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8c8843a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8c8843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8c8843a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8c8843a1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6c574fd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6c574fd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8c8843a1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8c8843a1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3d41205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3d41205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6c574fd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6c574fd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6c574fde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6c574fde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6c574fde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6c574fde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6c574fde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6c574fde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6c574fde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6c574fde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6ca6f2e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6ca6f2e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8c8843a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8c8843a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6ca6f2e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6ca6f2e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6ca6f2e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6ca6f2e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6ca6f2e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6ca6f2e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6ca6f2e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6ca6f2e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6ca6f2e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6ca6f2e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16ca6f2e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16ca6f2e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16ca6f2e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16ca6f2e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6ca6f2e1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6ca6f2e1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6ca6f2e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6ca6f2e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16ca6f2e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16ca6f2e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3d41205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3d41205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3d41205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3d41205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3d41205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3d41205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8c8843a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8c8843a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8c8843a1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8c8843a1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3d41205c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3d41205c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3d41205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3d41205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Production and Deployment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a:t>Deploying to an Environment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Production and Deployment</a:t>
            </a:r>
            <a:endParaRPr/>
          </a:p>
        </p:txBody>
      </p:sp>
      <p:sp>
        <p:nvSpPr>
          <p:cNvPr id="109" name="Google Shape;109;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a:t>Maintaining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Production and Deployment</a:t>
            </a:r>
            <a:endParaRPr/>
          </a:p>
        </p:txBody>
      </p:sp>
      <p:sp>
        <p:nvSpPr>
          <p:cNvPr id="115" name="Google Shape;115;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a:t>Maintaining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Monitoring Models and Detecting Model Drift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r"/>
              <a:t>Data monitoring</a:t>
            </a:r>
            <a:endParaRPr/>
          </a:p>
          <a:p>
            <a:pPr indent="-317500" lvl="1" marL="914400" rtl="0" algn="l">
              <a:spcBef>
                <a:spcPts val="0"/>
              </a:spcBef>
              <a:spcAft>
                <a:spcPts val="0"/>
              </a:spcAft>
              <a:buSzPts val="1400"/>
              <a:buChar char="○"/>
            </a:pPr>
            <a:r>
              <a:rPr lang="hr"/>
              <a:t>Monitoring the input data to the model can help detect </a:t>
            </a:r>
            <a:r>
              <a:rPr b="1" lang="hr"/>
              <a:t>changes in the data distribution</a:t>
            </a:r>
            <a:r>
              <a:rPr lang="hr"/>
              <a:t> that may affect the model's performance</a:t>
            </a:r>
            <a:endParaRPr/>
          </a:p>
          <a:p>
            <a:pPr indent="-342900" lvl="0" marL="457200" rtl="0" algn="l">
              <a:spcBef>
                <a:spcPts val="0"/>
              </a:spcBef>
              <a:spcAft>
                <a:spcPts val="0"/>
              </a:spcAft>
              <a:buSzPts val="1800"/>
              <a:buChar char="●"/>
            </a:pPr>
            <a:r>
              <a:rPr lang="hr"/>
              <a:t>Model performance monitoring</a:t>
            </a:r>
            <a:endParaRPr/>
          </a:p>
          <a:p>
            <a:pPr indent="-317500" lvl="1" marL="914400" rtl="0" algn="l">
              <a:spcBef>
                <a:spcPts val="0"/>
              </a:spcBef>
              <a:spcAft>
                <a:spcPts val="0"/>
              </a:spcAft>
              <a:buSzPts val="1400"/>
              <a:buChar char="○"/>
            </a:pPr>
            <a:r>
              <a:rPr lang="hr"/>
              <a:t>Monitoring the performance of the model can help detect </a:t>
            </a:r>
            <a:r>
              <a:rPr b="1" lang="hr"/>
              <a:t>changes in the model's accuracy</a:t>
            </a:r>
            <a:r>
              <a:rPr lang="hr"/>
              <a:t> or other metrics</a:t>
            </a:r>
            <a:endParaRPr/>
          </a:p>
          <a:p>
            <a:pPr indent="-342900" lvl="0" marL="457200" rtl="0" algn="l">
              <a:spcBef>
                <a:spcPts val="0"/>
              </a:spcBef>
              <a:spcAft>
                <a:spcPts val="0"/>
              </a:spcAft>
              <a:buSzPts val="1800"/>
              <a:buChar char="●"/>
            </a:pPr>
            <a:r>
              <a:rPr lang="hr"/>
              <a:t>Automated alerting</a:t>
            </a:r>
            <a:endParaRPr/>
          </a:p>
          <a:p>
            <a:pPr indent="-317500" lvl="1" marL="914400" rtl="0" algn="l">
              <a:spcBef>
                <a:spcPts val="0"/>
              </a:spcBef>
              <a:spcAft>
                <a:spcPts val="0"/>
              </a:spcAft>
              <a:buSzPts val="1400"/>
              <a:buChar char="○"/>
            </a:pPr>
            <a:r>
              <a:rPr lang="hr" sz="1400"/>
              <a:t>Setting up automated alerting systems can </a:t>
            </a:r>
            <a:r>
              <a:rPr b="1" lang="hr" sz="1400"/>
              <a:t>help detect model drift</a:t>
            </a:r>
            <a:r>
              <a:rPr lang="hr" sz="1400"/>
              <a:t> in real-time and trigger actions such as model retraining or versioning</a:t>
            </a:r>
            <a:endParaRPr sz="1400"/>
          </a:p>
          <a:p>
            <a:pPr indent="-342900" lvl="0" marL="457200" rtl="0" algn="l">
              <a:spcBef>
                <a:spcPts val="0"/>
              </a:spcBef>
              <a:spcAft>
                <a:spcPts val="0"/>
              </a:spcAft>
              <a:buSzPts val="1800"/>
              <a:buChar char="●"/>
            </a:pPr>
            <a:r>
              <a:rPr lang="hr"/>
              <a:t>Model retraining</a:t>
            </a:r>
            <a:endParaRPr/>
          </a:p>
          <a:p>
            <a:pPr indent="-317500" lvl="1" marL="914400" rtl="0" algn="l">
              <a:spcBef>
                <a:spcPts val="0"/>
              </a:spcBef>
              <a:spcAft>
                <a:spcPts val="0"/>
              </a:spcAft>
              <a:buSzPts val="1400"/>
              <a:buChar char="○"/>
            </a:pPr>
            <a:r>
              <a:rPr lang="hr"/>
              <a:t>When model drift is detected, it may be necessary to </a:t>
            </a:r>
            <a:r>
              <a:rPr b="1" lang="hr"/>
              <a:t>retrain the model on new data to improve its performance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Model </a:t>
            </a:r>
            <a:r>
              <a:rPr lang="hr"/>
              <a:t>versioning</a:t>
            </a:r>
            <a:r>
              <a:rPr lang="hr"/>
              <a:t> with AWS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hr"/>
              <a:t>Model versioning is process of assigning unique ID to each new model that we want to deploy.</a:t>
            </a:r>
            <a:endParaRPr/>
          </a:p>
          <a:p>
            <a:pPr indent="-342900" lvl="0" marL="457200" rtl="0" algn="l">
              <a:spcBef>
                <a:spcPts val="0"/>
              </a:spcBef>
              <a:spcAft>
                <a:spcPts val="0"/>
              </a:spcAft>
              <a:buSzPts val="1800"/>
              <a:buChar char="●"/>
            </a:pPr>
            <a:r>
              <a:rPr lang="hr"/>
              <a:t>Creating model ID can be something simple like numeric  auto-increment or custom name that codifies time of creation, features used etc </a:t>
            </a:r>
            <a:endParaRPr/>
          </a:p>
          <a:p>
            <a:pPr indent="-342900" lvl="0" marL="457200" rtl="0" algn="l">
              <a:spcBef>
                <a:spcPts val="0"/>
              </a:spcBef>
              <a:spcAft>
                <a:spcPts val="0"/>
              </a:spcAft>
              <a:buSzPts val="1800"/>
              <a:buChar char="●"/>
            </a:pPr>
            <a:r>
              <a:rPr lang="hr"/>
              <a:t>Versioning helps with:</a:t>
            </a:r>
            <a:endParaRPr/>
          </a:p>
          <a:p>
            <a:pPr indent="-317500" lvl="1" marL="914400" rtl="0" algn="l">
              <a:spcBef>
                <a:spcPts val="0"/>
              </a:spcBef>
              <a:spcAft>
                <a:spcPts val="0"/>
              </a:spcAft>
              <a:buSzPts val="1400"/>
              <a:buChar char="○"/>
            </a:pPr>
            <a:r>
              <a:rPr lang="hr"/>
              <a:t>Reproducibility</a:t>
            </a:r>
            <a:endParaRPr/>
          </a:p>
          <a:p>
            <a:pPr indent="-317500" lvl="1" marL="914400" rtl="0" algn="l">
              <a:spcBef>
                <a:spcPts val="0"/>
              </a:spcBef>
              <a:spcAft>
                <a:spcPts val="0"/>
              </a:spcAft>
              <a:buSzPts val="1400"/>
              <a:buChar char="○"/>
            </a:pPr>
            <a:r>
              <a:rPr lang="hr"/>
              <a:t>Debugging </a:t>
            </a:r>
            <a:endParaRPr/>
          </a:p>
          <a:p>
            <a:pPr indent="-317500" lvl="1" marL="914400" rtl="0" algn="l">
              <a:spcBef>
                <a:spcPts val="0"/>
              </a:spcBef>
              <a:spcAft>
                <a:spcPts val="0"/>
              </a:spcAft>
              <a:buSzPts val="1400"/>
              <a:buChar char="○"/>
            </a:pPr>
            <a:r>
              <a:rPr lang="hr"/>
              <a:t>Transparency</a:t>
            </a:r>
            <a:endParaRPr/>
          </a:p>
          <a:p>
            <a:pPr indent="-317500" lvl="1" marL="914400" rtl="0" algn="l">
              <a:spcBef>
                <a:spcPts val="0"/>
              </a:spcBef>
              <a:spcAft>
                <a:spcPts val="0"/>
              </a:spcAft>
              <a:buSzPts val="1400"/>
              <a:buChar char="○"/>
            </a:pPr>
            <a:r>
              <a:rPr lang="hr"/>
              <a:t>Collaboration</a:t>
            </a:r>
            <a:endParaRPr/>
          </a:p>
          <a:p>
            <a:pPr indent="-317500" lvl="1" marL="914400" rtl="0" algn="l">
              <a:spcBef>
                <a:spcPts val="0"/>
              </a:spcBef>
              <a:spcAft>
                <a:spcPts val="0"/>
              </a:spcAft>
              <a:buSzPts val="1400"/>
              <a:buChar char="○"/>
            </a:pPr>
            <a:r>
              <a:rPr lang="hr"/>
              <a:t>Maintenance</a:t>
            </a:r>
            <a:endParaRPr/>
          </a:p>
          <a:p>
            <a:pPr indent="-342900" lvl="0" marL="457200" rtl="0" algn="l">
              <a:spcBef>
                <a:spcPts val="0"/>
              </a:spcBef>
              <a:spcAft>
                <a:spcPts val="0"/>
              </a:spcAft>
              <a:buSzPts val="1800"/>
              <a:buChar char="●"/>
            </a:pPr>
            <a:r>
              <a:rPr lang="hr"/>
              <a:t>AWS Sagemaker offers Model Registry</a:t>
            </a:r>
            <a:endParaRPr/>
          </a:p>
          <a:p>
            <a:pPr indent="-317500" lvl="1" marL="914400" rtl="0" algn="l">
              <a:spcBef>
                <a:spcPts val="0"/>
              </a:spcBef>
              <a:spcAft>
                <a:spcPts val="0"/>
              </a:spcAft>
              <a:buSzPts val="1400"/>
              <a:buChar char="○"/>
            </a:pPr>
            <a:r>
              <a:rPr lang="hr"/>
              <a:t>Automatically saves and versions ML models</a:t>
            </a:r>
            <a:endParaRPr/>
          </a:p>
          <a:p>
            <a:pPr indent="-317500" lvl="1" marL="914400" rtl="0" algn="l">
              <a:spcBef>
                <a:spcPts val="0"/>
              </a:spcBef>
              <a:spcAft>
                <a:spcPts val="0"/>
              </a:spcAft>
              <a:buSzPts val="1400"/>
              <a:buChar char="○"/>
            </a:pPr>
            <a:r>
              <a:rPr lang="hr"/>
              <a:t>Reduces amount of manual work for ML Engineers</a:t>
            </a:r>
            <a:endParaRPr/>
          </a:p>
          <a:p>
            <a:pPr indent="-317500" lvl="1" marL="914400" rtl="0" algn="l">
              <a:spcBef>
                <a:spcPts val="0"/>
              </a:spcBef>
              <a:spcAft>
                <a:spcPts val="0"/>
              </a:spcAft>
              <a:buSzPts val="1400"/>
              <a:buChar char="○"/>
            </a:pPr>
            <a:r>
              <a:rPr lang="hr"/>
              <a:t>Available in AWS Sagemaker Studio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Production and Deployment</a:t>
            </a:r>
            <a:endParaRPr/>
          </a:p>
        </p:txBody>
      </p:sp>
      <p:sp>
        <p:nvSpPr>
          <p:cNvPr id="133" name="Google Shape;133;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hr"/>
              <a:t>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39" name="Google Shape;139;p2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In AWS Sagemaker console, under </a:t>
            </a:r>
            <a:r>
              <a:rPr b="1" lang="hr"/>
              <a:t>Inference</a:t>
            </a:r>
            <a:r>
              <a:rPr lang="hr"/>
              <a:t> select </a:t>
            </a:r>
            <a:r>
              <a:rPr b="1" lang="hr"/>
              <a:t>Models</a:t>
            </a:r>
            <a:endParaRPr b="1"/>
          </a:p>
        </p:txBody>
      </p:sp>
      <p:pic>
        <p:nvPicPr>
          <p:cNvPr id="140" name="Google Shape;140;p27"/>
          <p:cNvPicPr preferRelativeResize="0"/>
          <p:nvPr/>
        </p:nvPicPr>
        <p:blipFill rotWithShape="1">
          <a:blip r:embed="rId3">
            <a:alphaModFix/>
          </a:blip>
          <a:srcRect b="0" l="0" r="80625" t="52457"/>
          <a:stretch/>
        </p:blipFill>
        <p:spPr>
          <a:xfrm>
            <a:off x="5855823" y="1427746"/>
            <a:ext cx="2401454" cy="317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46" name="Google Shape;146;p2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Click </a:t>
            </a:r>
            <a:r>
              <a:rPr b="1" lang="hr"/>
              <a:t>Create model</a:t>
            </a:r>
            <a:r>
              <a:rPr lang="hr"/>
              <a:t> button</a:t>
            </a:r>
            <a:endParaRPr/>
          </a:p>
        </p:txBody>
      </p:sp>
      <p:pic>
        <p:nvPicPr>
          <p:cNvPr id="147" name="Google Shape;147;p28"/>
          <p:cNvPicPr preferRelativeResize="0"/>
          <p:nvPr/>
        </p:nvPicPr>
        <p:blipFill>
          <a:blip r:embed="rId3">
            <a:alphaModFix/>
          </a:blip>
          <a:stretch>
            <a:fillRect/>
          </a:stretch>
        </p:blipFill>
        <p:spPr>
          <a:xfrm>
            <a:off x="3859800" y="2416675"/>
            <a:ext cx="5284198" cy="115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53" name="Google Shape;153;p2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Make sure that </a:t>
            </a:r>
            <a:r>
              <a:rPr b="1" lang="hr"/>
              <a:t>model name</a:t>
            </a:r>
            <a:r>
              <a:rPr lang="hr"/>
              <a:t> and </a:t>
            </a:r>
            <a:r>
              <a:rPr b="1" lang="hr"/>
              <a:t>IAM role</a:t>
            </a:r>
            <a:r>
              <a:rPr lang="hr"/>
              <a:t> are selected properly</a:t>
            </a:r>
            <a:endParaRPr/>
          </a:p>
        </p:txBody>
      </p:sp>
      <p:pic>
        <p:nvPicPr>
          <p:cNvPr id="154" name="Google Shape;154;p29"/>
          <p:cNvPicPr preferRelativeResize="0"/>
          <p:nvPr/>
        </p:nvPicPr>
        <p:blipFill>
          <a:blip r:embed="rId3">
            <a:alphaModFix/>
          </a:blip>
          <a:stretch>
            <a:fillRect/>
          </a:stretch>
        </p:blipFill>
        <p:spPr>
          <a:xfrm>
            <a:off x="3272100" y="1463700"/>
            <a:ext cx="5719501" cy="26685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60" name="Google Shape;160;p3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Under </a:t>
            </a:r>
            <a:r>
              <a:rPr b="1" lang="hr"/>
              <a:t>Container input options, </a:t>
            </a:r>
            <a:r>
              <a:rPr lang="hr"/>
              <a:t>make sure to select </a:t>
            </a:r>
            <a:r>
              <a:rPr b="1" lang="hr"/>
              <a:t>Provide model artifacts and inference image location</a:t>
            </a:r>
            <a:endParaRPr b="1"/>
          </a:p>
          <a:p>
            <a:pPr indent="-304800" lvl="0" marL="457200" rtl="0" algn="l">
              <a:spcBef>
                <a:spcPts val="0"/>
              </a:spcBef>
              <a:spcAft>
                <a:spcPts val="0"/>
              </a:spcAft>
              <a:buSzPts val="1200"/>
              <a:buChar char="●"/>
            </a:pPr>
            <a:r>
              <a:rPr lang="hr"/>
              <a:t>Afterwards, select correct </a:t>
            </a:r>
            <a:r>
              <a:rPr b="1" lang="hr"/>
              <a:t>Location of inference code image</a:t>
            </a:r>
            <a:r>
              <a:rPr lang="hr"/>
              <a:t> and </a:t>
            </a:r>
            <a:r>
              <a:rPr b="1" lang="hr"/>
              <a:t>Location of model artifacts</a:t>
            </a:r>
            <a:endParaRPr b="1"/>
          </a:p>
          <a:p>
            <a:pPr indent="-304800" lvl="0" marL="457200" rtl="0" algn="l">
              <a:spcBef>
                <a:spcPts val="0"/>
              </a:spcBef>
              <a:spcAft>
                <a:spcPts val="0"/>
              </a:spcAft>
              <a:buSzPts val="1200"/>
              <a:buChar char="●"/>
            </a:pPr>
            <a:r>
              <a:rPr lang="hr"/>
              <a:t>Click </a:t>
            </a:r>
            <a:r>
              <a:rPr b="1" lang="hr"/>
              <a:t>Create model</a:t>
            </a:r>
            <a:r>
              <a:rPr lang="hr"/>
              <a:t> button</a:t>
            </a:r>
            <a:endParaRPr/>
          </a:p>
        </p:txBody>
      </p:sp>
      <p:pic>
        <p:nvPicPr>
          <p:cNvPr id="161" name="Google Shape;161;p30"/>
          <p:cNvPicPr preferRelativeResize="0"/>
          <p:nvPr/>
        </p:nvPicPr>
        <p:blipFill>
          <a:blip r:embed="rId3">
            <a:alphaModFix/>
          </a:blip>
          <a:stretch>
            <a:fillRect/>
          </a:stretch>
        </p:blipFill>
        <p:spPr>
          <a:xfrm>
            <a:off x="4885400" y="1215600"/>
            <a:ext cx="3662273" cy="35274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67" name="Google Shape;167;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After model is created AWS UI will display success message and add model to the list of existing models</a:t>
            </a:r>
            <a:endParaRPr b="1"/>
          </a:p>
        </p:txBody>
      </p:sp>
      <p:pic>
        <p:nvPicPr>
          <p:cNvPr id="168" name="Google Shape;168;p31"/>
          <p:cNvPicPr preferRelativeResize="0"/>
          <p:nvPr/>
        </p:nvPicPr>
        <p:blipFill>
          <a:blip r:embed="rId3">
            <a:alphaModFix/>
          </a:blip>
          <a:stretch>
            <a:fillRect/>
          </a:stretch>
        </p:blipFill>
        <p:spPr>
          <a:xfrm>
            <a:off x="2020976" y="2517326"/>
            <a:ext cx="6507203" cy="1874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r"/>
              <a:t>Challenges and considerations</a:t>
            </a:r>
            <a:endParaRPr/>
          </a:p>
          <a:p>
            <a:pPr indent="-342900" lvl="0" marL="457200" rtl="0" algn="l">
              <a:spcBef>
                <a:spcPts val="0"/>
              </a:spcBef>
              <a:spcAft>
                <a:spcPts val="0"/>
              </a:spcAft>
              <a:buSzPts val="1800"/>
              <a:buChar char="●"/>
            </a:pPr>
            <a:r>
              <a:rPr lang="hr"/>
              <a:t>Infrastructure and environment setup for deployment</a:t>
            </a:r>
            <a:endParaRPr/>
          </a:p>
          <a:p>
            <a:pPr indent="-342900" lvl="0" marL="457200" rtl="0" algn="l">
              <a:spcBef>
                <a:spcPts val="0"/>
              </a:spcBef>
              <a:spcAft>
                <a:spcPts val="0"/>
              </a:spcAft>
              <a:buSzPts val="1800"/>
              <a:buChar char="●"/>
            </a:pPr>
            <a:r>
              <a:rPr lang="hr"/>
              <a:t>Choosing the right deployment infrastructure</a:t>
            </a:r>
            <a:endParaRPr/>
          </a:p>
          <a:p>
            <a:pPr indent="-342900" lvl="0" marL="457200" rtl="0" algn="l">
              <a:spcBef>
                <a:spcPts val="0"/>
              </a:spcBef>
              <a:spcAft>
                <a:spcPts val="0"/>
              </a:spcAft>
              <a:buSzPts val="1800"/>
              <a:buChar char="●"/>
            </a:pPr>
            <a:r>
              <a:rPr lang="hr"/>
              <a:t>Preparing the deployment environment (virtual machines, containers, serverless)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74" name="Google Shape;174;p3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After model is created AWS UI will display success message and add model to the list of existing models</a:t>
            </a:r>
            <a:endParaRPr b="1"/>
          </a:p>
        </p:txBody>
      </p:sp>
      <p:pic>
        <p:nvPicPr>
          <p:cNvPr id="175" name="Google Shape;175;p32"/>
          <p:cNvPicPr preferRelativeResize="0"/>
          <p:nvPr/>
        </p:nvPicPr>
        <p:blipFill>
          <a:blip r:embed="rId3">
            <a:alphaModFix/>
          </a:blip>
          <a:stretch>
            <a:fillRect/>
          </a:stretch>
        </p:blipFill>
        <p:spPr>
          <a:xfrm>
            <a:off x="2020976" y="2517326"/>
            <a:ext cx="6507203" cy="1874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81" name="Google Shape;181;p3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Now we are going to make an </a:t>
            </a:r>
            <a:r>
              <a:rPr b="1" lang="hr"/>
              <a:t>Endpoint configuration </a:t>
            </a:r>
            <a:r>
              <a:rPr lang="hr"/>
              <a:t>resource</a:t>
            </a:r>
            <a:endParaRPr/>
          </a:p>
          <a:p>
            <a:pPr indent="-304800" lvl="0" marL="457200" rtl="0" algn="l">
              <a:spcBef>
                <a:spcPts val="0"/>
              </a:spcBef>
              <a:spcAft>
                <a:spcPts val="0"/>
              </a:spcAft>
              <a:buSzPts val="1200"/>
              <a:buChar char="●"/>
            </a:pPr>
            <a:r>
              <a:rPr lang="hr"/>
              <a:t>Under </a:t>
            </a:r>
            <a:r>
              <a:rPr b="1" lang="hr"/>
              <a:t>Inference</a:t>
            </a:r>
            <a:r>
              <a:rPr lang="hr"/>
              <a:t> select </a:t>
            </a:r>
            <a:r>
              <a:rPr b="1" lang="hr"/>
              <a:t>Endpoint configurations</a:t>
            </a:r>
            <a:endParaRPr b="1"/>
          </a:p>
        </p:txBody>
      </p:sp>
      <p:pic>
        <p:nvPicPr>
          <p:cNvPr id="182" name="Google Shape;182;p33"/>
          <p:cNvPicPr preferRelativeResize="0"/>
          <p:nvPr/>
        </p:nvPicPr>
        <p:blipFill>
          <a:blip r:embed="rId3">
            <a:alphaModFix/>
          </a:blip>
          <a:stretch>
            <a:fillRect/>
          </a:stretch>
        </p:blipFill>
        <p:spPr>
          <a:xfrm>
            <a:off x="4345525" y="1463500"/>
            <a:ext cx="4504075" cy="303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88" name="Google Shape;188;p3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On </a:t>
            </a:r>
            <a:r>
              <a:rPr b="1" lang="hr"/>
              <a:t>Endpoint configuration </a:t>
            </a:r>
            <a:r>
              <a:rPr lang="hr"/>
              <a:t>button, click </a:t>
            </a:r>
            <a:r>
              <a:rPr b="1" lang="hr"/>
              <a:t>Create endpoint configuration</a:t>
            </a:r>
            <a:endParaRPr b="1"/>
          </a:p>
        </p:txBody>
      </p:sp>
      <p:pic>
        <p:nvPicPr>
          <p:cNvPr id="189" name="Google Shape;189;p34"/>
          <p:cNvPicPr preferRelativeResize="0"/>
          <p:nvPr/>
        </p:nvPicPr>
        <p:blipFill>
          <a:blip r:embed="rId3">
            <a:alphaModFix/>
          </a:blip>
          <a:stretch>
            <a:fillRect/>
          </a:stretch>
        </p:blipFill>
        <p:spPr>
          <a:xfrm>
            <a:off x="689550" y="2658649"/>
            <a:ext cx="7968200" cy="191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195" name="Google Shape;195;p3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After naming an endpoint, for </a:t>
            </a:r>
            <a:r>
              <a:rPr b="1" lang="hr"/>
              <a:t>Type of endpoint </a:t>
            </a:r>
            <a:r>
              <a:rPr lang="hr"/>
              <a:t>select </a:t>
            </a:r>
            <a:r>
              <a:rPr b="1" lang="hr"/>
              <a:t>Serverless</a:t>
            </a:r>
            <a:endParaRPr/>
          </a:p>
          <a:p>
            <a:pPr indent="-304800" lvl="1" marL="914400" rtl="0" algn="l">
              <a:spcBef>
                <a:spcPts val="0"/>
              </a:spcBef>
              <a:spcAft>
                <a:spcPts val="0"/>
              </a:spcAft>
              <a:buSzPts val="1200"/>
              <a:buChar char="○"/>
            </a:pPr>
            <a:r>
              <a:rPr lang="hr"/>
              <a:t>This means that we will not manage (or be billed for) EC2 instances for hosting the model</a:t>
            </a:r>
            <a:endParaRPr/>
          </a:p>
          <a:p>
            <a:pPr indent="-304800" lvl="1" marL="914400" rtl="0" algn="l">
              <a:spcBef>
                <a:spcPts val="0"/>
              </a:spcBef>
              <a:spcAft>
                <a:spcPts val="0"/>
              </a:spcAft>
              <a:buSzPts val="1200"/>
              <a:buChar char="○"/>
            </a:pPr>
            <a:r>
              <a:rPr lang="hr"/>
              <a:t>Instead, we will be billed directly for amount of resources configured</a:t>
            </a:r>
            <a:endParaRPr/>
          </a:p>
          <a:p>
            <a:pPr indent="-304800" lvl="0" marL="457200" rtl="0" algn="l">
              <a:spcBef>
                <a:spcPts val="0"/>
              </a:spcBef>
              <a:spcAft>
                <a:spcPts val="0"/>
              </a:spcAft>
              <a:buSzPts val="1200"/>
              <a:buChar char="●"/>
            </a:pPr>
            <a:r>
              <a:rPr lang="hr"/>
              <a:t>Click </a:t>
            </a:r>
            <a:r>
              <a:rPr b="1" lang="hr"/>
              <a:t>Create production variant</a:t>
            </a:r>
            <a:endParaRPr b="1"/>
          </a:p>
        </p:txBody>
      </p:sp>
      <p:pic>
        <p:nvPicPr>
          <p:cNvPr id="196" name="Google Shape;196;p35"/>
          <p:cNvPicPr preferRelativeResize="0"/>
          <p:nvPr/>
        </p:nvPicPr>
        <p:blipFill>
          <a:blip r:embed="rId3">
            <a:alphaModFix/>
          </a:blip>
          <a:stretch>
            <a:fillRect/>
          </a:stretch>
        </p:blipFill>
        <p:spPr>
          <a:xfrm>
            <a:off x="3272100" y="1463700"/>
            <a:ext cx="5719501" cy="3214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02" name="Google Shape;202;p3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On the new popup, select recently created model and click </a:t>
            </a:r>
            <a:r>
              <a:rPr b="1" lang="hr"/>
              <a:t>Save</a:t>
            </a:r>
            <a:endParaRPr/>
          </a:p>
        </p:txBody>
      </p:sp>
      <p:pic>
        <p:nvPicPr>
          <p:cNvPr id="203" name="Google Shape;203;p36"/>
          <p:cNvPicPr preferRelativeResize="0"/>
          <p:nvPr/>
        </p:nvPicPr>
        <p:blipFill>
          <a:blip r:embed="rId3">
            <a:alphaModFix/>
          </a:blip>
          <a:stretch>
            <a:fillRect/>
          </a:stretch>
        </p:blipFill>
        <p:spPr>
          <a:xfrm>
            <a:off x="3272100" y="1535675"/>
            <a:ext cx="5719501" cy="28872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09" name="Google Shape;209;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Success message is displayed and new configuration is listed in the UI</a:t>
            </a:r>
            <a:endParaRPr/>
          </a:p>
        </p:txBody>
      </p:sp>
      <p:pic>
        <p:nvPicPr>
          <p:cNvPr id="210" name="Google Shape;210;p37"/>
          <p:cNvPicPr preferRelativeResize="0"/>
          <p:nvPr/>
        </p:nvPicPr>
        <p:blipFill>
          <a:blip r:embed="rId3">
            <a:alphaModFix/>
          </a:blip>
          <a:stretch>
            <a:fillRect/>
          </a:stretch>
        </p:blipFill>
        <p:spPr>
          <a:xfrm>
            <a:off x="1006150" y="2571750"/>
            <a:ext cx="7964375" cy="2317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16" name="Google Shape;216;p3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Finally, we are going to created </a:t>
            </a:r>
            <a:r>
              <a:rPr b="1" lang="hr"/>
              <a:t>Endpoint</a:t>
            </a:r>
            <a:r>
              <a:rPr lang="hr"/>
              <a:t> resource</a:t>
            </a:r>
            <a:endParaRPr/>
          </a:p>
          <a:p>
            <a:pPr indent="-304800" lvl="0" marL="457200" rtl="0" algn="l">
              <a:spcBef>
                <a:spcPts val="0"/>
              </a:spcBef>
              <a:spcAft>
                <a:spcPts val="0"/>
              </a:spcAft>
              <a:buSzPts val="1200"/>
              <a:buChar char="●"/>
            </a:pPr>
            <a:r>
              <a:rPr lang="hr"/>
              <a:t>Under </a:t>
            </a:r>
            <a:r>
              <a:rPr b="1" lang="hr"/>
              <a:t>Inference, </a:t>
            </a:r>
            <a:r>
              <a:rPr lang="hr"/>
              <a:t>click </a:t>
            </a:r>
            <a:r>
              <a:rPr b="1" lang="hr"/>
              <a:t>Endpoint</a:t>
            </a:r>
            <a:endParaRPr b="1"/>
          </a:p>
          <a:p>
            <a:pPr indent="-304800" lvl="0" marL="457200" rtl="0" algn="l">
              <a:spcBef>
                <a:spcPts val="0"/>
              </a:spcBef>
              <a:spcAft>
                <a:spcPts val="0"/>
              </a:spcAft>
              <a:buSzPts val="1200"/>
              <a:buChar char="●"/>
            </a:pPr>
            <a:r>
              <a:rPr lang="hr"/>
              <a:t>To start creating endpoint resource, click </a:t>
            </a:r>
            <a:r>
              <a:rPr b="1" lang="hr"/>
              <a:t>Create endpoint </a:t>
            </a:r>
            <a:r>
              <a:rPr lang="hr"/>
              <a:t>button</a:t>
            </a:r>
            <a:endParaRPr/>
          </a:p>
        </p:txBody>
      </p:sp>
      <p:pic>
        <p:nvPicPr>
          <p:cNvPr id="217" name="Google Shape;217;p38"/>
          <p:cNvPicPr preferRelativeResize="0"/>
          <p:nvPr/>
        </p:nvPicPr>
        <p:blipFill>
          <a:blip r:embed="rId3">
            <a:alphaModFix/>
          </a:blip>
          <a:stretch>
            <a:fillRect/>
          </a:stretch>
        </p:blipFill>
        <p:spPr>
          <a:xfrm>
            <a:off x="3174600" y="1748750"/>
            <a:ext cx="5895101" cy="246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23" name="Google Shape;223;p3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When </a:t>
            </a:r>
            <a:r>
              <a:rPr b="1" lang="hr"/>
              <a:t>Attaching endpoint configuration</a:t>
            </a:r>
            <a:r>
              <a:rPr lang="hr"/>
              <a:t>, click </a:t>
            </a:r>
            <a:r>
              <a:rPr b="1" lang="hr"/>
              <a:t>Use an existing endpoint configuration</a:t>
            </a:r>
            <a:endParaRPr/>
          </a:p>
          <a:p>
            <a:pPr indent="-304800" lvl="0" marL="457200" rtl="0" algn="l">
              <a:spcBef>
                <a:spcPts val="0"/>
              </a:spcBef>
              <a:spcAft>
                <a:spcPts val="0"/>
              </a:spcAft>
              <a:buSzPts val="1200"/>
              <a:buChar char="●"/>
            </a:pPr>
            <a:r>
              <a:rPr lang="hr"/>
              <a:t>Select recently created configuration</a:t>
            </a:r>
            <a:endParaRPr/>
          </a:p>
          <a:p>
            <a:pPr indent="-304800" lvl="0" marL="457200" rtl="0" algn="l">
              <a:spcBef>
                <a:spcPts val="0"/>
              </a:spcBef>
              <a:spcAft>
                <a:spcPts val="0"/>
              </a:spcAft>
              <a:buSzPts val="1200"/>
              <a:buChar char="●"/>
            </a:pPr>
            <a:r>
              <a:rPr lang="hr"/>
              <a:t>Click </a:t>
            </a:r>
            <a:r>
              <a:rPr b="1" lang="hr"/>
              <a:t>Select endpoint configuration button</a:t>
            </a:r>
            <a:endParaRPr b="1"/>
          </a:p>
        </p:txBody>
      </p:sp>
      <p:pic>
        <p:nvPicPr>
          <p:cNvPr id="224" name="Google Shape;224;p39"/>
          <p:cNvPicPr preferRelativeResize="0"/>
          <p:nvPr/>
        </p:nvPicPr>
        <p:blipFill>
          <a:blip r:embed="rId3">
            <a:alphaModFix/>
          </a:blip>
          <a:stretch>
            <a:fillRect/>
          </a:stretch>
        </p:blipFill>
        <p:spPr>
          <a:xfrm>
            <a:off x="4495100" y="1215600"/>
            <a:ext cx="4165008" cy="35274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30" name="Google Shape;230;p4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Success message is shown and new model endpoint is shown in </a:t>
            </a:r>
            <a:r>
              <a:rPr b="1" lang="hr"/>
              <a:t>Creating state</a:t>
            </a:r>
            <a:endParaRPr/>
          </a:p>
          <a:p>
            <a:pPr indent="-304800" lvl="0" marL="457200" rtl="0" algn="l">
              <a:spcBef>
                <a:spcPts val="0"/>
              </a:spcBef>
              <a:spcAft>
                <a:spcPts val="0"/>
              </a:spcAft>
              <a:buSzPts val="1200"/>
              <a:buChar char="●"/>
            </a:pPr>
            <a:r>
              <a:rPr lang="hr"/>
              <a:t>After several minutes, the state should update to </a:t>
            </a:r>
            <a:r>
              <a:rPr b="1" lang="hr"/>
              <a:t>InService</a:t>
            </a:r>
            <a:endParaRPr b="1"/>
          </a:p>
        </p:txBody>
      </p:sp>
      <p:pic>
        <p:nvPicPr>
          <p:cNvPr id="231" name="Google Shape;231;p40"/>
          <p:cNvPicPr preferRelativeResize="0"/>
          <p:nvPr/>
        </p:nvPicPr>
        <p:blipFill>
          <a:blip r:embed="rId3">
            <a:alphaModFix/>
          </a:blip>
          <a:stretch>
            <a:fillRect/>
          </a:stretch>
        </p:blipFill>
        <p:spPr>
          <a:xfrm>
            <a:off x="3228725" y="1524400"/>
            <a:ext cx="5719501" cy="1865540"/>
          </a:xfrm>
          <a:prstGeom prst="rect">
            <a:avLst/>
          </a:prstGeom>
          <a:noFill/>
          <a:ln>
            <a:noFill/>
          </a:ln>
        </p:spPr>
      </p:pic>
      <p:pic>
        <p:nvPicPr>
          <p:cNvPr id="232" name="Google Shape;232;p40"/>
          <p:cNvPicPr preferRelativeResize="0"/>
          <p:nvPr/>
        </p:nvPicPr>
        <p:blipFill>
          <a:blip r:embed="rId4">
            <a:alphaModFix/>
          </a:blip>
          <a:stretch>
            <a:fillRect/>
          </a:stretch>
        </p:blipFill>
        <p:spPr>
          <a:xfrm>
            <a:off x="6878250" y="3485350"/>
            <a:ext cx="1186150" cy="1263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555600"/>
            <a:ext cx="61848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hr"/>
              <a:t>Production and Deployment</a:t>
            </a:r>
            <a:endParaRPr/>
          </a:p>
        </p:txBody>
      </p:sp>
      <p:sp>
        <p:nvSpPr>
          <p:cNvPr id="238" name="Google Shape;238;p4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hr"/>
              <a:t>Finally, we can click on a endpoint to see it’s details</a:t>
            </a:r>
            <a:endParaRPr b="1"/>
          </a:p>
        </p:txBody>
      </p:sp>
      <p:pic>
        <p:nvPicPr>
          <p:cNvPr id="239" name="Google Shape;239;p41"/>
          <p:cNvPicPr preferRelativeResize="0"/>
          <p:nvPr/>
        </p:nvPicPr>
        <p:blipFill>
          <a:blip r:embed="rId3">
            <a:alphaModFix/>
          </a:blip>
          <a:stretch>
            <a:fillRect/>
          </a:stretch>
        </p:blipFill>
        <p:spPr>
          <a:xfrm>
            <a:off x="3272100" y="1463700"/>
            <a:ext cx="5719501" cy="3211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hr" sz="2020"/>
              <a:t>Challenges and considerations for deploying and maintaining ML models in production</a:t>
            </a:r>
            <a:endParaRPr sz="2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hr"/>
              <a:t>Infrastructure and Environment Setup</a:t>
            </a:r>
            <a:endParaRPr/>
          </a:p>
          <a:p>
            <a:pPr indent="-304165" lvl="1" marL="914400" rtl="0" algn="l">
              <a:spcBef>
                <a:spcPts val="0"/>
              </a:spcBef>
              <a:spcAft>
                <a:spcPts val="0"/>
              </a:spcAft>
              <a:buSzPct val="100000"/>
              <a:buChar char="○"/>
            </a:pPr>
            <a:r>
              <a:rPr lang="hr"/>
              <a:t>Should be optimized for performance, security and scalability</a:t>
            </a:r>
            <a:endParaRPr/>
          </a:p>
          <a:p>
            <a:pPr indent="-325755" lvl="0" marL="457200" rtl="0" algn="l">
              <a:spcBef>
                <a:spcPts val="0"/>
              </a:spcBef>
              <a:spcAft>
                <a:spcPts val="0"/>
              </a:spcAft>
              <a:buSzPct val="100000"/>
              <a:buChar char="●"/>
            </a:pPr>
            <a:r>
              <a:rPr lang="hr"/>
              <a:t>Model </a:t>
            </a:r>
            <a:r>
              <a:rPr lang="hr"/>
              <a:t>Versioning and Management</a:t>
            </a:r>
            <a:endParaRPr/>
          </a:p>
          <a:p>
            <a:pPr indent="-304165" lvl="1" marL="914400" rtl="0" algn="l">
              <a:spcBef>
                <a:spcPts val="0"/>
              </a:spcBef>
              <a:spcAft>
                <a:spcPts val="0"/>
              </a:spcAft>
              <a:buSzPct val="100000"/>
              <a:buChar char="○"/>
            </a:pPr>
            <a:r>
              <a:rPr lang="hr"/>
              <a:t>Version control to manage different versions of the model, compare performance, and rollback if necessary</a:t>
            </a:r>
            <a:endParaRPr/>
          </a:p>
          <a:p>
            <a:pPr indent="-325755" lvl="0" marL="457200" rtl="0" algn="l">
              <a:spcBef>
                <a:spcPts val="0"/>
              </a:spcBef>
              <a:spcAft>
                <a:spcPts val="0"/>
              </a:spcAft>
              <a:buSzPct val="100000"/>
              <a:buChar char="●"/>
            </a:pPr>
            <a:r>
              <a:rPr lang="hr"/>
              <a:t>Continuous Integration and Deployment</a:t>
            </a:r>
            <a:endParaRPr/>
          </a:p>
          <a:p>
            <a:pPr indent="-304165" lvl="1" marL="914400" rtl="0" algn="l">
              <a:spcBef>
                <a:spcPts val="0"/>
              </a:spcBef>
              <a:spcAft>
                <a:spcPts val="0"/>
              </a:spcAft>
              <a:buSzPct val="100000"/>
              <a:buChar char="○"/>
            </a:pPr>
            <a:r>
              <a:rPr lang="hr"/>
              <a:t>This reduces the time to market and the possibility of human error</a:t>
            </a:r>
            <a:endParaRPr/>
          </a:p>
          <a:p>
            <a:pPr indent="-325755" lvl="0" marL="457200" rtl="0" algn="l">
              <a:spcBef>
                <a:spcPts val="0"/>
              </a:spcBef>
              <a:spcAft>
                <a:spcPts val="0"/>
              </a:spcAft>
              <a:buSzPct val="100000"/>
              <a:buChar char="●"/>
            </a:pPr>
            <a:r>
              <a:rPr lang="hr"/>
              <a:t>Model Monitoring and Logging</a:t>
            </a:r>
            <a:endParaRPr/>
          </a:p>
          <a:p>
            <a:pPr indent="-304165" lvl="1" marL="914400" rtl="0" algn="l">
              <a:spcBef>
                <a:spcPts val="0"/>
              </a:spcBef>
              <a:spcAft>
                <a:spcPts val="0"/>
              </a:spcAft>
              <a:buSzPct val="100000"/>
              <a:buChar char="○"/>
            </a:pPr>
            <a:r>
              <a:rPr lang="hr"/>
              <a:t>Identify any potential issues or errors and find areas for improvement</a:t>
            </a:r>
            <a:endParaRPr/>
          </a:p>
          <a:p>
            <a:pPr indent="-325755" lvl="0" marL="457200" rtl="0" algn="l">
              <a:spcBef>
                <a:spcPts val="0"/>
              </a:spcBef>
              <a:spcAft>
                <a:spcPts val="0"/>
              </a:spcAft>
              <a:buSzPct val="100000"/>
              <a:buChar char="●"/>
            </a:pPr>
            <a:r>
              <a:rPr lang="hr"/>
              <a:t>Model Testing and Evaluation</a:t>
            </a:r>
            <a:endParaRPr/>
          </a:p>
          <a:p>
            <a:pPr indent="-304165" lvl="1" marL="914400" rtl="0" algn="l">
              <a:spcBef>
                <a:spcPts val="0"/>
              </a:spcBef>
              <a:spcAft>
                <a:spcPts val="0"/>
              </a:spcAft>
              <a:buSzPct val="100000"/>
              <a:buChar char="○"/>
            </a:pPr>
            <a:r>
              <a:rPr lang="hr"/>
              <a:t>Before deploying an ML model in production, it is important to test and evaluate the model. This involves evaluating the performance of the model on different datasets and identifying any issues or errors that need to be addressed.</a:t>
            </a:r>
            <a:endParaRPr/>
          </a:p>
          <a:p>
            <a:pPr indent="-325755" lvl="0" marL="457200" rtl="0" algn="l">
              <a:spcBef>
                <a:spcPts val="0"/>
              </a:spcBef>
              <a:spcAft>
                <a:spcPts val="0"/>
              </a:spcAft>
              <a:buSzPct val="100000"/>
              <a:buChar char="●"/>
            </a:pPr>
            <a:r>
              <a:rPr lang="hr"/>
              <a:t>Security and Compliance</a:t>
            </a:r>
            <a:endParaRPr/>
          </a:p>
          <a:p>
            <a:pPr indent="-304165" lvl="1" marL="914400" rtl="0" algn="l">
              <a:spcBef>
                <a:spcPts val="0"/>
              </a:spcBef>
              <a:spcAft>
                <a:spcPts val="0"/>
              </a:spcAft>
              <a:buSzPct val="100000"/>
              <a:buChar char="○"/>
            </a:pPr>
            <a:r>
              <a:rPr lang="hr"/>
              <a:t>M</a:t>
            </a:r>
            <a:r>
              <a:rPr lang="hr"/>
              <a:t>anagement of access controls, data encryption, and data anonymization</a:t>
            </a:r>
            <a:endParaRPr/>
          </a:p>
          <a:p>
            <a:pPr indent="-325755" lvl="0" marL="457200" rtl="0" algn="l">
              <a:spcBef>
                <a:spcPts val="0"/>
              </a:spcBef>
              <a:spcAft>
                <a:spcPts val="0"/>
              </a:spcAft>
              <a:buSzPct val="100000"/>
              <a:buChar char="●"/>
            </a:pPr>
            <a:r>
              <a:rPr lang="hr"/>
              <a:t>Scaling and Cost Optimization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Choosing the right deployment infrastructure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hr"/>
              <a:t>On-Premise Deployment</a:t>
            </a:r>
            <a:endParaRPr/>
          </a:p>
          <a:p>
            <a:pPr indent="-310832" lvl="1" marL="914400" rtl="0" algn="l">
              <a:spcBef>
                <a:spcPts val="0"/>
              </a:spcBef>
              <a:spcAft>
                <a:spcPts val="0"/>
              </a:spcAft>
              <a:buSzPct val="100000"/>
              <a:buChar char="○"/>
            </a:pPr>
            <a:r>
              <a:rPr lang="hr"/>
              <a:t>Deploying the ML model on </a:t>
            </a:r>
            <a:r>
              <a:rPr b="1" lang="hr"/>
              <a:t>infrastructure that is owned and managed by the organization</a:t>
            </a:r>
            <a:endParaRPr/>
          </a:p>
          <a:p>
            <a:pPr indent="-310832" lvl="1" marL="914400" rtl="0" algn="l">
              <a:spcBef>
                <a:spcPts val="0"/>
              </a:spcBef>
              <a:spcAft>
                <a:spcPts val="0"/>
              </a:spcAft>
              <a:buSzPct val="100000"/>
              <a:buChar char="○"/>
            </a:pPr>
            <a:r>
              <a:rPr lang="hr"/>
              <a:t>Provides </a:t>
            </a:r>
            <a:r>
              <a:rPr b="1" lang="hr"/>
              <a:t>greater control over the hardware and software environment</a:t>
            </a:r>
            <a:r>
              <a:rPr lang="hr"/>
              <a:t> and can be more cost-effective for long-term deployment, but requires </a:t>
            </a:r>
            <a:r>
              <a:rPr b="1" lang="hr"/>
              <a:t>significant upfront investment</a:t>
            </a:r>
            <a:r>
              <a:rPr lang="hr"/>
              <a:t> in hardware and software infrastructure, and may be less scalable than cloud-based deployment</a:t>
            </a:r>
            <a:endParaRPr/>
          </a:p>
          <a:p>
            <a:pPr indent="-334327" lvl="0" marL="457200" rtl="0" algn="l">
              <a:spcBef>
                <a:spcPts val="0"/>
              </a:spcBef>
              <a:spcAft>
                <a:spcPts val="0"/>
              </a:spcAft>
              <a:buSzPct val="100000"/>
              <a:buChar char="●"/>
            </a:pPr>
            <a:r>
              <a:rPr lang="hr"/>
              <a:t>Cloud Deployment</a:t>
            </a:r>
            <a:endParaRPr/>
          </a:p>
          <a:p>
            <a:pPr indent="-310832" lvl="1" marL="914400" rtl="0" algn="l">
              <a:spcBef>
                <a:spcPts val="0"/>
              </a:spcBef>
              <a:spcAft>
                <a:spcPts val="0"/>
              </a:spcAft>
              <a:buSzPct val="100000"/>
              <a:buChar char="○"/>
            </a:pPr>
            <a:r>
              <a:rPr lang="hr"/>
              <a:t>Cloud deployment involves deploying the ML model on </a:t>
            </a:r>
            <a:r>
              <a:rPr b="1" lang="hr"/>
              <a:t>infrastructure that is owned and managed by a cloud provider</a:t>
            </a:r>
            <a:r>
              <a:rPr lang="hr"/>
              <a:t> such as AWS, Azure, or GCP.</a:t>
            </a:r>
            <a:endParaRPr/>
          </a:p>
          <a:p>
            <a:pPr indent="-310832" lvl="1" marL="914400" rtl="0" algn="l">
              <a:spcBef>
                <a:spcPts val="0"/>
              </a:spcBef>
              <a:spcAft>
                <a:spcPts val="0"/>
              </a:spcAft>
              <a:buSzPct val="100000"/>
              <a:buChar char="○"/>
            </a:pPr>
            <a:r>
              <a:rPr lang="hr"/>
              <a:t>Offers </a:t>
            </a:r>
            <a:r>
              <a:rPr b="1" lang="hr"/>
              <a:t>greater scalability, flexibility, and pay-per-use pricing models and to specialized hardware</a:t>
            </a:r>
            <a:r>
              <a:rPr lang="hr"/>
              <a:t> (GPUs and TPUs). It can be more expensive in the long term, and may require </a:t>
            </a:r>
            <a:r>
              <a:rPr b="1" lang="hr"/>
              <a:t>additional security and compliance considerations</a:t>
            </a:r>
            <a:endParaRPr b="1"/>
          </a:p>
          <a:p>
            <a:pPr indent="-334327" lvl="0" marL="457200" rtl="0" algn="l">
              <a:spcBef>
                <a:spcPts val="0"/>
              </a:spcBef>
              <a:spcAft>
                <a:spcPts val="0"/>
              </a:spcAft>
              <a:buSzPct val="100000"/>
              <a:buChar char="●"/>
            </a:pPr>
            <a:r>
              <a:rPr lang="hr"/>
              <a:t>H</a:t>
            </a:r>
            <a:r>
              <a:rPr lang="hr"/>
              <a:t>ybrid Deployment</a:t>
            </a:r>
            <a:endParaRPr/>
          </a:p>
          <a:p>
            <a:pPr indent="-310832" lvl="1" marL="914400" rtl="0" algn="l">
              <a:spcBef>
                <a:spcPts val="0"/>
              </a:spcBef>
              <a:spcAft>
                <a:spcPts val="0"/>
              </a:spcAft>
              <a:buSzPct val="100000"/>
              <a:buChar char="○"/>
            </a:pPr>
            <a:r>
              <a:rPr lang="hr"/>
              <a:t>I</a:t>
            </a:r>
            <a:r>
              <a:rPr lang="hr"/>
              <a:t>nvolves a combination of on-premise and cloud deployment.</a:t>
            </a:r>
            <a:endParaRPr/>
          </a:p>
          <a:p>
            <a:pPr indent="-310832" lvl="1" marL="914400" rtl="0" algn="l">
              <a:spcBef>
                <a:spcPts val="0"/>
              </a:spcBef>
              <a:spcAft>
                <a:spcPts val="0"/>
              </a:spcAft>
              <a:buSzPct val="100000"/>
              <a:buChar char="○"/>
            </a:pPr>
            <a:r>
              <a:rPr lang="hr"/>
              <a:t>Gives the control and security of on-premise deployment with the scalability and flexibility of cloud deployment. However, it can be </a:t>
            </a:r>
            <a:r>
              <a:rPr b="1" lang="hr"/>
              <a:t>more complex to manage and requires additional integration and management 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hr"/>
              <a:t>Preparing the deployment environment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hr"/>
              <a:t>Infrastructure</a:t>
            </a:r>
            <a:endParaRPr/>
          </a:p>
          <a:p>
            <a:pPr indent="-317500" lvl="1" marL="914400" rtl="0" algn="l">
              <a:spcBef>
                <a:spcPts val="0"/>
              </a:spcBef>
              <a:spcAft>
                <a:spcPts val="0"/>
              </a:spcAft>
              <a:buSzPts val="1400"/>
              <a:buChar char="○"/>
            </a:pPr>
            <a:r>
              <a:rPr lang="hr"/>
              <a:t>Appropriate hardware and software infrastructure to support the ML model</a:t>
            </a:r>
            <a:endParaRPr/>
          </a:p>
          <a:p>
            <a:pPr indent="-317500" lvl="1" marL="914400" rtl="0" algn="l">
              <a:spcBef>
                <a:spcPts val="0"/>
              </a:spcBef>
              <a:spcAft>
                <a:spcPts val="0"/>
              </a:spcAft>
              <a:buSzPts val="1400"/>
              <a:buChar char="○"/>
            </a:pPr>
            <a:r>
              <a:rPr lang="hr"/>
              <a:t>Specialized hardware, as well as software libraries and frameworks necessary for the model to run.</a:t>
            </a:r>
            <a:endParaRPr/>
          </a:p>
          <a:p>
            <a:pPr indent="-342900" lvl="0" marL="457200" rtl="0" algn="l">
              <a:spcBef>
                <a:spcPts val="0"/>
              </a:spcBef>
              <a:spcAft>
                <a:spcPts val="0"/>
              </a:spcAft>
              <a:buSzPts val="1800"/>
              <a:buChar char="●"/>
            </a:pPr>
            <a:r>
              <a:rPr lang="hr"/>
              <a:t>Data and Model Management</a:t>
            </a:r>
            <a:endParaRPr/>
          </a:p>
          <a:p>
            <a:pPr indent="-317500" lvl="1" marL="914400" rtl="0" algn="l">
              <a:spcBef>
                <a:spcPts val="0"/>
              </a:spcBef>
              <a:spcAft>
                <a:spcPts val="0"/>
              </a:spcAft>
              <a:buSzPts val="1400"/>
              <a:buChar char="○"/>
            </a:pPr>
            <a:r>
              <a:rPr lang="hr"/>
              <a:t>Model should be </a:t>
            </a:r>
            <a:r>
              <a:rPr lang="hr"/>
              <a:t>available</a:t>
            </a:r>
            <a:r>
              <a:rPr lang="hr"/>
              <a:t> to all resources that need to use it (FTP, AWS S3,...)</a:t>
            </a:r>
            <a:endParaRPr/>
          </a:p>
          <a:p>
            <a:pPr indent="-342900" lvl="0" marL="457200" rtl="0" algn="l">
              <a:spcBef>
                <a:spcPts val="0"/>
              </a:spcBef>
              <a:spcAft>
                <a:spcPts val="0"/>
              </a:spcAft>
              <a:buSzPts val="1800"/>
              <a:buChar char="●"/>
            </a:pPr>
            <a:r>
              <a:rPr lang="hr"/>
              <a:t>Security</a:t>
            </a:r>
            <a:endParaRPr/>
          </a:p>
          <a:p>
            <a:pPr indent="-317500" lvl="1" marL="914400" rtl="0" algn="l">
              <a:spcBef>
                <a:spcPts val="0"/>
              </a:spcBef>
              <a:spcAft>
                <a:spcPts val="0"/>
              </a:spcAft>
              <a:buSzPts val="1400"/>
              <a:buChar char="○"/>
            </a:pPr>
            <a:r>
              <a:rPr lang="hr"/>
              <a:t>Security measures to protect the model and data</a:t>
            </a:r>
            <a:endParaRPr/>
          </a:p>
          <a:p>
            <a:pPr indent="-317500" lvl="1" marL="914400" rtl="0" algn="l">
              <a:spcBef>
                <a:spcPts val="0"/>
              </a:spcBef>
              <a:spcAft>
                <a:spcPts val="0"/>
              </a:spcAft>
              <a:buSzPts val="1400"/>
              <a:buChar char="○"/>
            </a:pPr>
            <a:r>
              <a:rPr lang="hr"/>
              <a:t>A</a:t>
            </a:r>
            <a:r>
              <a:rPr lang="hr"/>
              <a:t>ccess</a:t>
            </a:r>
            <a:r>
              <a:rPr lang="hr"/>
              <a:t> controls, network security, and encryption</a:t>
            </a:r>
            <a:endParaRPr/>
          </a:p>
          <a:p>
            <a:pPr indent="-342900" lvl="0" marL="457200" rtl="0" algn="l">
              <a:spcBef>
                <a:spcPts val="0"/>
              </a:spcBef>
              <a:spcAft>
                <a:spcPts val="0"/>
              </a:spcAft>
              <a:buSzPts val="1800"/>
              <a:buChar char="●"/>
            </a:pPr>
            <a:r>
              <a:rPr lang="hr"/>
              <a:t>Monitoring and Logging</a:t>
            </a:r>
            <a:endParaRPr/>
          </a:p>
          <a:p>
            <a:pPr indent="-317500" lvl="1" marL="914400" rtl="0" algn="l">
              <a:spcBef>
                <a:spcPts val="0"/>
              </a:spcBef>
              <a:spcAft>
                <a:spcPts val="0"/>
              </a:spcAft>
              <a:buSzPts val="1400"/>
              <a:buChar char="○"/>
            </a:pPr>
            <a:r>
              <a:rPr lang="hr"/>
              <a:t>Setting up performance metrics and alerts, as well as logging errors and other events.</a:t>
            </a:r>
            <a:endParaRPr/>
          </a:p>
          <a:p>
            <a:pPr indent="-342900" lvl="0" marL="457200" rtl="0" algn="l">
              <a:spcBef>
                <a:spcPts val="0"/>
              </a:spcBef>
              <a:spcAft>
                <a:spcPts val="0"/>
              </a:spcAft>
              <a:buSzPts val="1800"/>
              <a:buChar char="●"/>
            </a:pPr>
            <a:r>
              <a:rPr lang="hr"/>
              <a:t>Testing and Validation</a:t>
            </a:r>
            <a:endParaRPr/>
          </a:p>
          <a:p>
            <a:pPr indent="-317500" lvl="1" marL="914400" rtl="0" algn="l">
              <a:spcBef>
                <a:spcPts val="0"/>
              </a:spcBef>
              <a:spcAft>
                <a:spcPts val="0"/>
              </a:spcAft>
              <a:buSzPts val="1400"/>
              <a:buChar char="○"/>
            </a:pPr>
            <a:r>
              <a:rPr lang="hr"/>
              <a:t>Testing the model with a range of inputs and data scenarios, as well as stress testing the infrastructure.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hr"/>
              <a:t>Production and Deployment</a:t>
            </a:r>
            <a:endParaRPr/>
          </a:p>
        </p:txBody>
      </p:sp>
      <p:sp>
        <p:nvSpPr>
          <p:cNvPr id="85" name="Google Shape;85;p1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Clr>
                <a:schemeClr val="dk1"/>
              </a:buClr>
              <a:buSzPct val="39285"/>
              <a:buFont typeface="Arial"/>
              <a:buNone/>
            </a:pPr>
            <a:r>
              <a:rPr lang="hr"/>
              <a:t>Deploying a Model</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hr" sz="2220"/>
              <a:t>Optimizing the model for deployment by reducing its size and complexity</a:t>
            </a:r>
            <a:endParaRPr sz="2220"/>
          </a:p>
        </p:txBody>
      </p:sp>
      <p:sp>
        <p:nvSpPr>
          <p:cNvPr id="91" name="Google Shape;91;p19"/>
          <p:cNvSpPr txBox="1"/>
          <p:nvPr>
            <p:ph idx="1" type="body"/>
          </p:nvPr>
        </p:nvSpPr>
        <p:spPr>
          <a:xfrm>
            <a:off x="311700" y="1222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r"/>
              <a:t>Model pruning</a:t>
            </a:r>
            <a:endParaRPr/>
          </a:p>
          <a:p>
            <a:pPr indent="-317500" lvl="1" marL="914400" rtl="0" algn="l">
              <a:spcBef>
                <a:spcPts val="0"/>
              </a:spcBef>
              <a:spcAft>
                <a:spcPts val="0"/>
              </a:spcAft>
              <a:buSzPts val="1400"/>
              <a:buChar char="○"/>
            </a:pPr>
            <a:r>
              <a:rPr b="1" lang="hr"/>
              <a:t>Removes unimportant weights </a:t>
            </a:r>
            <a:r>
              <a:rPr lang="hr"/>
              <a:t>from the model, resulting in a smaller and more efficient model</a:t>
            </a:r>
            <a:endParaRPr/>
          </a:p>
          <a:p>
            <a:pPr indent="-342900" lvl="0" marL="457200" rtl="0" algn="l">
              <a:spcBef>
                <a:spcPts val="0"/>
              </a:spcBef>
              <a:spcAft>
                <a:spcPts val="0"/>
              </a:spcAft>
              <a:buSzPts val="1800"/>
              <a:buChar char="●"/>
            </a:pPr>
            <a:r>
              <a:rPr lang="hr"/>
              <a:t>Quantization</a:t>
            </a:r>
            <a:endParaRPr/>
          </a:p>
          <a:p>
            <a:pPr indent="-317500" lvl="1" marL="914400" rtl="0" algn="l">
              <a:spcBef>
                <a:spcPts val="0"/>
              </a:spcBef>
              <a:spcAft>
                <a:spcPts val="0"/>
              </a:spcAft>
              <a:buSzPts val="1400"/>
              <a:buChar char="○"/>
            </a:pPr>
            <a:r>
              <a:rPr b="1" lang="hr"/>
              <a:t>Reduces the precision of the model's weights and activations</a:t>
            </a:r>
            <a:r>
              <a:rPr lang="hr"/>
              <a:t>. This can result in a smaller model that can be run more efficiently on hardware with lower precision requirements</a:t>
            </a:r>
            <a:endParaRPr/>
          </a:p>
          <a:p>
            <a:pPr indent="-342900" lvl="0" marL="457200" rtl="0" algn="l">
              <a:spcBef>
                <a:spcPts val="0"/>
              </a:spcBef>
              <a:spcAft>
                <a:spcPts val="0"/>
              </a:spcAft>
              <a:buSzPts val="1800"/>
              <a:buChar char="●"/>
            </a:pPr>
            <a:r>
              <a:rPr lang="hr"/>
              <a:t>Compression</a:t>
            </a:r>
            <a:endParaRPr/>
          </a:p>
          <a:p>
            <a:pPr indent="-317500" lvl="1" marL="914400" rtl="0" algn="l">
              <a:spcBef>
                <a:spcPts val="0"/>
              </a:spcBef>
              <a:spcAft>
                <a:spcPts val="0"/>
              </a:spcAft>
              <a:buSzPts val="1400"/>
              <a:buChar char="○"/>
            </a:pPr>
            <a:r>
              <a:rPr lang="hr"/>
              <a:t>Reduce the size of the model by </a:t>
            </a:r>
            <a:r>
              <a:rPr b="1" lang="hr"/>
              <a:t>encoding it in a more compact form</a:t>
            </a:r>
            <a:endParaRPr/>
          </a:p>
          <a:p>
            <a:pPr indent="-342900" lvl="0" marL="457200" rtl="0" algn="l">
              <a:spcBef>
                <a:spcPts val="0"/>
              </a:spcBef>
              <a:spcAft>
                <a:spcPts val="0"/>
              </a:spcAft>
              <a:buSzPts val="1800"/>
              <a:buChar char="●"/>
            </a:pPr>
            <a:r>
              <a:rPr lang="hr"/>
              <a:t>Transfer learning</a:t>
            </a:r>
            <a:endParaRPr/>
          </a:p>
          <a:p>
            <a:pPr indent="-317500" lvl="1" marL="914400" rtl="0" algn="l">
              <a:spcBef>
                <a:spcPts val="0"/>
              </a:spcBef>
              <a:spcAft>
                <a:spcPts val="0"/>
              </a:spcAft>
              <a:buSzPts val="1400"/>
              <a:buChar char="○"/>
            </a:pPr>
            <a:r>
              <a:rPr lang="hr"/>
              <a:t>Technique that uses a pre-trained model as a starting point for a new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hr" sz="2220"/>
              <a:t>Defining the API methods, request and response formats, and authentication and security mechanisms</a:t>
            </a:r>
            <a:endParaRPr sz="22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r"/>
              <a:t>API methods</a:t>
            </a:r>
            <a:endParaRPr/>
          </a:p>
          <a:p>
            <a:pPr indent="-317500" lvl="1" marL="914400" rtl="0" algn="l">
              <a:spcBef>
                <a:spcPts val="0"/>
              </a:spcBef>
              <a:spcAft>
                <a:spcPts val="0"/>
              </a:spcAft>
              <a:buSzPts val="1400"/>
              <a:buChar char="○"/>
            </a:pPr>
            <a:r>
              <a:rPr b="1" lang="hr"/>
              <a:t>Actions that can be performed</a:t>
            </a:r>
            <a:r>
              <a:rPr lang="hr"/>
              <a:t> on the model through the API (e.g. predict, train, evaluate)</a:t>
            </a:r>
            <a:endParaRPr/>
          </a:p>
          <a:p>
            <a:pPr indent="-342900" lvl="0" marL="457200" rtl="0" algn="l">
              <a:spcBef>
                <a:spcPts val="0"/>
              </a:spcBef>
              <a:spcAft>
                <a:spcPts val="0"/>
              </a:spcAft>
              <a:buSzPts val="1800"/>
              <a:buChar char="●"/>
            </a:pPr>
            <a:r>
              <a:rPr lang="hr"/>
              <a:t>Request and response formats</a:t>
            </a:r>
            <a:endParaRPr/>
          </a:p>
          <a:p>
            <a:pPr indent="-317500" lvl="1" marL="914400" rtl="0" algn="l">
              <a:spcBef>
                <a:spcPts val="0"/>
              </a:spcBef>
              <a:spcAft>
                <a:spcPts val="0"/>
              </a:spcAft>
              <a:buSzPts val="1400"/>
              <a:buChar char="○"/>
            </a:pPr>
            <a:r>
              <a:rPr b="1" lang="hr"/>
              <a:t>Structure and content of the data</a:t>
            </a:r>
            <a:r>
              <a:rPr lang="hr"/>
              <a:t> that is passed to and returned by the API</a:t>
            </a:r>
            <a:endParaRPr/>
          </a:p>
          <a:p>
            <a:pPr indent="-317500" lvl="1" marL="914400" rtl="0" algn="l">
              <a:spcBef>
                <a:spcPts val="0"/>
              </a:spcBef>
              <a:spcAft>
                <a:spcPts val="0"/>
              </a:spcAft>
              <a:buSzPts val="1400"/>
              <a:buChar char="○"/>
            </a:pPr>
            <a:r>
              <a:rPr lang="hr"/>
              <a:t>This includes specifying the data type and format, as well as any required or optional fields</a:t>
            </a:r>
            <a:endParaRPr/>
          </a:p>
          <a:p>
            <a:pPr indent="-342900" lvl="0" marL="457200" rtl="0" algn="l">
              <a:spcBef>
                <a:spcPts val="0"/>
              </a:spcBef>
              <a:spcAft>
                <a:spcPts val="0"/>
              </a:spcAft>
              <a:buSzPts val="1800"/>
              <a:buChar char="●"/>
            </a:pPr>
            <a:r>
              <a:rPr lang="hr"/>
              <a:t>Authentication and security mechanisms</a:t>
            </a:r>
            <a:endParaRPr/>
          </a:p>
          <a:p>
            <a:pPr indent="-317500" lvl="1" marL="914400" rtl="0" algn="l">
              <a:spcBef>
                <a:spcPts val="0"/>
              </a:spcBef>
              <a:spcAft>
                <a:spcPts val="0"/>
              </a:spcAft>
              <a:buSzPts val="1400"/>
              <a:buChar char="○"/>
            </a:pPr>
            <a:r>
              <a:rPr lang="hr"/>
              <a:t>Authentication and security mechanisms are critical for protecting the API and the data it handles.</a:t>
            </a:r>
            <a:endParaRPr/>
          </a:p>
          <a:p>
            <a:pPr indent="-317500" lvl="1" marL="914400" rtl="0" algn="l">
              <a:spcBef>
                <a:spcPts val="0"/>
              </a:spcBef>
              <a:spcAft>
                <a:spcPts val="0"/>
              </a:spcAft>
              <a:buSzPts val="1400"/>
              <a:buChar char="○"/>
            </a:pPr>
            <a:r>
              <a:rPr lang="hr"/>
              <a:t>This includes methods such as OAuth, API keys, and SSL/TLS encryption. It is important to carefully consider the authentication and security requirements of the API, as well as any regulatory or compliance requirements that may apply.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r"/>
              <a:t>Invoking the ML model</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hr"/>
              <a:t>Data preparation</a:t>
            </a:r>
            <a:endParaRPr/>
          </a:p>
          <a:p>
            <a:pPr indent="-317500" lvl="1" marL="914400" rtl="0" algn="l">
              <a:spcBef>
                <a:spcPts val="0"/>
              </a:spcBef>
              <a:spcAft>
                <a:spcPts val="0"/>
              </a:spcAft>
              <a:buSzPts val="1400"/>
              <a:buChar char="○"/>
            </a:pPr>
            <a:r>
              <a:rPr lang="hr"/>
              <a:t>Ensure that it is in the correct format and meets any requirements specified by the API documentation.</a:t>
            </a:r>
            <a:endParaRPr/>
          </a:p>
          <a:p>
            <a:pPr indent="-317500" lvl="1" marL="914400" rtl="0" algn="l">
              <a:spcBef>
                <a:spcPts val="0"/>
              </a:spcBef>
              <a:spcAft>
                <a:spcPts val="0"/>
              </a:spcAft>
              <a:buSzPts val="1400"/>
              <a:buChar char="○"/>
            </a:pPr>
            <a:r>
              <a:rPr lang="hr"/>
              <a:t>This may include preprocessing, scaling, or encoding the data.</a:t>
            </a:r>
            <a:endParaRPr/>
          </a:p>
          <a:p>
            <a:pPr indent="-342900" lvl="0" marL="457200" rtl="0" algn="l">
              <a:spcBef>
                <a:spcPts val="0"/>
              </a:spcBef>
              <a:spcAft>
                <a:spcPts val="0"/>
              </a:spcAft>
              <a:buSzPts val="1800"/>
              <a:buChar char="●"/>
            </a:pPr>
            <a:r>
              <a:rPr lang="hr"/>
              <a:t>API endpoint</a:t>
            </a:r>
            <a:endParaRPr/>
          </a:p>
          <a:p>
            <a:pPr indent="-317500" lvl="1" marL="914400" rtl="0" algn="l">
              <a:spcBef>
                <a:spcPts val="0"/>
              </a:spcBef>
              <a:spcAft>
                <a:spcPts val="0"/>
              </a:spcAft>
              <a:buSzPts val="1400"/>
              <a:buChar char="○"/>
            </a:pPr>
            <a:r>
              <a:rPr lang="hr"/>
              <a:t>The API endpoint specifies the location where the API can be accessed. It may include a URL, IP address, or domain name</a:t>
            </a:r>
            <a:endParaRPr/>
          </a:p>
          <a:p>
            <a:pPr indent="-342900" lvl="0" marL="457200" rtl="0" algn="l">
              <a:spcBef>
                <a:spcPts val="0"/>
              </a:spcBef>
              <a:spcAft>
                <a:spcPts val="0"/>
              </a:spcAft>
              <a:buSzPts val="1800"/>
              <a:buChar char="●"/>
            </a:pPr>
            <a:r>
              <a:rPr lang="hr"/>
              <a:t>Error handling</a:t>
            </a:r>
            <a:endParaRPr/>
          </a:p>
          <a:p>
            <a:pPr indent="-317500" lvl="1" marL="914400" rtl="0" algn="l">
              <a:spcBef>
                <a:spcPts val="0"/>
              </a:spcBef>
              <a:spcAft>
                <a:spcPts val="0"/>
              </a:spcAft>
              <a:buSzPts val="1400"/>
              <a:buChar char="○"/>
            </a:pPr>
            <a:r>
              <a:rPr lang="hr"/>
              <a:t>It is important to handle errors that may occur during the API invocation, such as incorrect data format or missing parameters. The API should provide clear error messages and status codes to facilitate troubleshooting and debugging</a:t>
            </a:r>
            <a:endParaRPr/>
          </a:p>
          <a:p>
            <a:pPr indent="-342900" lvl="0" marL="457200" rtl="0" algn="l">
              <a:spcBef>
                <a:spcPts val="0"/>
              </a:spcBef>
              <a:spcAft>
                <a:spcPts val="0"/>
              </a:spcAft>
              <a:buSzPts val="1800"/>
              <a:buChar char="●"/>
            </a:pPr>
            <a:r>
              <a:rPr lang="hr"/>
              <a:t>Rate limiting</a:t>
            </a:r>
            <a:endParaRPr/>
          </a:p>
          <a:p>
            <a:pPr indent="-317500" lvl="1" marL="914400" rtl="0" algn="l">
              <a:spcBef>
                <a:spcPts val="0"/>
              </a:spcBef>
              <a:spcAft>
                <a:spcPts val="0"/>
              </a:spcAft>
              <a:buSzPts val="1400"/>
              <a:buChar char="○"/>
            </a:pPr>
            <a:r>
              <a:rPr lang="hr"/>
              <a:t>API of the ML model should </a:t>
            </a:r>
            <a:r>
              <a:rPr lang="hr"/>
              <a:t>clearly</a:t>
            </a:r>
            <a:r>
              <a:rPr lang="hr"/>
              <a:t> state the acceptable rate of incoming requests that it can safely processes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