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ru"/>
              <a:t>Why do we need that?</a:t>
            </a:r>
          </a:p>
        </p:txBody>
      </p:sp>
      <p:sp>
        <p:nvSpPr>
          <p:cNvPr id="60" name="Shape 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ru" sz="1200">
                <a:solidFill>
                  <a:srgbClr val="000000"/>
                </a:solidFill>
              </a:rPr>
              <a:t>Businesses and governments have a lot of data, and want to learn about structures and patterns in the data. This might include being able to make predictions extending from the data. There are myriad tools to help people design Machine Learning workflows. However, there does not appear to be a simple.</a:t>
            </a:r>
          </a:p>
          <a:p>
            <a:pPr lvl="0">
              <a:spcBef>
                <a:spcPts val="0"/>
              </a:spcBef>
              <a:buNone/>
            </a:pPr>
            <a:r>
              <a:rPr b="1" lang="ru" sz="1200">
                <a:solidFill>
                  <a:schemeClr val="dk1"/>
                </a:solidFill>
              </a:rPr>
              <a:t>General-purpose</a:t>
            </a:r>
            <a:r>
              <a:rPr lang="ru" sz="1200">
                <a:solidFill>
                  <a:schemeClr val="dk1"/>
                </a:solidFill>
              </a:rPr>
              <a:t> </a:t>
            </a:r>
          </a:p>
          <a:p>
            <a:pPr indent="457200" lvl="0">
              <a:spcBef>
                <a:spcPts val="0"/>
              </a:spcBef>
              <a:buNone/>
            </a:pPr>
            <a:r>
              <a:rPr lang="ru" sz="1200">
                <a:solidFill>
                  <a:schemeClr val="dk1"/>
                </a:solidFill>
              </a:rPr>
              <a:t>Machine Learning toolkit </a:t>
            </a:r>
            <a:r>
              <a:rPr lang="ru" sz="1200">
                <a:solidFill>
                  <a:srgbClr val="000000"/>
                </a:solidFill>
              </a:rPr>
              <a:t>that is accessible via web browser and REST.</a:t>
            </a:r>
          </a:p>
          <a:p>
            <a:pPr lvl="0">
              <a:spcBef>
                <a:spcPts val="0"/>
              </a:spcBef>
              <a:buClr>
                <a:schemeClr val="dk1"/>
              </a:buClr>
              <a:buSzPct val="91666"/>
              <a:buFont typeface="Arial"/>
              <a:buNone/>
            </a:pPr>
            <a:r>
              <a:rPr b="1" lang="ru" sz="1200">
                <a:solidFill>
                  <a:schemeClr val="dk1"/>
                </a:solidFill>
              </a:rPr>
              <a:t>General-</a:t>
            </a:r>
            <a:r>
              <a:rPr b="1" lang="ru" sz="1400">
                <a:solidFill>
                  <a:schemeClr val="dk1"/>
                </a:solidFill>
              </a:rPr>
              <a:t>Goal</a:t>
            </a:r>
          </a:p>
          <a:p>
            <a:pPr indent="-304800" lvl="0" marL="457200">
              <a:spcBef>
                <a:spcPts val="0"/>
              </a:spcBef>
              <a:buClr>
                <a:schemeClr val="dk1"/>
              </a:buClr>
              <a:buSzPct val="100000"/>
              <a:buAutoNum type="arabicPeriod"/>
            </a:pPr>
            <a:r>
              <a:rPr lang="ru" sz="1200">
                <a:solidFill>
                  <a:schemeClr val="dk1"/>
                </a:solidFill>
              </a:rPr>
              <a:t>Create a REST API for machine learning algorithms. A REST API would make it easy to use Machine Learning algorithms, since users would not have to install or maintain the Machine Learning software.</a:t>
            </a:r>
          </a:p>
          <a:p>
            <a:pPr indent="-304800" lvl="0" marL="457200">
              <a:spcBef>
                <a:spcPts val="0"/>
              </a:spcBef>
              <a:buClr>
                <a:schemeClr val="dk1"/>
              </a:buClr>
              <a:buSzPct val="100000"/>
              <a:buAutoNum type="arabicPeriod"/>
            </a:pPr>
            <a:r>
              <a:rPr lang="ru" sz="1200">
                <a:solidFill>
                  <a:schemeClr val="dk1"/>
                </a:solidFill>
              </a:rPr>
              <a:t>Create the interactive page with user understanding UI.</a:t>
            </a:r>
          </a:p>
          <a:p>
            <a:pPr indent="-304800" lvl="1" marL="914400">
              <a:spcBef>
                <a:spcPts val="0"/>
              </a:spcBef>
              <a:buClr>
                <a:schemeClr val="dk1"/>
              </a:buClr>
              <a:buSzPct val="100000"/>
              <a:buAutoNum type="alphaLcPeriod"/>
            </a:pPr>
            <a:r>
              <a:rPr lang="ru" sz="1200">
                <a:solidFill>
                  <a:schemeClr val="dk1"/>
                </a:solidFill>
              </a:rPr>
              <a:t>UI includes interface for interacting with data, sequencing ML tasks, and accessing output</a:t>
            </a:r>
          </a:p>
          <a:p>
            <a:pPr indent="-304800" lvl="1" marL="914400">
              <a:spcBef>
                <a:spcPts val="0"/>
              </a:spcBef>
              <a:buClr>
                <a:schemeClr val="dk1"/>
              </a:buClr>
              <a:buSzPct val="100000"/>
              <a:buAutoNum type="alphaLcPeriod"/>
            </a:pPr>
            <a:r>
              <a:rPr lang="ru" sz="1200">
                <a:solidFill>
                  <a:schemeClr val="dk1"/>
                </a:solidFill>
              </a:rPr>
              <a:t>UI might include basic visualizations to give users insight into data (histogram, etc)</a:t>
            </a:r>
          </a:p>
          <a:p>
            <a:pPr lvl="0">
              <a:spcBef>
                <a:spcPts val="0"/>
              </a:spcBef>
              <a:buClr>
                <a:schemeClr val="dk1"/>
              </a:buClr>
              <a:buSzPct val="91666"/>
              <a:buFont typeface="Arial"/>
              <a:buNone/>
            </a:pPr>
            <a:r>
              <a:t/>
            </a:r>
            <a:endParaRPr sz="1200">
              <a:solidFill>
                <a:srgbClr val="000000"/>
              </a:solidFill>
              <a:latin typeface="Times New Roman"/>
              <a:ea typeface="Times New Roman"/>
              <a:cs typeface="Times New Roman"/>
              <a:sym typeface="Times New Roman"/>
            </a:endParaRPr>
          </a:p>
          <a:p>
            <a:pPr lvl="0">
              <a:spcBef>
                <a:spcPts val="0"/>
              </a:spcBef>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ru"/>
              <a:t>Roadmap</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Clr>
                <a:schemeClr val="dk1"/>
              </a:buClr>
              <a:buSzPct val="100000"/>
              <a:buAutoNum type="arabicPeriod"/>
            </a:pPr>
            <a:r>
              <a:rPr lang="ru" sz="1400">
                <a:solidFill>
                  <a:schemeClr val="dk1"/>
                </a:solidFill>
              </a:rPr>
              <a:t>Create draft document describing idea</a:t>
            </a:r>
          </a:p>
          <a:p>
            <a:pPr indent="-228600" lvl="1" marL="914400">
              <a:spcBef>
                <a:spcPts val="0"/>
              </a:spcBef>
              <a:buClr>
                <a:schemeClr val="dk1"/>
              </a:buClr>
              <a:buAutoNum type="alphaLcPeriod"/>
            </a:pPr>
            <a:r>
              <a:rPr lang="ru">
                <a:solidFill>
                  <a:schemeClr val="dk1"/>
                </a:solidFill>
              </a:rPr>
              <a:t>http://piratepad.net/RKOG0fLeda</a:t>
            </a:r>
          </a:p>
          <a:p>
            <a:pPr indent="-317500" lvl="0" marL="457200">
              <a:spcBef>
                <a:spcPts val="0"/>
              </a:spcBef>
              <a:buClr>
                <a:schemeClr val="dk1"/>
              </a:buClr>
              <a:buSzPct val="100000"/>
              <a:buAutoNum type="arabicPeriod"/>
            </a:pPr>
            <a:r>
              <a:rPr lang="ru" sz="1400">
                <a:solidFill>
                  <a:schemeClr val="dk1"/>
                </a:solidFill>
              </a:rPr>
              <a:t>Move </a:t>
            </a:r>
            <a:r>
              <a:rPr b="1" lang="ru" sz="1400">
                <a:solidFill>
                  <a:schemeClr val="dk1"/>
                </a:solidFill>
              </a:rPr>
              <a:t>draft document</a:t>
            </a:r>
            <a:r>
              <a:rPr lang="ru" sz="1400">
                <a:solidFill>
                  <a:schemeClr val="dk1"/>
                </a:solidFill>
              </a:rPr>
              <a:t> to Github repository (open license)</a:t>
            </a:r>
          </a:p>
          <a:p>
            <a:pPr indent="-317500" lvl="0" marL="457200">
              <a:spcBef>
                <a:spcPts val="0"/>
              </a:spcBef>
              <a:buClr>
                <a:schemeClr val="dk1"/>
              </a:buClr>
              <a:buSzPct val="100000"/>
              <a:buAutoNum type="arabicPeriod"/>
            </a:pPr>
            <a:r>
              <a:rPr b="1" lang="ru" sz="1400">
                <a:solidFill>
                  <a:schemeClr val="dk1"/>
                </a:solidFill>
              </a:rPr>
              <a:t>Sketch out REST API</a:t>
            </a:r>
            <a:r>
              <a:rPr lang="ru" sz="1400">
                <a:solidFill>
                  <a:schemeClr val="dk1"/>
                </a:solidFill>
              </a:rPr>
              <a:t> using design-first API tool</a:t>
            </a:r>
          </a:p>
          <a:p>
            <a:pPr indent="-228600" lvl="1" marL="914400">
              <a:spcBef>
                <a:spcPts val="0"/>
              </a:spcBef>
              <a:buClr>
                <a:schemeClr val="dk1"/>
              </a:buClr>
              <a:buAutoNum type="alphaLcPeriod"/>
            </a:pPr>
            <a:r>
              <a:rPr lang="ru">
                <a:solidFill>
                  <a:schemeClr val="dk1"/>
                </a:solidFill>
              </a:rPr>
              <a:t>seek feedback on API design from Orange3 developers, APInf team, ML community</a:t>
            </a:r>
          </a:p>
          <a:p>
            <a:pPr indent="-317500" lvl="0" marL="457200">
              <a:spcBef>
                <a:spcPts val="0"/>
              </a:spcBef>
              <a:buClr>
                <a:schemeClr val="dk1"/>
              </a:buClr>
              <a:buSzPct val="100000"/>
              <a:buAutoNum type="arabicPeriod"/>
            </a:pPr>
            <a:r>
              <a:rPr b="1" lang="ru" sz="1400">
                <a:solidFill>
                  <a:schemeClr val="dk1"/>
                </a:solidFill>
              </a:rPr>
              <a:t>Research/choose framework(s)</a:t>
            </a:r>
            <a:r>
              <a:rPr lang="ru" sz="1400">
                <a:solidFill>
                  <a:schemeClr val="dk1"/>
                </a:solidFill>
              </a:rPr>
              <a:t> and libraries to commence development</a:t>
            </a:r>
          </a:p>
          <a:p>
            <a:pPr indent="-228600" lvl="1" marL="914400">
              <a:spcBef>
                <a:spcPts val="0"/>
              </a:spcBef>
              <a:buClr>
                <a:schemeClr val="dk1"/>
              </a:buClr>
              <a:buAutoNum type="alphaLcPeriod"/>
            </a:pPr>
            <a:r>
              <a:rPr lang="ru">
                <a:solidFill>
                  <a:schemeClr val="dk1"/>
                </a:solidFill>
              </a:rPr>
              <a:t>REST framework</a:t>
            </a:r>
          </a:p>
          <a:p>
            <a:pPr indent="-228600" lvl="1" marL="914400">
              <a:spcBef>
                <a:spcPts val="0"/>
              </a:spcBef>
              <a:buClr>
                <a:schemeClr val="dk1"/>
              </a:buClr>
              <a:buAutoNum type="alphaLcPeriod"/>
            </a:pPr>
            <a:r>
              <a:rPr lang="ru">
                <a:solidFill>
                  <a:schemeClr val="dk1"/>
                </a:solidFill>
              </a:rPr>
              <a:t>UI framework (if applicable)</a:t>
            </a:r>
          </a:p>
          <a:p>
            <a:pPr indent="-228600" lvl="1" marL="914400">
              <a:spcBef>
                <a:spcPts val="0"/>
              </a:spcBef>
              <a:buClr>
                <a:schemeClr val="dk1"/>
              </a:buClr>
              <a:buAutoNum type="alphaLcPeriod"/>
            </a:pPr>
            <a:r>
              <a:rPr lang="ru">
                <a:solidFill>
                  <a:schemeClr val="dk1"/>
                </a:solidFill>
              </a:rPr>
              <a:t>Visualization framework (if applicable)</a:t>
            </a:r>
          </a:p>
          <a:p>
            <a:pPr indent="-317500" lvl="0" marL="457200">
              <a:spcBef>
                <a:spcPts val="0"/>
              </a:spcBef>
              <a:buClr>
                <a:schemeClr val="dk1"/>
              </a:buClr>
              <a:buSzPct val="100000"/>
              <a:buAutoNum type="arabicPeriod"/>
            </a:pPr>
            <a:r>
              <a:rPr b="1" lang="ru" sz="1400">
                <a:solidFill>
                  <a:schemeClr val="dk1"/>
                </a:solidFill>
              </a:rPr>
              <a:t>Scaffold initial REST API</a:t>
            </a:r>
          </a:p>
          <a:p>
            <a:pPr indent="-317500" lvl="0" marL="457200">
              <a:spcBef>
                <a:spcPts val="0"/>
              </a:spcBef>
              <a:buClr>
                <a:schemeClr val="dk1"/>
              </a:buClr>
              <a:buSzPct val="100000"/>
              <a:buAutoNum type="arabicPeriod"/>
            </a:pPr>
            <a:r>
              <a:rPr lang="ru" sz="1400">
                <a:solidFill>
                  <a:schemeClr val="dk1"/>
                </a:solidFill>
              </a:rPr>
              <a:t>Create </a:t>
            </a:r>
            <a:r>
              <a:rPr b="1" lang="ru" sz="1400">
                <a:solidFill>
                  <a:schemeClr val="dk1"/>
                </a:solidFill>
              </a:rPr>
              <a:t>wireframe</a:t>
            </a:r>
            <a:r>
              <a:rPr lang="ru" sz="1400">
                <a:solidFill>
                  <a:schemeClr val="dk1"/>
                </a:solidFill>
              </a:rPr>
              <a:t> of User Interface</a:t>
            </a:r>
          </a:p>
          <a:p>
            <a:pPr indent="-317500" lvl="0" marL="457200">
              <a:spcBef>
                <a:spcPts val="0"/>
              </a:spcBef>
              <a:buClr>
                <a:schemeClr val="dk1"/>
              </a:buClr>
              <a:buSzPct val="100000"/>
              <a:buAutoNum type="arabicPeriod"/>
            </a:pPr>
            <a:r>
              <a:rPr b="1" lang="ru" sz="1400">
                <a:solidFill>
                  <a:schemeClr val="dk1"/>
                </a:solidFill>
              </a:rPr>
              <a:t>Prototype</a:t>
            </a:r>
            <a:r>
              <a:rPr lang="ru" sz="1400">
                <a:solidFill>
                  <a:schemeClr val="dk1"/>
                </a:solidFill>
              </a:rPr>
              <a:t> initial User Interface using UI framework</a:t>
            </a:r>
          </a:p>
          <a:p>
            <a:pPr lvl="0">
              <a:spcBef>
                <a:spcPts val="0"/>
              </a:spcBef>
              <a:buNone/>
            </a:pPr>
            <a:r>
              <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ru"/>
              <a:t>Sample</a:t>
            </a:r>
            <a:r>
              <a:rPr lang="ru"/>
              <a:t> time-series data</a:t>
            </a:r>
          </a:p>
        </p:txBody>
      </p:sp>
      <p:pic>
        <p:nvPicPr>
          <p:cNvPr descr="Screenshot_20170410_145551.png" id="72" name="Shape 72"/>
          <p:cNvPicPr preferRelativeResize="0"/>
          <p:nvPr/>
        </p:nvPicPr>
        <p:blipFill>
          <a:blip r:embed="rId3">
            <a:alphaModFix/>
          </a:blip>
          <a:stretch>
            <a:fillRect/>
          </a:stretch>
        </p:blipFill>
        <p:spPr>
          <a:xfrm>
            <a:off x="1808287" y="975894"/>
            <a:ext cx="5527429" cy="3820974"/>
          </a:xfrm>
          <a:prstGeom prst="rect">
            <a:avLst/>
          </a:prstGeom>
          <a:noFill/>
          <a:ln>
            <a:noFill/>
          </a:ln>
        </p:spPr>
      </p:pic>
      <p:sp>
        <p:nvSpPr>
          <p:cNvPr id="73" name="Shape 73"/>
          <p:cNvSpPr txBox="1"/>
          <p:nvPr/>
        </p:nvSpPr>
        <p:spPr>
          <a:xfrm>
            <a:off x="2500200" y="4796875"/>
            <a:ext cx="4143600" cy="411300"/>
          </a:xfrm>
          <a:prstGeom prst="rect">
            <a:avLst/>
          </a:prstGeom>
          <a:noFill/>
          <a:ln>
            <a:noFill/>
          </a:ln>
        </p:spPr>
        <p:txBody>
          <a:bodyPr anchorCtr="0" anchor="t" bIns="91425" lIns="91425" rIns="91425" tIns="91425">
            <a:noAutofit/>
          </a:bodyPr>
          <a:lstStyle/>
          <a:p>
            <a:pPr lvl="0" algn="ctr">
              <a:spcBef>
                <a:spcPts val="0"/>
              </a:spcBef>
              <a:buNone/>
            </a:pPr>
            <a:r>
              <a:rPr lang="ru"/>
              <a:t>Source: https://plot.ly/pandas/time-series/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ru"/>
              <a:t>Time-series with error margins</a:t>
            </a:r>
          </a:p>
        </p:txBody>
      </p:sp>
      <p:pic>
        <p:nvPicPr>
          <p:cNvPr id="79" name="Shape 79"/>
          <p:cNvPicPr preferRelativeResize="0"/>
          <p:nvPr/>
        </p:nvPicPr>
        <p:blipFill>
          <a:blip r:embed="rId3">
            <a:alphaModFix/>
          </a:blip>
          <a:stretch>
            <a:fillRect/>
          </a:stretch>
        </p:blipFill>
        <p:spPr>
          <a:xfrm>
            <a:off x="1647825" y="952981"/>
            <a:ext cx="5848350" cy="3981899"/>
          </a:xfrm>
          <a:prstGeom prst="rect">
            <a:avLst/>
          </a:prstGeom>
          <a:noFill/>
          <a:ln>
            <a:noFill/>
          </a:ln>
        </p:spPr>
      </p:pic>
      <p:sp>
        <p:nvSpPr>
          <p:cNvPr id="80" name="Shape 80"/>
          <p:cNvSpPr txBox="1"/>
          <p:nvPr/>
        </p:nvSpPr>
        <p:spPr>
          <a:xfrm>
            <a:off x="2500200" y="4796875"/>
            <a:ext cx="4143600" cy="411300"/>
          </a:xfrm>
          <a:prstGeom prst="rect">
            <a:avLst/>
          </a:prstGeom>
          <a:noFill/>
          <a:ln>
            <a:noFill/>
          </a:ln>
        </p:spPr>
        <p:txBody>
          <a:bodyPr anchorCtr="0" anchor="t" bIns="91425" lIns="91425" rIns="91425" tIns="91425">
            <a:noAutofit/>
          </a:bodyPr>
          <a:lstStyle/>
          <a:p>
            <a:pPr lvl="0" rtl="0" algn="ctr">
              <a:spcBef>
                <a:spcPts val="0"/>
              </a:spcBef>
              <a:buNone/>
            </a:pPr>
            <a:r>
              <a:rPr lang="ru"/>
              <a:t>Source: https://plot.ly/pandas/time-series/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ru"/>
              <a:t>Time-series forecasting</a:t>
            </a:r>
          </a:p>
        </p:txBody>
      </p:sp>
      <p:pic>
        <p:nvPicPr>
          <p:cNvPr descr="ARIMA-time-series-forecasting.png" id="86" name="Shape 86"/>
          <p:cNvPicPr preferRelativeResize="0"/>
          <p:nvPr/>
        </p:nvPicPr>
        <p:blipFill>
          <a:blip r:embed="rId3">
            <a:alphaModFix/>
          </a:blip>
          <a:stretch>
            <a:fillRect/>
          </a:stretch>
        </p:blipFill>
        <p:spPr>
          <a:xfrm>
            <a:off x="1856550" y="990269"/>
            <a:ext cx="5430890" cy="3820975"/>
          </a:xfrm>
          <a:prstGeom prst="rect">
            <a:avLst/>
          </a:prstGeom>
          <a:noFill/>
          <a:ln>
            <a:noFill/>
          </a:ln>
        </p:spPr>
      </p:pic>
      <p:sp>
        <p:nvSpPr>
          <p:cNvPr id="87" name="Shape 87"/>
          <p:cNvSpPr txBox="1"/>
          <p:nvPr/>
        </p:nvSpPr>
        <p:spPr>
          <a:xfrm>
            <a:off x="1108200" y="4811250"/>
            <a:ext cx="6927600" cy="483300"/>
          </a:xfrm>
          <a:prstGeom prst="rect">
            <a:avLst/>
          </a:prstGeom>
          <a:noFill/>
          <a:ln>
            <a:noFill/>
          </a:ln>
        </p:spPr>
        <p:txBody>
          <a:bodyPr anchorCtr="0" anchor="t" bIns="91425" lIns="91425" rIns="91425" tIns="91425">
            <a:noAutofit/>
          </a:bodyPr>
          <a:lstStyle/>
          <a:p>
            <a:pPr lvl="0">
              <a:spcBef>
                <a:spcPts val="0"/>
              </a:spcBef>
              <a:buNone/>
            </a:pPr>
            <a:r>
              <a:rPr lang="ru" sz="1000"/>
              <a:t>Source: https://www.digitalocean.com/community/tutorials/a-guide-to-time-series-forecasting-with-arima-in-python-3</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